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2" r:id="rId1"/>
  </p:sldMasterIdLst>
  <p:notesMasterIdLst>
    <p:notesMasterId r:id="rId33"/>
  </p:notesMasterIdLst>
  <p:handoutMasterIdLst>
    <p:handoutMasterId r:id="rId34"/>
  </p:handoutMasterIdLst>
  <p:sldIdLst>
    <p:sldId id="256" r:id="rId2"/>
    <p:sldId id="340" r:id="rId3"/>
    <p:sldId id="345" r:id="rId4"/>
    <p:sldId id="327" r:id="rId5"/>
    <p:sldId id="310" r:id="rId6"/>
    <p:sldId id="364" r:id="rId7"/>
    <p:sldId id="365" r:id="rId8"/>
    <p:sldId id="366" r:id="rId9"/>
    <p:sldId id="311" r:id="rId10"/>
    <p:sldId id="361" r:id="rId11"/>
    <p:sldId id="363" r:id="rId12"/>
    <p:sldId id="368" r:id="rId13"/>
    <p:sldId id="333" r:id="rId14"/>
    <p:sldId id="362" r:id="rId15"/>
    <p:sldId id="369" r:id="rId16"/>
    <p:sldId id="370" r:id="rId17"/>
    <p:sldId id="371" r:id="rId18"/>
    <p:sldId id="372" r:id="rId19"/>
    <p:sldId id="312" r:id="rId20"/>
    <p:sldId id="374" r:id="rId21"/>
    <p:sldId id="360" r:id="rId22"/>
    <p:sldId id="375" r:id="rId23"/>
    <p:sldId id="376" r:id="rId24"/>
    <p:sldId id="377" r:id="rId25"/>
    <p:sldId id="293" r:id="rId26"/>
    <p:sldId id="295" r:id="rId27"/>
    <p:sldId id="269" r:id="rId28"/>
    <p:sldId id="373" r:id="rId29"/>
    <p:sldId id="321" r:id="rId30"/>
    <p:sldId id="322" r:id="rId31"/>
    <p:sldId id="323" r:id="rId32"/>
  </p:sldIdLst>
  <p:sldSz cx="9144000" cy="6858000" type="screen4x3"/>
  <p:notesSz cx="7099300" cy="10234613"/>
  <p:defaultTextStyle>
    <a:defPPr>
      <a:defRPr lang="en-GB"/>
    </a:defPPr>
    <a:lvl1pPr algn="l" defTabSz="457200" rtl="0" fontAlgn="base">
      <a:lnSpc>
        <a:spcPct val="81000"/>
      </a:lnSpc>
      <a:spcBef>
        <a:spcPct val="0"/>
      </a:spcBef>
      <a:spcAft>
        <a:spcPct val="0"/>
      </a:spcAft>
      <a:buClr>
        <a:srgbClr val="000000"/>
      </a:buClr>
      <a:buSzPct val="100000"/>
      <a:buFont typeface="Arial" charset="0"/>
      <a:defRPr kern="1200">
        <a:solidFill>
          <a:schemeClr val="bg1"/>
        </a:solidFill>
        <a:latin typeface="Arial" charset="0"/>
        <a:ea typeface="+mn-ea"/>
        <a:cs typeface="+mn-cs"/>
      </a:defRPr>
    </a:lvl1pPr>
    <a:lvl2pPr marL="457200" algn="l" defTabSz="457200" rtl="0" fontAlgn="base">
      <a:lnSpc>
        <a:spcPct val="81000"/>
      </a:lnSpc>
      <a:spcBef>
        <a:spcPct val="0"/>
      </a:spcBef>
      <a:spcAft>
        <a:spcPct val="0"/>
      </a:spcAft>
      <a:buClr>
        <a:srgbClr val="000000"/>
      </a:buClr>
      <a:buSzPct val="100000"/>
      <a:buFont typeface="Arial" charset="0"/>
      <a:defRPr kern="1200">
        <a:solidFill>
          <a:schemeClr val="bg1"/>
        </a:solidFill>
        <a:latin typeface="Arial" charset="0"/>
        <a:ea typeface="+mn-ea"/>
        <a:cs typeface="+mn-cs"/>
      </a:defRPr>
    </a:lvl2pPr>
    <a:lvl3pPr marL="914400" algn="l" defTabSz="457200" rtl="0" fontAlgn="base">
      <a:lnSpc>
        <a:spcPct val="81000"/>
      </a:lnSpc>
      <a:spcBef>
        <a:spcPct val="0"/>
      </a:spcBef>
      <a:spcAft>
        <a:spcPct val="0"/>
      </a:spcAft>
      <a:buClr>
        <a:srgbClr val="000000"/>
      </a:buClr>
      <a:buSzPct val="100000"/>
      <a:buFont typeface="Arial" charset="0"/>
      <a:defRPr kern="1200">
        <a:solidFill>
          <a:schemeClr val="bg1"/>
        </a:solidFill>
        <a:latin typeface="Arial" charset="0"/>
        <a:ea typeface="+mn-ea"/>
        <a:cs typeface="+mn-cs"/>
      </a:defRPr>
    </a:lvl3pPr>
    <a:lvl4pPr marL="1371600" algn="l" defTabSz="457200" rtl="0" fontAlgn="base">
      <a:lnSpc>
        <a:spcPct val="81000"/>
      </a:lnSpc>
      <a:spcBef>
        <a:spcPct val="0"/>
      </a:spcBef>
      <a:spcAft>
        <a:spcPct val="0"/>
      </a:spcAft>
      <a:buClr>
        <a:srgbClr val="000000"/>
      </a:buClr>
      <a:buSzPct val="100000"/>
      <a:buFont typeface="Arial" charset="0"/>
      <a:defRPr kern="1200">
        <a:solidFill>
          <a:schemeClr val="bg1"/>
        </a:solidFill>
        <a:latin typeface="Arial" charset="0"/>
        <a:ea typeface="+mn-ea"/>
        <a:cs typeface="+mn-cs"/>
      </a:defRPr>
    </a:lvl4pPr>
    <a:lvl5pPr marL="1828800" algn="l" defTabSz="457200" rtl="0" fontAlgn="base">
      <a:lnSpc>
        <a:spcPct val="81000"/>
      </a:lnSpc>
      <a:spcBef>
        <a:spcPct val="0"/>
      </a:spcBef>
      <a:spcAft>
        <a:spcPct val="0"/>
      </a:spcAft>
      <a:buClr>
        <a:srgbClr val="000000"/>
      </a:buClr>
      <a:buSzPct val="100000"/>
      <a:buFont typeface="Arial"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6600"/>
    <a:srgbClr val="008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277" autoAdjust="0"/>
    <p:restoredTop sz="63912" autoAdjust="0"/>
  </p:normalViewPr>
  <p:slideViewPr>
    <p:cSldViewPr>
      <p:cViewPr varScale="1">
        <p:scale>
          <a:sx n="43" d="100"/>
          <a:sy n="43" d="100"/>
        </p:scale>
        <p:origin x="-1512" y="-102"/>
      </p:cViewPr>
      <p:guideLst>
        <p:guide orient="horz" pos="2160"/>
        <p:guide orient="horz" pos="192"/>
        <p:guide orient="horz" pos="4224"/>
        <p:guide pos="2880"/>
      </p:guideLst>
    </p:cSldViewPr>
  </p:slideViewPr>
  <p:outlineViewPr>
    <p:cViewPr varScale="1">
      <p:scale>
        <a:sx n="170" d="200"/>
        <a:sy n="170" d="2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3224"/>
        <p:guide pos="223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F9438C-D6F9-4483-81F7-099AE0549B5A}" type="doc">
      <dgm:prSet loTypeId="urn:microsoft.com/office/officeart/2005/8/layout/process1" loCatId="process" qsTypeId="urn:microsoft.com/office/officeart/2005/8/quickstyle/simple1" qsCatId="simple" csTypeId="urn:microsoft.com/office/officeart/2005/8/colors/accent1_2" csCatId="accent1" phldr="1"/>
      <dgm:spPr/>
    </dgm:pt>
    <dgm:pt modelId="{0732CB7E-B505-4AF1-BD9A-72C56E67396D}">
      <dgm:prSet phldrT="[Text]"/>
      <dgm:spPr/>
      <dgm:t>
        <a:bodyPr/>
        <a:lstStyle/>
        <a:p>
          <a:r>
            <a:rPr lang="en-US" b="1" u="none" dirty="0" smtClean="0"/>
            <a:t>Disaster</a:t>
          </a:r>
          <a:r>
            <a:rPr lang="en-US" b="1" dirty="0" smtClean="0"/>
            <a:t/>
          </a:r>
          <a:br>
            <a:rPr lang="en-US" b="1" dirty="0" smtClean="0"/>
          </a:br>
          <a:r>
            <a:rPr lang="en-US" b="1" dirty="0" smtClean="0"/>
            <a:t>Plans</a:t>
          </a:r>
          <a:endParaRPr lang="en-US" b="1" dirty="0"/>
        </a:p>
      </dgm:t>
    </dgm:pt>
    <dgm:pt modelId="{72D41EB3-CF9D-40F0-8D97-237D9F6AF007}" type="parTrans" cxnId="{F8B4E6AF-8FCB-492A-988A-2FB8F0898296}">
      <dgm:prSet/>
      <dgm:spPr/>
      <dgm:t>
        <a:bodyPr/>
        <a:lstStyle/>
        <a:p>
          <a:endParaRPr lang="en-US"/>
        </a:p>
      </dgm:t>
    </dgm:pt>
    <dgm:pt modelId="{073F6A22-5DB2-4998-A48D-48E539BA664A}" type="sibTrans" cxnId="{F8B4E6AF-8FCB-492A-988A-2FB8F0898296}">
      <dgm:prSet/>
      <dgm:spPr/>
      <dgm:t>
        <a:bodyPr/>
        <a:lstStyle/>
        <a:p>
          <a:endParaRPr lang="en-US"/>
        </a:p>
      </dgm:t>
    </dgm:pt>
    <dgm:pt modelId="{FD9BC62B-BF1C-4AE4-8F16-F4DDD13287BE}">
      <dgm:prSet phldrT="[Text]"/>
      <dgm:spPr/>
      <dgm:t>
        <a:bodyPr/>
        <a:lstStyle/>
        <a:p>
          <a:r>
            <a:rPr lang="en-US" b="1" dirty="0" smtClean="0"/>
            <a:t>Pre-Storm</a:t>
          </a:r>
          <a:br>
            <a:rPr lang="en-US" b="1" dirty="0" smtClean="0"/>
          </a:br>
          <a:r>
            <a:rPr lang="en-US" b="1" dirty="0" smtClean="0"/>
            <a:t>Mitigation</a:t>
          </a:r>
          <a:endParaRPr lang="en-US" b="1" dirty="0"/>
        </a:p>
      </dgm:t>
    </dgm:pt>
    <dgm:pt modelId="{746B88CC-FFC5-46C5-B681-D1EC65B73C8B}" type="parTrans" cxnId="{0315E408-11F6-4681-B035-D66A85432BED}">
      <dgm:prSet/>
      <dgm:spPr/>
      <dgm:t>
        <a:bodyPr/>
        <a:lstStyle/>
        <a:p>
          <a:endParaRPr lang="en-US"/>
        </a:p>
      </dgm:t>
    </dgm:pt>
    <dgm:pt modelId="{469C3EF9-027A-4745-8464-0EDC3D275D65}" type="sibTrans" cxnId="{0315E408-11F6-4681-B035-D66A85432BED}">
      <dgm:prSet/>
      <dgm:spPr/>
      <dgm:t>
        <a:bodyPr/>
        <a:lstStyle/>
        <a:p>
          <a:endParaRPr lang="en-US"/>
        </a:p>
      </dgm:t>
    </dgm:pt>
    <dgm:pt modelId="{706C329B-A80A-442B-AD02-B621E96FAD23}">
      <dgm:prSet phldrT="[Text]"/>
      <dgm:spPr>
        <a:solidFill>
          <a:srgbClr val="FF0000"/>
        </a:solidFill>
      </dgm:spPr>
      <dgm:t>
        <a:bodyPr/>
        <a:lstStyle/>
        <a:p>
          <a:r>
            <a:rPr lang="en-US" b="1" dirty="0" smtClean="0"/>
            <a:t>Disaster</a:t>
          </a:r>
          <a:br>
            <a:rPr lang="en-US" b="1" dirty="0" smtClean="0"/>
          </a:br>
          <a:r>
            <a:rPr lang="en-US" b="1" dirty="0" smtClean="0"/>
            <a:t>Event</a:t>
          </a:r>
          <a:endParaRPr lang="en-US" b="1" dirty="0"/>
        </a:p>
      </dgm:t>
    </dgm:pt>
    <dgm:pt modelId="{40932748-CF8B-49E3-B01E-109017DA82F7}" type="parTrans" cxnId="{B67BEC47-B365-4FB2-8603-B5E4960A2B06}">
      <dgm:prSet/>
      <dgm:spPr/>
      <dgm:t>
        <a:bodyPr/>
        <a:lstStyle/>
        <a:p>
          <a:endParaRPr lang="en-US"/>
        </a:p>
      </dgm:t>
    </dgm:pt>
    <dgm:pt modelId="{2AA03D7D-DB29-4D24-BA55-264AB9B83EB0}" type="sibTrans" cxnId="{B67BEC47-B365-4FB2-8603-B5E4960A2B06}">
      <dgm:prSet/>
      <dgm:spPr/>
      <dgm:t>
        <a:bodyPr/>
        <a:lstStyle/>
        <a:p>
          <a:endParaRPr lang="en-US"/>
        </a:p>
      </dgm:t>
    </dgm:pt>
    <dgm:pt modelId="{4165BD83-5C86-4500-85A8-55EF8738636A}" type="pres">
      <dgm:prSet presAssocID="{7AF9438C-D6F9-4483-81F7-099AE0549B5A}" presName="Name0" presStyleCnt="0">
        <dgm:presLayoutVars>
          <dgm:dir/>
          <dgm:resizeHandles val="exact"/>
        </dgm:presLayoutVars>
      </dgm:prSet>
      <dgm:spPr/>
    </dgm:pt>
    <dgm:pt modelId="{A806BBB0-183B-4FFB-BAC2-E1A77D2256D0}" type="pres">
      <dgm:prSet presAssocID="{0732CB7E-B505-4AF1-BD9A-72C56E67396D}" presName="node" presStyleLbl="node1" presStyleIdx="0" presStyleCnt="3">
        <dgm:presLayoutVars>
          <dgm:bulletEnabled val="1"/>
        </dgm:presLayoutVars>
      </dgm:prSet>
      <dgm:spPr/>
      <dgm:t>
        <a:bodyPr/>
        <a:lstStyle/>
        <a:p>
          <a:endParaRPr lang="en-US"/>
        </a:p>
      </dgm:t>
    </dgm:pt>
    <dgm:pt modelId="{1DB1DF62-735D-4F1F-9688-6FAA1B2984BE}" type="pres">
      <dgm:prSet presAssocID="{073F6A22-5DB2-4998-A48D-48E539BA664A}" presName="sibTrans" presStyleLbl="sibTrans2D1" presStyleIdx="0" presStyleCnt="2"/>
      <dgm:spPr/>
      <dgm:t>
        <a:bodyPr/>
        <a:lstStyle/>
        <a:p>
          <a:endParaRPr lang="en-US"/>
        </a:p>
      </dgm:t>
    </dgm:pt>
    <dgm:pt modelId="{ECCB80C6-9082-4FA7-95E5-4EA8C4221046}" type="pres">
      <dgm:prSet presAssocID="{073F6A22-5DB2-4998-A48D-48E539BA664A}" presName="connectorText" presStyleLbl="sibTrans2D1" presStyleIdx="0" presStyleCnt="2"/>
      <dgm:spPr/>
      <dgm:t>
        <a:bodyPr/>
        <a:lstStyle/>
        <a:p>
          <a:endParaRPr lang="en-US"/>
        </a:p>
      </dgm:t>
    </dgm:pt>
    <dgm:pt modelId="{49BB5E4A-FE81-4632-B344-A9AB766A5191}" type="pres">
      <dgm:prSet presAssocID="{FD9BC62B-BF1C-4AE4-8F16-F4DDD13287BE}" presName="node" presStyleLbl="node1" presStyleIdx="1" presStyleCnt="3">
        <dgm:presLayoutVars>
          <dgm:bulletEnabled val="1"/>
        </dgm:presLayoutVars>
      </dgm:prSet>
      <dgm:spPr/>
      <dgm:t>
        <a:bodyPr/>
        <a:lstStyle/>
        <a:p>
          <a:endParaRPr lang="en-US"/>
        </a:p>
      </dgm:t>
    </dgm:pt>
    <dgm:pt modelId="{03ADFE82-91D7-404F-AAF9-FE3766B22F39}" type="pres">
      <dgm:prSet presAssocID="{469C3EF9-027A-4745-8464-0EDC3D275D65}" presName="sibTrans" presStyleLbl="sibTrans2D1" presStyleIdx="1" presStyleCnt="2"/>
      <dgm:spPr/>
      <dgm:t>
        <a:bodyPr/>
        <a:lstStyle/>
        <a:p>
          <a:endParaRPr lang="en-US"/>
        </a:p>
      </dgm:t>
    </dgm:pt>
    <dgm:pt modelId="{34ABFDCB-A61A-4E2E-90D6-E1237727768A}" type="pres">
      <dgm:prSet presAssocID="{469C3EF9-027A-4745-8464-0EDC3D275D65}" presName="connectorText" presStyleLbl="sibTrans2D1" presStyleIdx="1" presStyleCnt="2"/>
      <dgm:spPr/>
      <dgm:t>
        <a:bodyPr/>
        <a:lstStyle/>
        <a:p>
          <a:endParaRPr lang="en-US"/>
        </a:p>
      </dgm:t>
    </dgm:pt>
    <dgm:pt modelId="{8BD4D4F8-449B-44A0-B998-D33E38D8C255}" type="pres">
      <dgm:prSet presAssocID="{706C329B-A80A-442B-AD02-B621E96FAD23}" presName="node" presStyleLbl="node1" presStyleIdx="2" presStyleCnt="3">
        <dgm:presLayoutVars>
          <dgm:bulletEnabled val="1"/>
        </dgm:presLayoutVars>
      </dgm:prSet>
      <dgm:spPr/>
      <dgm:t>
        <a:bodyPr/>
        <a:lstStyle/>
        <a:p>
          <a:endParaRPr lang="en-US"/>
        </a:p>
      </dgm:t>
    </dgm:pt>
  </dgm:ptLst>
  <dgm:cxnLst>
    <dgm:cxn modelId="{F8B4E6AF-8FCB-492A-988A-2FB8F0898296}" srcId="{7AF9438C-D6F9-4483-81F7-099AE0549B5A}" destId="{0732CB7E-B505-4AF1-BD9A-72C56E67396D}" srcOrd="0" destOrd="0" parTransId="{72D41EB3-CF9D-40F0-8D97-237D9F6AF007}" sibTransId="{073F6A22-5DB2-4998-A48D-48E539BA664A}"/>
    <dgm:cxn modelId="{C9C12DB4-CCF8-4893-B373-15576E7D0588}" type="presOf" srcId="{073F6A22-5DB2-4998-A48D-48E539BA664A}" destId="{ECCB80C6-9082-4FA7-95E5-4EA8C4221046}" srcOrd="1" destOrd="0" presId="urn:microsoft.com/office/officeart/2005/8/layout/process1"/>
    <dgm:cxn modelId="{1224CB41-1192-4D1E-9E46-CF2B67BCD90F}" type="presOf" srcId="{7AF9438C-D6F9-4483-81F7-099AE0549B5A}" destId="{4165BD83-5C86-4500-85A8-55EF8738636A}" srcOrd="0" destOrd="0" presId="urn:microsoft.com/office/officeart/2005/8/layout/process1"/>
    <dgm:cxn modelId="{799C8981-6D9C-4657-B08B-8922BD739E38}" type="presOf" srcId="{469C3EF9-027A-4745-8464-0EDC3D275D65}" destId="{34ABFDCB-A61A-4E2E-90D6-E1237727768A}" srcOrd="1" destOrd="0" presId="urn:microsoft.com/office/officeart/2005/8/layout/process1"/>
    <dgm:cxn modelId="{45AE40D3-8FC4-44CF-AAA8-0FB01BA73B98}" type="presOf" srcId="{0732CB7E-B505-4AF1-BD9A-72C56E67396D}" destId="{A806BBB0-183B-4FFB-BAC2-E1A77D2256D0}" srcOrd="0" destOrd="0" presId="urn:microsoft.com/office/officeart/2005/8/layout/process1"/>
    <dgm:cxn modelId="{B67BEC47-B365-4FB2-8603-B5E4960A2B06}" srcId="{7AF9438C-D6F9-4483-81F7-099AE0549B5A}" destId="{706C329B-A80A-442B-AD02-B621E96FAD23}" srcOrd="2" destOrd="0" parTransId="{40932748-CF8B-49E3-B01E-109017DA82F7}" sibTransId="{2AA03D7D-DB29-4D24-BA55-264AB9B83EB0}"/>
    <dgm:cxn modelId="{98625109-BAB3-4FEB-A7E9-0DD596ADEECC}" type="presOf" srcId="{FD9BC62B-BF1C-4AE4-8F16-F4DDD13287BE}" destId="{49BB5E4A-FE81-4632-B344-A9AB766A5191}" srcOrd="0" destOrd="0" presId="urn:microsoft.com/office/officeart/2005/8/layout/process1"/>
    <dgm:cxn modelId="{31556472-2A69-4B93-9561-99DD046F22B6}" type="presOf" srcId="{073F6A22-5DB2-4998-A48D-48E539BA664A}" destId="{1DB1DF62-735D-4F1F-9688-6FAA1B2984BE}" srcOrd="0" destOrd="0" presId="urn:microsoft.com/office/officeart/2005/8/layout/process1"/>
    <dgm:cxn modelId="{E33D879D-FB03-411E-A385-63CF4D140922}" type="presOf" srcId="{469C3EF9-027A-4745-8464-0EDC3D275D65}" destId="{03ADFE82-91D7-404F-AAF9-FE3766B22F39}" srcOrd="0" destOrd="0" presId="urn:microsoft.com/office/officeart/2005/8/layout/process1"/>
    <dgm:cxn modelId="{0315E408-11F6-4681-B035-D66A85432BED}" srcId="{7AF9438C-D6F9-4483-81F7-099AE0549B5A}" destId="{FD9BC62B-BF1C-4AE4-8F16-F4DDD13287BE}" srcOrd="1" destOrd="0" parTransId="{746B88CC-FFC5-46C5-B681-D1EC65B73C8B}" sibTransId="{469C3EF9-027A-4745-8464-0EDC3D275D65}"/>
    <dgm:cxn modelId="{AEFD89E1-4D76-4FF7-805A-ECAEE454F8E8}" type="presOf" srcId="{706C329B-A80A-442B-AD02-B621E96FAD23}" destId="{8BD4D4F8-449B-44A0-B998-D33E38D8C255}" srcOrd="0" destOrd="0" presId="urn:microsoft.com/office/officeart/2005/8/layout/process1"/>
    <dgm:cxn modelId="{486E821F-06C4-4F90-B522-10EC19572D16}" type="presParOf" srcId="{4165BD83-5C86-4500-85A8-55EF8738636A}" destId="{A806BBB0-183B-4FFB-BAC2-E1A77D2256D0}" srcOrd="0" destOrd="0" presId="urn:microsoft.com/office/officeart/2005/8/layout/process1"/>
    <dgm:cxn modelId="{BD103F6B-8644-4014-AE02-756F63D1AD37}" type="presParOf" srcId="{4165BD83-5C86-4500-85A8-55EF8738636A}" destId="{1DB1DF62-735D-4F1F-9688-6FAA1B2984BE}" srcOrd="1" destOrd="0" presId="urn:microsoft.com/office/officeart/2005/8/layout/process1"/>
    <dgm:cxn modelId="{38000D12-902F-428B-B6F9-35843A971FB9}" type="presParOf" srcId="{1DB1DF62-735D-4F1F-9688-6FAA1B2984BE}" destId="{ECCB80C6-9082-4FA7-95E5-4EA8C4221046}" srcOrd="0" destOrd="0" presId="urn:microsoft.com/office/officeart/2005/8/layout/process1"/>
    <dgm:cxn modelId="{C70288D5-1166-41AA-B20A-9EBBAA40B1E1}" type="presParOf" srcId="{4165BD83-5C86-4500-85A8-55EF8738636A}" destId="{49BB5E4A-FE81-4632-B344-A9AB766A5191}" srcOrd="2" destOrd="0" presId="urn:microsoft.com/office/officeart/2005/8/layout/process1"/>
    <dgm:cxn modelId="{8F5D2DC9-826B-4AA7-AF74-98938EF40563}" type="presParOf" srcId="{4165BD83-5C86-4500-85A8-55EF8738636A}" destId="{03ADFE82-91D7-404F-AAF9-FE3766B22F39}" srcOrd="3" destOrd="0" presId="urn:microsoft.com/office/officeart/2005/8/layout/process1"/>
    <dgm:cxn modelId="{3F9DA648-5173-4BE6-856C-CF0C64F1C437}" type="presParOf" srcId="{03ADFE82-91D7-404F-AAF9-FE3766B22F39}" destId="{34ABFDCB-A61A-4E2E-90D6-E1237727768A}" srcOrd="0" destOrd="0" presId="urn:microsoft.com/office/officeart/2005/8/layout/process1"/>
    <dgm:cxn modelId="{36D5644F-3FDE-4D91-8EE4-850870D18266}" type="presParOf" srcId="{4165BD83-5C86-4500-85A8-55EF8738636A}" destId="{8BD4D4F8-449B-44A0-B998-D33E38D8C255}" srcOrd="4"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F9438C-D6F9-4483-81F7-099AE0549B5A}" type="doc">
      <dgm:prSet loTypeId="urn:microsoft.com/office/officeart/2005/8/layout/process1" loCatId="process" qsTypeId="urn:microsoft.com/office/officeart/2005/8/quickstyle/simple1" qsCatId="simple" csTypeId="urn:microsoft.com/office/officeart/2005/8/colors/accent1_2" csCatId="accent1" phldr="1"/>
      <dgm:spPr/>
    </dgm:pt>
    <dgm:pt modelId="{0732CB7E-B505-4AF1-BD9A-72C56E67396D}">
      <dgm:prSet phldrT="[Text]"/>
      <dgm:spPr>
        <a:solidFill>
          <a:srgbClr val="FF0000"/>
        </a:solidFill>
      </dgm:spPr>
      <dgm:t>
        <a:bodyPr/>
        <a:lstStyle/>
        <a:p>
          <a:r>
            <a:rPr lang="en-US" b="1" u="none" dirty="0" smtClean="0"/>
            <a:t>Disaster</a:t>
          </a:r>
          <a:br>
            <a:rPr lang="en-US" b="1" u="none" dirty="0" smtClean="0"/>
          </a:br>
          <a:r>
            <a:rPr lang="en-US" b="1" dirty="0" smtClean="0"/>
            <a:t>Event</a:t>
          </a:r>
          <a:endParaRPr lang="en-US" b="1" dirty="0"/>
        </a:p>
      </dgm:t>
    </dgm:pt>
    <dgm:pt modelId="{72D41EB3-CF9D-40F0-8D97-237D9F6AF007}" type="parTrans" cxnId="{F8B4E6AF-8FCB-492A-988A-2FB8F0898296}">
      <dgm:prSet/>
      <dgm:spPr/>
      <dgm:t>
        <a:bodyPr/>
        <a:lstStyle/>
        <a:p>
          <a:endParaRPr lang="en-US"/>
        </a:p>
      </dgm:t>
    </dgm:pt>
    <dgm:pt modelId="{073F6A22-5DB2-4998-A48D-48E539BA664A}" type="sibTrans" cxnId="{F8B4E6AF-8FCB-492A-988A-2FB8F0898296}">
      <dgm:prSet/>
      <dgm:spPr/>
      <dgm:t>
        <a:bodyPr/>
        <a:lstStyle/>
        <a:p>
          <a:endParaRPr lang="en-US"/>
        </a:p>
      </dgm:t>
    </dgm:pt>
    <dgm:pt modelId="{FD9BC62B-BF1C-4AE4-8F16-F4DDD13287BE}">
      <dgm:prSet phldrT="[Text]"/>
      <dgm:spPr/>
      <dgm:t>
        <a:bodyPr/>
        <a:lstStyle/>
        <a:p>
          <a:r>
            <a:rPr lang="en-US" b="1" dirty="0" smtClean="0"/>
            <a:t>Response</a:t>
          </a:r>
          <a:endParaRPr lang="en-US" b="1" dirty="0"/>
        </a:p>
      </dgm:t>
    </dgm:pt>
    <dgm:pt modelId="{746B88CC-FFC5-46C5-B681-D1EC65B73C8B}" type="parTrans" cxnId="{0315E408-11F6-4681-B035-D66A85432BED}">
      <dgm:prSet/>
      <dgm:spPr/>
      <dgm:t>
        <a:bodyPr/>
        <a:lstStyle/>
        <a:p>
          <a:endParaRPr lang="en-US"/>
        </a:p>
      </dgm:t>
    </dgm:pt>
    <dgm:pt modelId="{469C3EF9-027A-4745-8464-0EDC3D275D65}" type="sibTrans" cxnId="{0315E408-11F6-4681-B035-D66A85432BED}">
      <dgm:prSet/>
      <dgm:spPr/>
      <dgm:t>
        <a:bodyPr/>
        <a:lstStyle/>
        <a:p>
          <a:endParaRPr lang="en-US"/>
        </a:p>
      </dgm:t>
    </dgm:pt>
    <dgm:pt modelId="{706C329B-A80A-442B-AD02-B621E96FAD23}">
      <dgm:prSet phldrT="[Text]"/>
      <dgm:spPr>
        <a:solidFill>
          <a:schemeClr val="tx2">
            <a:lumMod val="60000"/>
            <a:lumOff val="40000"/>
          </a:schemeClr>
        </a:solidFill>
      </dgm:spPr>
      <dgm:t>
        <a:bodyPr/>
        <a:lstStyle/>
        <a:p>
          <a:r>
            <a:rPr lang="en-US" b="1" dirty="0" smtClean="0"/>
            <a:t>Recovery</a:t>
          </a:r>
          <a:endParaRPr lang="en-US" b="1" dirty="0"/>
        </a:p>
      </dgm:t>
    </dgm:pt>
    <dgm:pt modelId="{40932748-CF8B-49E3-B01E-109017DA82F7}" type="parTrans" cxnId="{B67BEC47-B365-4FB2-8603-B5E4960A2B06}">
      <dgm:prSet/>
      <dgm:spPr/>
      <dgm:t>
        <a:bodyPr/>
        <a:lstStyle/>
        <a:p>
          <a:endParaRPr lang="en-US"/>
        </a:p>
      </dgm:t>
    </dgm:pt>
    <dgm:pt modelId="{2AA03D7D-DB29-4D24-BA55-264AB9B83EB0}" type="sibTrans" cxnId="{B67BEC47-B365-4FB2-8603-B5E4960A2B06}">
      <dgm:prSet/>
      <dgm:spPr/>
      <dgm:t>
        <a:bodyPr/>
        <a:lstStyle/>
        <a:p>
          <a:endParaRPr lang="en-US"/>
        </a:p>
      </dgm:t>
    </dgm:pt>
    <dgm:pt modelId="{4165BD83-5C86-4500-85A8-55EF8738636A}" type="pres">
      <dgm:prSet presAssocID="{7AF9438C-D6F9-4483-81F7-099AE0549B5A}" presName="Name0" presStyleCnt="0">
        <dgm:presLayoutVars>
          <dgm:dir/>
          <dgm:resizeHandles val="exact"/>
        </dgm:presLayoutVars>
      </dgm:prSet>
      <dgm:spPr/>
    </dgm:pt>
    <dgm:pt modelId="{A806BBB0-183B-4FFB-BAC2-E1A77D2256D0}" type="pres">
      <dgm:prSet presAssocID="{0732CB7E-B505-4AF1-BD9A-72C56E67396D}" presName="node" presStyleLbl="node1" presStyleIdx="0" presStyleCnt="3">
        <dgm:presLayoutVars>
          <dgm:bulletEnabled val="1"/>
        </dgm:presLayoutVars>
      </dgm:prSet>
      <dgm:spPr/>
      <dgm:t>
        <a:bodyPr/>
        <a:lstStyle/>
        <a:p>
          <a:endParaRPr lang="en-US"/>
        </a:p>
      </dgm:t>
    </dgm:pt>
    <dgm:pt modelId="{1DB1DF62-735D-4F1F-9688-6FAA1B2984BE}" type="pres">
      <dgm:prSet presAssocID="{073F6A22-5DB2-4998-A48D-48E539BA664A}" presName="sibTrans" presStyleLbl="sibTrans2D1" presStyleIdx="0" presStyleCnt="2"/>
      <dgm:spPr/>
      <dgm:t>
        <a:bodyPr/>
        <a:lstStyle/>
        <a:p>
          <a:endParaRPr lang="en-US"/>
        </a:p>
      </dgm:t>
    </dgm:pt>
    <dgm:pt modelId="{ECCB80C6-9082-4FA7-95E5-4EA8C4221046}" type="pres">
      <dgm:prSet presAssocID="{073F6A22-5DB2-4998-A48D-48E539BA664A}" presName="connectorText" presStyleLbl="sibTrans2D1" presStyleIdx="0" presStyleCnt="2"/>
      <dgm:spPr/>
      <dgm:t>
        <a:bodyPr/>
        <a:lstStyle/>
        <a:p>
          <a:endParaRPr lang="en-US"/>
        </a:p>
      </dgm:t>
    </dgm:pt>
    <dgm:pt modelId="{49BB5E4A-FE81-4632-B344-A9AB766A5191}" type="pres">
      <dgm:prSet presAssocID="{FD9BC62B-BF1C-4AE4-8F16-F4DDD13287BE}" presName="node" presStyleLbl="node1" presStyleIdx="1" presStyleCnt="3">
        <dgm:presLayoutVars>
          <dgm:bulletEnabled val="1"/>
        </dgm:presLayoutVars>
      </dgm:prSet>
      <dgm:spPr/>
      <dgm:t>
        <a:bodyPr/>
        <a:lstStyle/>
        <a:p>
          <a:endParaRPr lang="en-US"/>
        </a:p>
      </dgm:t>
    </dgm:pt>
    <dgm:pt modelId="{03ADFE82-91D7-404F-AAF9-FE3766B22F39}" type="pres">
      <dgm:prSet presAssocID="{469C3EF9-027A-4745-8464-0EDC3D275D65}" presName="sibTrans" presStyleLbl="sibTrans2D1" presStyleIdx="1" presStyleCnt="2"/>
      <dgm:spPr/>
      <dgm:t>
        <a:bodyPr/>
        <a:lstStyle/>
        <a:p>
          <a:endParaRPr lang="en-US"/>
        </a:p>
      </dgm:t>
    </dgm:pt>
    <dgm:pt modelId="{34ABFDCB-A61A-4E2E-90D6-E1237727768A}" type="pres">
      <dgm:prSet presAssocID="{469C3EF9-027A-4745-8464-0EDC3D275D65}" presName="connectorText" presStyleLbl="sibTrans2D1" presStyleIdx="1" presStyleCnt="2"/>
      <dgm:spPr/>
      <dgm:t>
        <a:bodyPr/>
        <a:lstStyle/>
        <a:p>
          <a:endParaRPr lang="en-US"/>
        </a:p>
      </dgm:t>
    </dgm:pt>
    <dgm:pt modelId="{8BD4D4F8-449B-44A0-B998-D33E38D8C255}" type="pres">
      <dgm:prSet presAssocID="{706C329B-A80A-442B-AD02-B621E96FAD23}" presName="node" presStyleLbl="node1" presStyleIdx="2" presStyleCnt="3">
        <dgm:presLayoutVars>
          <dgm:bulletEnabled val="1"/>
        </dgm:presLayoutVars>
      </dgm:prSet>
      <dgm:spPr/>
      <dgm:t>
        <a:bodyPr/>
        <a:lstStyle/>
        <a:p>
          <a:endParaRPr lang="en-US"/>
        </a:p>
      </dgm:t>
    </dgm:pt>
  </dgm:ptLst>
  <dgm:cxnLst>
    <dgm:cxn modelId="{F2CCA2B7-A585-4A17-B62D-BBE727D66987}" type="presOf" srcId="{FD9BC62B-BF1C-4AE4-8F16-F4DDD13287BE}" destId="{49BB5E4A-FE81-4632-B344-A9AB766A5191}" srcOrd="0" destOrd="0" presId="urn:microsoft.com/office/officeart/2005/8/layout/process1"/>
    <dgm:cxn modelId="{F8B4E6AF-8FCB-492A-988A-2FB8F0898296}" srcId="{7AF9438C-D6F9-4483-81F7-099AE0549B5A}" destId="{0732CB7E-B505-4AF1-BD9A-72C56E67396D}" srcOrd="0" destOrd="0" parTransId="{72D41EB3-CF9D-40F0-8D97-237D9F6AF007}" sibTransId="{073F6A22-5DB2-4998-A48D-48E539BA664A}"/>
    <dgm:cxn modelId="{90538EA5-5DB0-45B1-B7D0-0031C00C7A8B}" type="presOf" srcId="{073F6A22-5DB2-4998-A48D-48E539BA664A}" destId="{ECCB80C6-9082-4FA7-95E5-4EA8C4221046}" srcOrd="1" destOrd="0" presId="urn:microsoft.com/office/officeart/2005/8/layout/process1"/>
    <dgm:cxn modelId="{165B0E72-D701-4514-B51D-21E7797F7700}" type="presOf" srcId="{469C3EF9-027A-4745-8464-0EDC3D275D65}" destId="{03ADFE82-91D7-404F-AAF9-FE3766B22F39}" srcOrd="0" destOrd="0" presId="urn:microsoft.com/office/officeart/2005/8/layout/process1"/>
    <dgm:cxn modelId="{E6439DC6-199D-4FC1-A85C-97A6B93BAC84}" type="presOf" srcId="{469C3EF9-027A-4745-8464-0EDC3D275D65}" destId="{34ABFDCB-A61A-4E2E-90D6-E1237727768A}" srcOrd="1" destOrd="0" presId="urn:microsoft.com/office/officeart/2005/8/layout/process1"/>
    <dgm:cxn modelId="{1F3F3103-827B-4BE6-B90C-6AB92335CA5D}" type="presOf" srcId="{0732CB7E-B505-4AF1-BD9A-72C56E67396D}" destId="{A806BBB0-183B-4FFB-BAC2-E1A77D2256D0}" srcOrd="0" destOrd="0" presId="urn:microsoft.com/office/officeart/2005/8/layout/process1"/>
    <dgm:cxn modelId="{B67BEC47-B365-4FB2-8603-B5E4960A2B06}" srcId="{7AF9438C-D6F9-4483-81F7-099AE0549B5A}" destId="{706C329B-A80A-442B-AD02-B621E96FAD23}" srcOrd="2" destOrd="0" parTransId="{40932748-CF8B-49E3-B01E-109017DA82F7}" sibTransId="{2AA03D7D-DB29-4D24-BA55-264AB9B83EB0}"/>
    <dgm:cxn modelId="{B9183B7F-8CFF-475D-92B8-C491D2182102}" type="presOf" srcId="{706C329B-A80A-442B-AD02-B621E96FAD23}" destId="{8BD4D4F8-449B-44A0-B998-D33E38D8C255}" srcOrd="0" destOrd="0" presId="urn:microsoft.com/office/officeart/2005/8/layout/process1"/>
    <dgm:cxn modelId="{0315E408-11F6-4681-B035-D66A85432BED}" srcId="{7AF9438C-D6F9-4483-81F7-099AE0549B5A}" destId="{FD9BC62B-BF1C-4AE4-8F16-F4DDD13287BE}" srcOrd="1" destOrd="0" parTransId="{746B88CC-FFC5-46C5-B681-D1EC65B73C8B}" sibTransId="{469C3EF9-027A-4745-8464-0EDC3D275D65}"/>
    <dgm:cxn modelId="{3C8920DE-EB19-4126-9DC2-0FD52F3C3A4C}" type="presOf" srcId="{073F6A22-5DB2-4998-A48D-48E539BA664A}" destId="{1DB1DF62-735D-4F1F-9688-6FAA1B2984BE}" srcOrd="0" destOrd="0" presId="urn:microsoft.com/office/officeart/2005/8/layout/process1"/>
    <dgm:cxn modelId="{60D97CD2-4ECE-4D42-81F1-4EC76E173564}" type="presOf" srcId="{7AF9438C-D6F9-4483-81F7-099AE0549B5A}" destId="{4165BD83-5C86-4500-85A8-55EF8738636A}" srcOrd="0" destOrd="0" presId="urn:microsoft.com/office/officeart/2005/8/layout/process1"/>
    <dgm:cxn modelId="{17379BF8-17DA-4BA0-B289-6F740DF73363}" type="presParOf" srcId="{4165BD83-5C86-4500-85A8-55EF8738636A}" destId="{A806BBB0-183B-4FFB-BAC2-E1A77D2256D0}" srcOrd="0" destOrd="0" presId="urn:microsoft.com/office/officeart/2005/8/layout/process1"/>
    <dgm:cxn modelId="{8DA1E6D1-685A-40A4-8987-6CE5078D13FB}" type="presParOf" srcId="{4165BD83-5C86-4500-85A8-55EF8738636A}" destId="{1DB1DF62-735D-4F1F-9688-6FAA1B2984BE}" srcOrd="1" destOrd="0" presId="urn:microsoft.com/office/officeart/2005/8/layout/process1"/>
    <dgm:cxn modelId="{7B2C2D75-6E52-48BB-9E1F-18F0B2CE36CB}" type="presParOf" srcId="{1DB1DF62-735D-4F1F-9688-6FAA1B2984BE}" destId="{ECCB80C6-9082-4FA7-95E5-4EA8C4221046}" srcOrd="0" destOrd="0" presId="urn:microsoft.com/office/officeart/2005/8/layout/process1"/>
    <dgm:cxn modelId="{6D1A1456-AC5E-436C-BF05-5CBD8130F5EF}" type="presParOf" srcId="{4165BD83-5C86-4500-85A8-55EF8738636A}" destId="{49BB5E4A-FE81-4632-B344-A9AB766A5191}" srcOrd="2" destOrd="0" presId="urn:microsoft.com/office/officeart/2005/8/layout/process1"/>
    <dgm:cxn modelId="{5CD30F03-8B78-47F1-A5B5-C1D5D53C9594}" type="presParOf" srcId="{4165BD83-5C86-4500-85A8-55EF8738636A}" destId="{03ADFE82-91D7-404F-AAF9-FE3766B22F39}" srcOrd="3" destOrd="0" presId="urn:microsoft.com/office/officeart/2005/8/layout/process1"/>
    <dgm:cxn modelId="{DE645FB0-2638-422F-91EE-26865F7516AA}" type="presParOf" srcId="{03ADFE82-91D7-404F-AAF9-FE3766B22F39}" destId="{34ABFDCB-A61A-4E2E-90D6-E1237727768A}" srcOrd="0" destOrd="0" presId="urn:microsoft.com/office/officeart/2005/8/layout/process1"/>
    <dgm:cxn modelId="{908B48F7-87DC-4605-914A-37B15D67F69C}" type="presParOf" srcId="{4165BD83-5C86-4500-85A8-55EF8738636A}" destId="{8BD4D4F8-449B-44A0-B998-D33E38D8C255}" srcOrd="4"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9041" tIns="49521" rIns="99041" bIns="49521" rtlCol="0"/>
          <a:lstStyle>
            <a:lvl1pPr algn="l">
              <a:defRPr sz="1300"/>
            </a:lvl1pPr>
          </a:lstStyle>
          <a:p>
            <a:pPr>
              <a:defRPr/>
            </a:pPr>
            <a:endParaRPr lang="en-US"/>
          </a:p>
        </p:txBody>
      </p:sp>
      <p:sp>
        <p:nvSpPr>
          <p:cNvPr id="3" name="Date Placeholder 2"/>
          <p:cNvSpPr>
            <a:spLocks noGrp="1"/>
          </p:cNvSpPr>
          <p:nvPr>
            <p:ph type="dt" sz="quarter" idx="1"/>
          </p:nvPr>
        </p:nvSpPr>
        <p:spPr>
          <a:xfrm>
            <a:off x="4021138" y="0"/>
            <a:ext cx="3076575" cy="511175"/>
          </a:xfrm>
          <a:prstGeom prst="rect">
            <a:avLst/>
          </a:prstGeom>
        </p:spPr>
        <p:txBody>
          <a:bodyPr vert="horz" lIns="99041" tIns="49521" rIns="99041" bIns="49521" rtlCol="0"/>
          <a:lstStyle>
            <a:lvl1pPr algn="r">
              <a:defRPr sz="1300"/>
            </a:lvl1pPr>
          </a:lstStyle>
          <a:p>
            <a:pPr>
              <a:defRPr/>
            </a:pPr>
            <a:fld id="{2892130F-8388-4EC1-8812-80B10C1B9E5F}" type="datetimeFigureOut">
              <a:rPr lang="en-US"/>
              <a:pPr>
                <a:defRPr/>
              </a:pPr>
              <a:t>2/7/2012</a:t>
            </a:fld>
            <a:endParaRPr lang="en-US"/>
          </a:p>
        </p:txBody>
      </p:sp>
      <p:sp>
        <p:nvSpPr>
          <p:cNvPr id="4" name="Footer Placeholder 3"/>
          <p:cNvSpPr>
            <a:spLocks noGrp="1"/>
          </p:cNvSpPr>
          <p:nvPr>
            <p:ph type="ftr" sz="quarter" idx="2"/>
          </p:nvPr>
        </p:nvSpPr>
        <p:spPr>
          <a:xfrm>
            <a:off x="0" y="9721850"/>
            <a:ext cx="3076575" cy="511175"/>
          </a:xfrm>
          <a:prstGeom prst="rect">
            <a:avLst/>
          </a:prstGeom>
        </p:spPr>
        <p:txBody>
          <a:bodyPr vert="horz" lIns="99041" tIns="49521" rIns="99041" bIns="49521" rtlCol="0" anchor="b"/>
          <a:lstStyle>
            <a:lvl1pPr algn="l">
              <a:defRPr sz="1300"/>
            </a:lvl1pPr>
          </a:lstStyle>
          <a:p>
            <a:pPr>
              <a:defRPr/>
            </a:pPr>
            <a:endParaRPr lang="en-US"/>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9041" tIns="49521" rIns="99041" bIns="49521" rtlCol="0" anchor="b"/>
          <a:lstStyle>
            <a:lvl1pPr algn="r">
              <a:defRPr sz="1300"/>
            </a:lvl1pPr>
          </a:lstStyle>
          <a:p>
            <a:pPr>
              <a:defRPr/>
            </a:pPr>
            <a:fld id="{BCF4E781-A24A-411B-B523-7A3BC816649F}" type="slidenum">
              <a:rPr lang="en-US"/>
              <a:pPr>
                <a:defRPr/>
              </a:pPr>
              <a:t>‹#›</a:t>
            </a:fld>
            <a:endParaRPr lang="en-US"/>
          </a:p>
        </p:txBody>
      </p:sp>
    </p:spTree>
    <p:extLst>
      <p:ext uri="{BB962C8B-B14F-4D97-AF65-F5344CB8AC3E}">
        <p14:creationId xmlns="" xmlns:p14="http://schemas.microsoft.com/office/powerpoint/2010/main" val="2587704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7099300" cy="10234613"/>
          </a:xfrm>
          <a:prstGeom prst="roundRect">
            <a:avLst>
              <a:gd name="adj" fmla="val 23"/>
            </a:avLst>
          </a:prstGeom>
          <a:solidFill>
            <a:srgbClr val="FFFFFF"/>
          </a:solidFill>
          <a:ln w="9360">
            <a:noFill/>
            <a:miter lim="800000"/>
            <a:headEnd/>
            <a:tailEnd/>
          </a:ln>
          <a:effectLst/>
        </p:spPr>
        <p:txBody>
          <a:bodyPr wrap="none" lIns="99041" tIns="49521" rIns="99041" bIns="49521" anchor="ctr"/>
          <a:lstStyle/>
          <a:p>
            <a:pPr>
              <a:defRPr/>
            </a:pPr>
            <a:endParaRPr lang="en-US"/>
          </a:p>
        </p:txBody>
      </p:sp>
      <p:sp>
        <p:nvSpPr>
          <p:cNvPr id="3074" name="AutoShape 2"/>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a:effectLst/>
        </p:spPr>
        <p:txBody>
          <a:bodyPr wrap="none" lIns="99041" tIns="49521" rIns="99041" bIns="49521" anchor="ctr"/>
          <a:lstStyle/>
          <a:p>
            <a:pPr>
              <a:defRPr/>
            </a:pPr>
            <a:endParaRPr lang="en-US"/>
          </a:p>
        </p:txBody>
      </p:sp>
      <p:sp>
        <p:nvSpPr>
          <p:cNvPr id="16388" name="Rectangle 3"/>
          <p:cNvSpPr>
            <a:spLocks noGrp="1" noRot="1" noChangeAspect="1" noChangeArrowheads="1"/>
          </p:cNvSpPr>
          <p:nvPr>
            <p:ph type="sldImg"/>
          </p:nvPr>
        </p:nvSpPr>
        <p:spPr bwMode="auto">
          <a:xfrm>
            <a:off x="-15427325" y="-13204825"/>
            <a:ext cx="18638838" cy="13979525"/>
          </a:xfrm>
          <a:prstGeom prst="rect">
            <a:avLst/>
          </a:prstGeom>
          <a:noFill/>
          <a:ln w="9525">
            <a:noFill/>
            <a:round/>
            <a:headEnd/>
            <a:tailEnd/>
          </a:ln>
        </p:spPr>
      </p:sp>
      <p:sp>
        <p:nvSpPr>
          <p:cNvPr id="3076" name="Rectangle 4"/>
          <p:cNvSpPr>
            <a:spLocks noGrp="1" noChangeArrowheads="1"/>
          </p:cNvSpPr>
          <p:nvPr>
            <p:ph type="body"/>
          </p:nvPr>
        </p:nvSpPr>
        <p:spPr bwMode="auto">
          <a:xfrm>
            <a:off x="709613" y="4862513"/>
            <a:ext cx="5675312" cy="45989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Tree>
    <p:extLst>
      <p:ext uri="{BB962C8B-B14F-4D97-AF65-F5344CB8AC3E}">
        <p14:creationId xmlns="" xmlns:p14="http://schemas.microsoft.com/office/powerpoint/2010/main" val="102922258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217738" y="779463"/>
            <a:ext cx="2663825" cy="3836987"/>
          </a:xfrm>
          <a:prstGeom prst="rect">
            <a:avLst/>
          </a:prstGeom>
          <a:solidFill>
            <a:srgbClr val="FFFFFF"/>
          </a:solidFill>
          <a:ln w="9360">
            <a:solidFill>
              <a:srgbClr val="000000"/>
            </a:solidFill>
            <a:miter lim="800000"/>
            <a:headEnd/>
            <a:tailEnd/>
          </a:ln>
        </p:spPr>
        <p:txBody>
          <a:bodyPr wrap="none" lIns="99041" tIns="49521" rIns="99041" bIns="49521" anchor="ctr"/>
          <a:lstStyle/>
          <a:p>
            <a:endParaRPr lang="en-US"/>
          </a:p>
        </p:txBody>
      </p:sp>
      <p:sp>
        <p:nvSpPr>
          <p:cNvPr id="17411" name="Text Box 2"/>
          <p:cNvSpPr>
            <a:spLocks noGrp="1" noChangeArrowheads="1"/>
          </p:cNvSpPr>
          <p:nvPr>
            <p:ph type="body"/>
          </p:nvPr>
        </p:nvSpPr>
        <p:spPr>
          <a:xfrm>
            <a:off x="709613" y="4862513"/>
            <a:ext cx="5676900" cy="4600575"/>
          </a:xfrm>
          <a:noFill/>
          <a:ln/>
        </p:spPr>
        <p:txBody>
          <a:bodyPr/>
          <a:lstStyle/>
          <a:p>
            <a:pPr>
              <a:lnSpc>
                <a:spcPct val="95000"/>
              </a:lnSpc>
              <a:spcBef>
                <a:spcPts val="488"/>
              </a:spcBef>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pPr>
            <a:r>
              <a:rPr lang="en-GB" dirty="0" smtClean="0"/>
              <a:t>This discussion of a comprehensive risk management program that can support local management &amp; disaster planning is based on </a:t>
            </a:r>
            <a:r>
              <a:rPr lang="en-GB" b="1" dirty="0" smtClean="0"/>
              <a:t>Urban Tree Risk Management: A Community</a:t>
            </a:r>
            <a:r>
              <a:rPr lang="en-GB" b="1" baseline="0" dirty="0" smtClean="0"/>
              <a:t> Guide to Program Design and Implementation</a:t>
            </a:r>
            <a:r>
              <a:rPr lang="en-GB" baseline="0" dirty="0" smtClean="0"/>
              <a:t> (</a:t>
            </a:r>
            <a:r>
              <a:rPr lang="en-US" dirty="0" smtClean="0"/>
              <a:t>Chapter Two</a:t>
            </a:r>
            <a:r>
              <a:rPr lang="en-GB" baseline="0" dirty="0" smtClean="0"/>
              <a:t>)...  and will guide city &amp; urban forest managers through the development &amp; implementation of the current (</a:t>
            </a:r>
            <a:r>
              <a:rPr lang="en-GB" baseline="0" dirty="0" err="1" smtClean="0"/>
              <a:t>arboricultural</a:t>
            </a:r>
            <a:r>
              <a:rPr lang="en-GB" baseline="0" dirty="0" smtClean="0"/>
              <a:t>) industry standard program for risk management</a:t>
            </a:r>
            <a:r>
              <a:rPr lang="en-GB" dirty="0" smtClean="0"/>
              <a:t>...</a:t>
            </a:r>
          </a:p>
          <a:p>
            <a:pPr>
              <a:lnSpc>
                <a:spcPct val="95000"/>
              </a:lnSpc>
              <a:spcBef>
                <a:spcPts val="488"/>
              </a:spcBef>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pPr>
            <a:endParaRPr lang="en-GB" dirty="0" smtClean="0"/>
          </a:p>
          <a:p>
            <a:r>
              <a:rPr lang="en-US" dirty="0" smtClean="0"/>
              <a:t>Thi</a:t>
            </a:r>
            <a:r>
              <a:rPr lang="en-US" baseline="0" dirty="0" smtClean="0"/>
              <a:t>s presentation will delve into some of the detail of the “framework” for urban tree risk management that moves “assessment” to “mitigation” (i.e. appropriate action).</a:t>
            </a:r>
            <a:endParaRPr lang="en-GB" dirty="0" smtClean="0"/>
          </a:p>
          <a:p>
            <a:pPr>
              <a:lnSpc>
                <a:spcPct val="95000"/>
              </a:lnSpc>
              <a:spcBef>
                <a:spcPts val="488"/>
              </a:spcBef>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pPr>
            <a:endParaRPr lang="en-GB" dirty="0" smtClean="0"/>
          </a:p>
          <a:p>
            <a:pPr>
              <a:lnSpc>
                <a:spcPct val="95000"/>
              </a:lnSpc>
              <a:spcBef>
                <a:spcPts val="488"/>
              </a:spcBef>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pPr>
            <a:r>
              <a:rPr lang="en-GB" dirty="0" smtClean="0"/>
              <a:t>Urban Forestry South is the Southern Region’s urban &amp; community forestry Technology Transfer </a:t>
            </a:r>
            <a:r>
              <a:rPr lang="en-GB" dirty="0" err="1" smtClean="0"/>
              <a:t>Center</a:t>
            </a:r>
            <a:r>
              <a:rPr lang="en-GB" dirty="0" smtClean="0"/>
              <a:t> which supports U&amp;CF programs through state agencies and municipalities.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217738" y="779463"/>
            <a:ext cx="2663825" cy="3836987"/>
          </a:xfrm>
          <a:prstGeom prst="rect">
            <a:avLst/>
          </a:prstGeom>
          <a:solidFill>
            <a:srgbClr val="FFFFFF"/>
          </a:solidFill>
          <a:ln w="9360">
            <a:solidFill>
              <a:srgbClr val="000000"/>
            </a:solidFill>
            <a:miter lim="800000"/>
            <a:headEnd/>
            <a:tailEnd/>
          </a:ln>
        </p:spPr>
        <p:txBody>
          <a:bodyPr wrap="none" lIns="99041" tIns="49521" rIns="99041" bIns="49521" anchor="ctr"/>
          <a:lstStyle/>
          <a:p>
            <a:endParaRPr lang="en-US"/>
          </a:p>
        </p:txBody>
      </p:sp>
      <p:sp>
        <p:nvSpPr>
          <p:cNvPr id="27651" name="Rectangle 3"/>
          <p:cNvSpPr>
            <a:spLocks noGrp="1" noChangeArrowheads="1"/>
          </p:cNvSpPr>
          <p:nvPr>
            <p:ph type="body"/>
          </p:nvPr>
        </p:nvSpPr>
        <p:spPr>
          <a:xfrm>
            <a:off x="709613" y="4862513"/>
            <a:ext cx="5676900" cy="4600575"/>
          </a:xfrm>
          <a:noFill/>
          <a:ln/>
        </p:spPr>
        <p:txBody>
          <a:bodyPr wrap="none" anchor="ctr"/>
          <a:lstStyle/>
          <a:p>
            <a:r>
              <a:rPr lang="en-US" smtClean="0"/>
              <a:t>Locally, develop a “picture” of your community tree risk management program.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217738" y="779463"/>
            <a:ext cx="2663825" cy="3836987"/>
          </a:xfrm>
          <a:prstGeom prst="rect">
            <a:avLst/>
          </a:prstGeom>
          <a:solidFill>
            <a:srgbClr val="FFFFFF"/>
          </a:solidFill>
          <a:ln w="9360">
            <a:solidFill>
              <a:srgbClr val="000000"/>
            </a:solidFill>
            <a:miter lim="800000"/>
            <a:headEnd/>
            <a:tailEnd/>
          </a:ln>
        </p:spPr>
        <p:txBody>
          <a:bodyPr wrap="none" lIns="99041" tIns="49521" rIns="99041" bIns="49521" anchor="ctr"/>
          <a:lstStyle/>
          <a:p>
            <a:endParaRPr lang="en-US"/>
          </a:p>
        </p:txBody>
      </p:sp>
      <p:sp>
        <p:nvSpPr>
          <p:cNvPr id="28675" name="Rectangle 3"/>
          <p:cNvSpPr>
            <a:spLocks noGrp="1" noChangeArrowheads="1"/>
          </p:cNvSpPr>
          <p:nvPr>
            <p:ph type="body"/>
          </p:nvPr>
        </p:nvSpPr>
        <p:spPr>
          <a:xfrm>
            <a:off x="709613" y="4862513"/>
            <a:ext cx="5676900" cy="4600575"/>
          </a:xfrm>
          <a:noFill/>
          <a:ln/>
        </p:spPr>
        <p:txBody>
          <a:bodyPr wrap="none" anchor="ctr"/>
          <a:lstStyle/>
          <a:p>
            <a:r>
              <a:rPr lang="en-US" smtClean="0"/>
              <a:t>If your assessment of practices found these elements missing, part of your strategy is to adopt necessary practices.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217738" y="779463"/>
            <a:ext cx="2663825" cy="3836987"/>
          </a:xfrm>
          <a:prstGeom prst="rect">
            <a:avLst/>
          </a:prstGeom>
          <a:solidFill>
            <a:srgbClr val="FFFFFF"/>
          </a:solidFill>
          <a:ln w="9360">
            <a:solidFill>
              <a:srgbClr val="000000"/>
            </a:solidFill>
            <a:miter lim="800000"/>
            <a:headEnd/>
            <a:tailEnd/>
          </a:ln>
        </p:spPr>
        <p:txBody>
          <a:bodyPr wrap="none" lIns="99041" tIns="49521" rIns="99041" bIns="49521" anchor="ctr"/>
          <a:lstStyle/>
          <a:p>
            <a:endParaRPr lang="en-US"/>
          </a:p>
        </p:txBody>
      </p:sp>
      <p:sp>
        <p:nvSpPr>
          <p:cNvPr id="31747" name="Rectangle 3"/>
          <p:cNvSpPr>
            <a:spLocks noGrp="1" noChangeArrowheads="1"/>
          </p:cNvSpPr>
          <p:nvPr>
            <p:ph type="body"/>
          </p:nvPr>
        </p:nvSpPr>
        <p:spPr>
          <a:xfrm>
            <a:off x="709613" y="4862513"/>
            <a:ext cx="5676900" cy="4600575"/>
          </a:xfrm>
          <a:noFill/>
          <a:ln/>
        </p:spPr>
        <p:txBody>
          <a:bodyPr wrap="none" anchor="ctr"/>
          <a:lstStyle/>
          <a:p>
            <a:r>
              <a:rPr lang="en-US" dirty="0" smtClean="0"/>
              <a:t>Match the frequency &amp; intensity of inspection with the zone.</a:t>
            </a:r>
          </a:p>
          <a:p>
            <a:endParaRPr lang="en-US" dirty="0" smtClean="0"/>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dirty="0" smtClean="0"/>
              <a:t>Same zones assist </a:t>
            </a:r>
            <a:r>
              <a:rPr lang="en-US" dirty="0" err="1" smtClean="0"/>
              <a:t>UF</a:t>
            </a:r>
            <a:r>
              <a:rPr lang="en-US" dirty="0" smtClean="0"/>
              <a:t> manager and local </a:t>
            </a:r>
            <a:r>
              <a:rPr lang="en-US" dirty="0" err="1" smtClean="0"/>
              <a:t>EM</a:t>
            </a:r>
            <a:r>
              <a:rPr lang="en-US" dirty="0" smtClean="0"/>
              <a:t> in disaster preparedness.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2217738" y="779463"/>
            <a:ext cx="2663825" cy="3836987"/>
          </a:xfrm>
          <a:prstGeom prst="rect">
            <a:avLst/>
          </a:prstGeom>
          <a:solidFill>
            <a:srgbClr val="FFFFFF"/>
          </a:solidFill>
          <a:ln w="9360">
            <a:solidFill>
              <a:srgbClr val="000000"/>
            </a:solidFill>
            <a:miter lim="800000"/>
            <a:headEnd/>
            <a:tailEnd/>
          </a:ln>
        </p:spPr>
        <p:txBody>
          <a:bodyPr wrap="none" lIns="99041" tIns="49521" rIns="99041" bIns="49521" anchor="ctr"/>
          <a:lstStyle/>
          <a:p>
            <a:endParaRPr lang="en-US"/>
          </a:p>
        </p:txBody>
      </p:sp>
      <p:sp>
        <p:nvSpPr>
          <p:cNvPr id="29699" name="Rectangle 3"/>
          <p:cNvSpPr>
            <a:spLocks noGrp="1" noChangeArrowheads="1"/>
          </p:cNvSpPr>
          <p:nvPr>
            <p:ph type="body"/>
          </p:nvPr>
        </p:nvSpPr>
        <p:spPr>
          <a:xfrm>
            <a:off x="709613" y="4862513"/>
            <a:ext cx="5676900" cy="4600575"/>
          </a:xfrm>
          <a:noFill/>
          <a:ln/>
        </p:spPr>
        <p:txBody>
          <a:bodyPr wrap="none" anchor="ctr"/>
          <a:lstStyle/>
          <a:p>
            <a:r>
              <a:rPr lang="en-US" dirty="0" smtClean="0"/>
              <a:t>Identify components for your zones.</a:t>
            </a:r>
          </a:p>
          <a:p>
            <a:r>
              <a:rPr lang="en-US" dirty="0" smtClean="0"/>
              <a:t>A local disaster plan may have (or could use) this information.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217738" y="779463"/>
            <a:ext cx="2663825" cy="3836987"/>
          </a:xfrm>
          <a:prstGeom prst="rect">
            <a:avLst/>
          </a:prstGeom>
          <a:solidFill>
            <a:srgbClr val="FFFFFF"/>
          </a:solidFill>
          <a:ln w="9360">
            <a:solidFill>
              <a:srgbClr val="000000"/>
            </a:solidFill>
            <a:miter lim="800000"/>
            <a:headEnd/>
            <a:tailEnd/>
          </a:ln>
        </p:spPr>
        <p:txBody>
          <a:bodyPr wrap="none" lIns="99041" tIns="49521" rIns="99041" bIns="49521" anchor="ctr"/>
          <a:lstStyle/>
          <a:p>
            <a:endParaRPr lang="en-US"/>
          </a:p>
        </p:txBody>
      </p:sp>
      <p:sp>
        <p:nvSpPr>
          <p:cNvPr id="32771" name="Rectangle 3"/>
          <p:cNvSpPr>
            <a:spLocks noGrp="1" noChangeArrowheads="1"/>
          </p:cNvSpPr>
          <p:nvPr>
            <p:ph type="body"/>
          </p:nvPr>
        </p:nvSpPr>
        <p:spPr>
          <a:xfrm>
            <a:off x="709613" y="4862513"/>
            <a:ext cx="5676900" cy="4600575"/>
          </a:xfrm>
          <a:noFill/>
          <a:ln/>
        </p:spPr>
        <p:txBody>
          <a:bodyPr wrap="none" anchor="ctr"/>
          <a:lstStyle/>
          <a:p>
            <a:r>
              <a:rPr lang="en-US" dirty="0" smtClean="0"/>
              <a:t>Standardizing</a:t>
            </a:r>
            <a:r>
              <a:rPr lang="en-US" baseline="0" dirty="0" smtClean="0"/>
              <a:t> your risk inspections based on current arboricultural standards:</a:t>
            </a:r>
          </a:p>
          <a:p>
            <a:endParaRPr lang="en-US" baseline="0" dirty="0" smtClean="0"/>
          </a:p>
          <a:p>
            <a:pPr lvl="1">
              <a:buFont typeface="Arial" pitchFamily="34" charset="0"/>
              <a:buChar char="•"/>
            </a:pPr>
            <a:r>
              <a:rPr lang="en-US" baseline="0" dirty="0" smtClean="0"/>
              <a:t>Matheny &amp; Clark (1994)</a:t>
            </a:r>
          </a:p>
          <a:p>
            <a:pPr lvl="1">
              <a:buFont typeface="Arial" pitchFamily="34" charset="0"/>
              <a:buChar char="•"/>
            </a:pPr>
            <a:r>
              <a:rPr lang="en-US" baseline="0" dirty="0" smtClean="0"/>
              <a:t>ANSI A300 (Part 9)-2011 - Tree Risk Assessment – Tree Structure</a:t>
            </a:r>
          </a:p>
          <a:p>
            <a:pPr lvl="1">
              <a:buFont typeface="Arial" pitchFamily="34" charset="0"/>
              <a:buChar char="•"/>
            </a:pPr>
            <a:r>
              <a:rPr lang="en-US" baseline="0" dirty="0" smtClean="0"/>
              <a:t>Best Management Practices: Tree Risk Assessment</a:t>
            </a:r>
          </a:p>
          <a:p>
            <a:pPr lvl="1">
              <a:buFont typeface="Arial" pitchFamily="34" charset="0"/>
              <a:buChar char="•"/>
            </a:pPr>
            <a:endParaRPr lang="en-US" baseline="0" dirty="0" smtClean="0"/>
          </a:p>
          <a:p>
            <a:pPr>
              <a:buFont typeface="Arial" pitchFamily="34" charset="0"/>
              <a:buNone/>
            </a:pPr>
            <a:r>
              <a:rPr lang="en-US" baseline="0" dirty="0" smtClean="0"/>
              <a:t>The “No target, No risk” concept applies for disaster planning also.</a:t>
            </a:r>
          </a:p>
          <a:p>
            <a:pPr>
              <a:buFont typeface="Arial" pitchFamily="34" charset="0"/>
              <a:buNone/>
            </a:pPr>
            <a:endParaRPr lang="en-US" baseline="0" dirty="0" smtClean="0"/>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Importance of standardized method:</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Repeatable</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Reliable</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Easier to maintain trained staff</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Standardize record keeping &amp; data</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convenience</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accuracy</a:t>
            </a: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800" kern="1200" dirty="0" smtClean="0">
              <a:solidFill>
                <a:srgbClr val="000000"/>
              </a:solidFill>
              <a:latin typeface="Times New Roman" pitchFamily="18" charset="0"/>
              <a:ea typeface="+mn-ea"/>
              <a:cs typeface="+mn-cs"/>
            </a:endParaRP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Photographic Guide (12 point)</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Target (0-4) – </a:t>
            </a:r>
            <a:r>
              <a:rPr lang="en-GB" sz="2400" b="1" kern="1200" dirty="0" smtClean="0">
                <a:solidFill>
                  <a:srgbClr val="000000"/>
                </a:solidFill>
                <a:latin typeface="Times New Roman" pitchFamily="18" charset="0"/>
                <a:ea typeface="+mn-ea"/>
                <a:cs typeface="+mn-cs"/>
              </a:rPr>
              <a:t>No target, No risk</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Size of part (1-4)</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Probability of failure (1-4)</a:t>
            </a:r>
          </a:p>
          <a:p>
            <a:pPr marL="457200" indent="-457200">
              <a:lnSpc>
                <a:spcPct val="99000"/>
              </a:lnSpc>
              <a:spcBef>
                <a:spcPts val="450"/>
              </a:spcBef>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kern="1200" dirty="0" smtClean="0">
              <a:solidFill>
                <a:srgbClr val="000000"/>
              </a:solidFill>
              <a:latin typeface="Times New Roman" pitchFamily="18" charset="0"/>
              <a:ea typeface="+mn-ea"/>
              <a:cs typeface="+mn-cs"/>
            </a:endParaRPr>
          </a:p>
          <a:p>
            <a:r>
              <a:rPr lang="en-US" dirty="0" smtClean="0"/>
              <a:t>Critical element!</a:t>
            </a:r>
          </a:p>
          <a:p>
            <a:r>
              <a:rPr lang="en-US" dirty="0" smtClean="0"/>
              <a:t>The act of writing your risk policy is an important step that can refine your objectives, goals, and strategies.  It makes it available to other municipal managers and staff, elected officials, and residents.</a:t>
            </a:r>
          </a:p>
          <a:p>
            <a:r>
              <a:rPr lang="en-US" dirty="0" smtClean="0"/>
              <a:t>The tree risk specification that adheres to ANSI A300 (Part 9)-2011 can be the basis for this more detailed policy</a:t>
            </a:r>
            <a:endParaRPr lang="en-GB" sz="2400" kern="1200" dirty="0" smtClean="0">
              <a:solidFill>
                <a:srgbClr val="000000"/>
              </a:solidFill>
              <a:latin typeface="Times New Roman" pitchFamily="18" charset="0"/>
              <a:ea typeface="+mn-ea"/>
              <a:cs typeface="+mn-cs"/>
            </a:endParaRPr>
          </a:p>
          <a:p>
            <a:pPr marL="0" lvl="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kern="1200" dirty="0" smtClean="0">
              <a:solidFill>
                <a:srgbClr val="000000"/>
              </a:solidFill>
              <a:latin typeface="Times New Roman" pitchFamily="18" charset="0"/>
              <a:ea typeface="+mn-ea"/>
              <a:cs typeface="+mn-cs"/>
            </a:endParaRPr>
          </a:p>
          <a:p>
            <a:pPr marL="0" lvl="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Write, adopt, and enforce this policy:</a:t>
            </a:r>
          </a:p>
          <a:p>
            <a:pPr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Must support all other policy &amp; documents</a:t>
            </a:r>
          </a:p>
          <a:p>
            <a:pPr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Community responsibility</a:t>
            </a:r>
          </a:p>
          <a:p>
            <a:pPr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Administration (who is responsible)</a:t>
            </a:r>
          </a:p>
          <a:p>
            <a:pPr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Rating system specified</a:t>
            </a:r>
          </a:p>
          <a:p>
            <a:pPr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Inspection methods and schedules</a:t>
            </a:r>
          </a:p>
          <a:p>
            <a:pPr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Process for corrective actions</a:t>
            </a:r>
          </a:p>
          <a:p>
            <a:pPr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Action appeals</a:t>
            </a:r>
          </a:p>
          <a:p>
            <a:pPr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How to handle violations of the policy</a:t>
            </a:r>
          </a:p>
          <a:p>
            <a:pPr marL="457200" indent="-457200">
              <a:lnSpc>
                <a:spcPct val="99000"/>
              </a:lnSpc>
              <a:spcBef>
                <a:spcPts val="450"/>
              </a:spcBef>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kern="1200" dirty="0" smtClean="0">
              <a:solidFill>
                <a:srgbClr val="000000"/>
              </a:solidFill>
              <a:latin typeface="Times New Roman" pitchFamily="18" charset="0"/>
              <a:ea typeface="+mn-ea"/>
              <a:cs typeface="+mn-cs"/>
            </a:endParaRPr>
          </a:p>
          <a:p>
            <a:r>
              <a:rPr lang="en-US" sz="2400" dirty="0" smtClean="0"/>
              <a:t>Proper</a:t>
            </a:r>
            <a:r>
              <a:rPr lang="en-US" sz="2400" baseline="0" dirty="0" smtClean="0"/>
              <a:t> implementation requires resources and demands documentation (see ANSI A300 (Part 9)-2011 Tree Risk Assessment).</a:t>
            </a:r>
          </a:p>
          <a:p>
            <a:r>
              <a:rPr lang="en-US" sz="2400" baseline="0" dirty="0" smtClean="0"/>
              <a:t>Your local EM may have access to state mitigation funds for some of this work identified.</a:t>
            </a:r>
            <a:endParaRPr lang="en-US" sz="2400" dirty="0" smtClean="0"/>
          </a:p>
          <a:p>
            <a:pPr marL="457200" indent="-457200">
              <a:lnSpc>
                <a:spcPct val="99000"/>
              </a:lnSpc>
              <a:spcBef>
                <a:spcPts val="450"/>
              </a:spcBef>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kern="1200" dirty="0" smtClean="0">
              <a:solidFill>
                <a:srgbClr val="000000"/>
              </a:solidFill>
              <a:latin typeface="Times New Roman" pitchFamily="18" charset="0"/>
              <a:ea typeface="+mn-ea"/>
              <a:cs typeface="+mn-cs"/>
            </a:endParaRP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Resources:</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Staff</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Training</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Documentation</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kern="1200" dirty="0" smtClean="0">
              <a:solidFill>
                <a:srgbClr val="000000"/>
              </a:solidFill>
              <a:latin typeface="Times New Roman" pitchFamily="18" charset="0"/>
              <a:ea typeface="+mn-ea"/>
              <a:cs typeface="+mn-cs"/>
            </a:endParaRP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Implementation documentation:</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Inspections</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Actions</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Failures</a:t>
            </a:r>
          </a:p>
          <a:p>
            <a:pPr marL="457200" indent="-457200">
              <a:lnSpc>
                <a:spcPct val="99000"/>
              </a:lnSpc>
              <a:spcBef>
                <a:spcPts val="450"/>
              </a:spcBef>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kern="1200" dirty="0" smtClean="0">
              <a:solidFill>
                <a:srgbClr val="000000"/>
              </a:solidFill>
              <a:latin typeface="Times New Roman" pitchFamily="18" charset="0"/>
              <a:ea typeface="+mn-ea"/>
              <a:cs typeface="+mn-cs"/>
            </a:endParaRPr>
          </a:p>
          <a:p>
            <a:r>
              <a:rPr lang="en-US" sz="2400" dirty="0" smtClean="0"/>
              <a:t>Common outcomes from a well designed and implemented tree risk management plan.</a:t>
            </a:r>
          </a:p>
          <a:p>
            <a:r>
              <a:rPr lang="en-US" sz="2400" dirty="0" smtClean="0"/>
              <a:t>These are disaster-related outcomes also.</a:t>
            </a:r>
          </a:p>
          <a:p>
            <a:pPr marL="457200" indent="-457200">
              <a:lnSpc>
                <a:spcPct val="99000"/>
              </a:lnSpc>
              <a:spcBef>
                <a:spcPts val="450"/>
              </a:spcBef>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kern="1200" dirty="0" smtClean="0">
              <a:solidFill>
                <a:srgbClr val="000000"/>
              </a:solidFill>
              <a:latin typeface="Times New Roman" pitchFamily="18" charset="0"/>
              <a:ea typeface="+mn-ea"/>
              <a:cs typeface="+mn-cs"/>
            </a:endParaRP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Outcome based measurements &amp; evaluation:</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Increased public safety</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Improved tree health</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kern="1200" dirty="0" smtClean="0">
              <a:solidFill>
                <a:srgbClr val="000000"/>
              </a:solidFill>
              <a:latin typeface="Times New Roman" pitchFamily="18" charset="0"/>
              <a:ea typeface="+mn-ea"/>
              <a:cs typeface="+mn-cs"/>
            </a:endParaRP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Indicators (for measurement):</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Decline in number of high-risk trees</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Reduction in number of trees needing hazard pruning</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Reduction in storm damage (debris)</a:t>
            </a:r>
          </a:p>
          <a:p>
            <a:pPr marL="457200" indent="-457200">
              <a:lnSpc>
                <a:spcPct val="99000"/>
              </a:lnSpc>
              <a:spcBef>
                <a:spcPts val="450"/>
              </a:spcBef>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kern="1200" dirty="0" smtClean="0">
              <a:solidFill>
                <a:srgbClr val="000000"/>
              </a:solidFill>
              <a:latin typeface="Times New Roman" pitchFamily="18" charset="0"/>
              <a:ea typeface="+mn-ea"/>
              <a:cs typeface="+mn-cs"/>
            </a:endParaRPr>
          </a:p>
          <a:p>
            <a:pPr marL="457200" indent="-457200">
              <a:lnSpc>
                <a:spcPct val="99000"/>
              </a:lnSpc>
              <a:spcBef>
                <a:spcPts val="450"/>
              </a:spcBef>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kern="1200" dirty="0" smtClean="0">
              <a:solidFill>
                <a:srgbClr val="000000"/>
              </a:solidFill>
              <a:latin typeface="Times New Roman" pitchFamily="18" charset="0"/>
              <a:ea typeface="+mn-ea"/>
              <a:cs typeface="+mn-cs"/>
            </a:endParaRPr>
          </a:p>
          <a:p>
            <a:pPr marL="457200" indent="-457200">
              <a:lnSpc>
                <a:spcPct val="99000"/>
              </a:lnSpc>
              <a:spcBef>
                <a:spcPts val="450"/>
              </a:spcBef>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kern="1200" dirty="0" smtClean="0">
              <a:solidFill>
                <a:srgbClr val="000000"/>
              </a:solidFill>
              <a:latin typeface="Times New Roman" pitchFamily="18" charset="0"/>
              <a:ea typeface="+mn-ea"/>
              <a:cs typeface="+mn-cs"/>
            </a:endParaRPr>
          </a:p>
          <a:p>
            <a:pPr marL="457200" indent="-457200">
              <a:lnSpc>
                <a:spcPct val="99000"/>
              </a:lnSpc>
              <a:spcBef>
                <a:spcPts val="450"/>
              </a:spcBef>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217738" y="779463"/>
            <a:ext cx="2663825" cy="3836987"/>
          </a:xfrm>
          <a:prstGeom prst="rect">
            <a:avLst/>
          </a:prstGeom>
          <a:solidFill>
            <a:srgbClr val="FFFFFF"/>
          </a:solidFill>
          <a:ln w="9360">
            <a:solidFill>
              <a:srgbClr val="000000"/>
            </a:solidFill>
            <a:miter lim="800000"/>
            <a:headEnd/>
            <a:tailEnd/>
          </a:ln>
        </p:spPr>
        <p:txBody>
          <a:bodyPr wrap="none" lIns="99041" tIns="49521" rIns="99041" bIns="49521" anchor="ctr"/>
          <a:lstStyle/>
          <a:p>
            <a:endParaRPr lang="en-US"/>
          </a:p>
        </p:txBody>
      </p:sp>
      <p:sp>
        <p:nvSpPr>
          <p:cNvPr id="32771" name="Rectangle 3"/>
          <p:cNvSpPr>
            <a:spLocks noGrp="1" noChangeArrowheads="1"/>
          </p:cNvSpPr>
          <p:nvPr>
            <p:ph type="body"/>
          </p:nvPr>
        </p:nvSpPr>
        <p:spPr>
          <a:xfrm>
            <a:off x="709613" y="4862513"/>
            <a:ext cx="5676900" cy="4600575"/>
          </a:xfrm>
          <a:noFill/>
          <a:ln/>
        </p:spPr>
        <p:txBody>
          <a:bodyPr wrap="none" anchor="ctr"/>
          <a:lstStyle/>
          <a:p>
            <a:r>
              <a:rPr lang="en-US" dirty="0" smtClean="0"/>
              <a:t>There are several to choose from..</a:t>
            </a:r>
          </a:p>
          <a:p>
            <a:endParaRPr lang="en-US" dirty="0" smtClean="0"/>
          </a:p>
          <a:p>
            <a:pPr marL="228600" indent="-228600" algn="l" defTabSz="457200" rtl="0" eaLnBrk="0" fontAlgn="base" hangingPunct="0">
              <a:spcBef>
                <a:spcPct val="30000"/>
              </a:spcBef>
              <a:spcAft>
                <a:spcPct val="0"/>
              </a:spcAft>
              <a:buClr>
                <a:srgbClr val="000000"/>
              </a:buClr>
              <a:buSzPct val="100000"/>
              <a:buFont typeface="Arial" pitchFamily="34" charset="0"/>
              <a:buChar char="•"/>
            </a:pPr>
            <a:r>
              <a:rPr lang="en-US" sz="1200" kern="1200" baseline="0" dirty="0" smtClean="0">
                <a:solidFill>
                  <a:srgbClr val="000000"/>
                </a:solidFill>
                <a:latin typeface="Times New Roman" pitchFamily="18" charset="0"/>
                <a:ea typeface="+mn-ea"/>
                <a:cs typeface="+mn-cs"/>
              </a:rPr>
              <a:t>Professionally applied</a:t>
            </a:r>
          </a:p>
          <a:p>
            <a:pPr marL="228600" indent="-228600" algn="l" defTabSz="457200" rtl="0" eaLnBrk="0" fontAlgn="base" hangingPunct="0">
              <a:spcBef>
                <a:spcPct val="30000"/>
              </a:spcBef>
              <a:spcAft>
                <a:spcPct val="0"/>
              </a:spcAft>
              <a:buClr>
                <a:srgbClr val="000000"/>
              </a:buClr>
              <a:buSzPct val="100000"/>
              <a:buFont typeface="Arial" pitchFamily="34" charset="0"/>
              <a:buChar char="•"/>
            </a:pPr>
            <a:r>
              <a:rPr lang="en-US" sz="1200" kern="1200" baseline="0" dirty="0" smtClean="0">
                <a:solidFill>
                  <a:srgbClr val="000000"/>
                </a:solidFill>
                <a:latin typeface="Times New Roman" pitchFamily="18" charset="0"/>
                <a:ea typeface="+mn-ea"/>
                <a:cs typeface="+mn-cs"/>
              </a:rPr>
              <a:t>Repeatable</a:t>
            </a:r>
          </a:p>
          <a:p>
            <a:pPr marL="228600" indent="-228600" algn="l" defTabSz="457200" rtl="0" eaLnBrk="0" fontAlgn="base" hangingPunct="0">
              <a:spcBef>
                <a:spcPct val="30000"/>
              </a:spcBef>
              <a:spcAft>
                <a:spcPct val="0"/>
              </a:spcAft>
              <a:buClr>
                <a:srgbClr val="000000"/>
              </a:buClr>
              <a:buSzPct val="100000"/>
              <a:buFont typeface="Arial" pitchFamily="34" charset="0"/>
              <a:buChar char="•"/>
            </a:pPr>
            <a:r>
              <a:rPr lang="en-US" sz="1200" kern="1200" baseline="0" dirty="0" smtClean="0">
                <a:solidFill>
                  <a:srgbClr val="000000"/>
                </a:solidFill>
                <a:latin typeface="Times New Roman" pitchFamily="18" charset="0"/>
                <a:ea typeface="+mn-ea"/>
                <a:cs typeface="+mn-cs"/>
              </a:rPr>
              <a:t>Reliable</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217738" y="779463"/>
            <a:ext cx="2663825" cy="3836987"/>
          </a:xfrm>
          <a:prstGeom prst="rect">
            <a:avLst/>
          </a:prstGeom>
          <a:solidFill>
            <a:srgbClr val="FFFFFF"/>
          </a:solidFill>
          <a:ln w="9360">
            <a:solidFill>
              <a:srgbClr val="000000"/>
            </a:solidFill>
            <a:miter lim="800000"/>
            <a:headEnd/>
            <a:tailEnd/>
          </a:ln>
        </p:spPr>
        <p:txBody>
          <a:bodyPr wrap="none" lIns="99041" tIns="49521" rIns="99041" bIns="49521" anchor="ctr"/>
          <a:lstStyle/>
          <a:p>
            <a:endParaRPr lang="en-US"/>
          </a:p>
        </p:txBody>
      </p:sp>
      <p:sp>
        <p:nvSpPr>
          <p:cNvPr id="33795" name="Rectangle 3"/>
          <p:cNvSpPr>
            <a:spLocks noGrp="1" noChangeArrowheads="1"/>
          </p:cNvSpPr>
          <p:nvPr>
            <p:ph type="body"/>
          </p:nvPr>
        </p:nvSpPr>
        <p:spPr>
          <a:xfrm>
            <a:off x="709613" y="4862513"/>
            <a:ext cx="5676900" cy="4600575"/>
          </a:xfrm>
          <a:noFill/>
          <a:ln/>
        </p:spPr>
        <p:txBody>
          <a:bodyPr wrap="none" anchor="ctr"/>
          <a:lstStyle/>
          <a:p>
            <a:r>
              <a:rPr lang="en-US" smtClean="0"/>
              <a:t>Critical element!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2217738" y="779463"/>
            <a:ext cx="2663825" cy="3836987"/>
          </a:xfrm>
          <a:prstGeom prst="rect">
            <a:avLst/>
          </a:prstGeom>
          <a:solidFill>
            <a:srgbClr val="FFFFFF"/>
          </a:solidFill>
          <a:ln w="9360">
            <a:solidFill>
              <a:srgbClr val="000000"/>
            </a:solidFill>
            <a:miter lim="800000"/>
            <a:headEnd/>
            <a:tailEnd/>
          </a:ln>
        </p:spPr>
        <p:txBody>
          <a:bodyPr wrap="none" lIns="99041" tIns="49521" rIns="99041" bIns="49521" anchor="ctr"/>
          <a:lstStyle/>
          <a:p>
            <a:endParaRPr lang="en-US"/>
          </a:p>
        </p:txBody>
      </p:sp>
      <p:sp>
        <p:nvSpPr>
          <p:cNvPr id="34819" name="Rectangle 3"/>
          <p:cNvSpPr>
            <a:spLocks noGrp="1" noChangeArrowheads="1"/>
          </p:cNvSpPr>
          <p:nvPr>
            <p:ph type="body"/>
          </p:nvPr>
        </p:nvSpPr>
        <p:spPr>
          <a:xfrm>
            <a:off x="709613" y="4862513"/>
            <a:ext cx="5676900" cy="4600575"/>
          </a:xfrm>
          <a:noFill/>
          <a:ln/>
        </p:spPr>
        <p:txBody>
          <a:bodyPr wrap="none" anchor="ctr"/>
          <a:lstStyle/>
          <a:p>
            <a:r>
              <a:rPr lang="en-US" dirty="0" smtClean="0"/>
              <a:t>Often</a:t>
            </a:r>
            <a:r>
              <a:rPr lang="en-US" baseline="0" dirty="0" smtClean="0"/>
              <a:t> the limiting factors…</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217738" y="779463"/>
            <a:ext cx="2663825" cy="3836987"/>
          </a:xfrm>
          <a:prstGeom prst="rect">
            <a:avLst/>
          </a:prstGeom>
          <a:solidFill>
            <a:srgbClr val="FFFFFF"/>
          </a:solidFill>
          <a:ln w="9360">
            <a:solidFill>
              <a:srgbClr val="000000"/>
            </a:solidFill>
            <a:miter lim="800000"/>
            <a:headEnd/>
            <a:tailEnd/>
          </a:ln>
        </p:spPr>
        <p:txBody>
          <a:bodyPr wrap="none" lIns="99041" tIns="49521" rIns="99041" bIns="49521" anchor="ctr"/>
          <a:lstStyle/>
          <a:p>
            <a:endParaRPr lang="en-US"/>
          </a:p>
        </p:txBody>
      </p:sp>
      <p:sp>
        <p:nvSpPr>
          <p:cNvPr id="35843" name="Rectangle 3"/>
          <p:cNvSpPr>
            <a:spLocks noGrp="1" noChangeArrowheads="1"/>
          </p:cNvSpPr>
          <p:nvPr>
            <p:ph type="body"/>
          </p:nvPr>
        </p:nvSpPr>
        <p:spPr>
          <a:xfrm>
            <a:off x="709613" y="4862513"/>
            <a:ext cx="5676900" cy="4600575"/>
          </a:xfrm>
          <a:noFill/>
          <a:ln/>
        </p:spPr>
        <p:txBody>
          <a:bodyPr wrap="none" anchor="ctr"/>
          <a:lstStyle/>
          <a:p>
            <a:r>
              <a:rPr lang="en-US" dirty="0" smtClean="0"/>
              <a:t>Evaluate,</a:t>
            </a:r>
            <a:r>
              <a:rPr lang="en-US" baseline="0" dirty="0" smtClean="0"/>
              <a:t> adjust, repeat…</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217738" y="779463"/>
            <a:ext cx="2663825" cy="3836987"/>
          </a:xfrm>
          <a:prstGeom prst="rect">
            <a:avLst/>
          </a:prstGeom>
          <a:solidFill>
            <a:srgbClr val="FFFFFF"/>
          </a:solidFill>
          <a:ln w="9360">
            <a:solidFill>
              <a:srgbClr val="000000"/>
            </a:solidFill>
            <a:miter lim="800000"/>
            <a:headEnd/>
            <a:tailEnd/>
          </a:ln>
        </p:spPr>
        <p:txBody>
          <a:bodyPr wrap="none" lIns="99041" tIns="49521" rIns="99041" bIns="49521" anchor="ctr"/>
          <a:lstStyle/>
          <a:p>
            <a:endParaRPr lang="en-US"/>
          </a:p>
        </p:txBody>
      </p:sp>
      <p:sp>
        <p:nvSpPr>
          <p:cNvPr id="30723" name="Rectangle 3"/>
          <p:cNvSpPr>
            <a:spLocks noGrp="1" noChangeArrowheads="1"/>
          </p:cNvSpPr>
          <p:nvPr>
            <p:ph type="body"/>
          </p:nvPr>
        </p:nvSpPr>
        <p:spPr>
          <a:xfrm>
            <a:off x="709613" y="4862513"/>
            <a:ext cx="5676900" cy="4600575"/>
          </a:xfrm>
          <a:noFill/>
          <a:ln/>
        </p:spPr>
        <p:txBody>
          <a:bodyPr wrap="none" anchor="ctr"/>
          <a:lstStyle/>
          <a:p>
            <a:r>
              <a:rPr lang="en-US" smtClean="0"/>
              <a:t>The risk zone map.</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2217738" y="779463"/>
            <a:ext cx="2663825" cy="3836987"/>
          </a:xfrm>
          <a:prstGeom prst="rect">
            <a:avLst/>
          </a:prstGeom>
          <a:solidFill>
            <a:srgbClr val="FFFFFF"/>
          </a:solidFill>
          <a:ln w="9360">
            <a:solidFill>
              <a:srgbClr val="000000"/>
            </a:solidFill>
            <a:miter lim="800000"/>
            <a:headEnd/>
            <a:tailEnd/>
          </a:ln>
        </p:spPr>
        <p:txBody>
          <a:bodyPr wrap="none" lIns="99041" tIns="49521" rIns="99041" bIns="49521" anchor="ctr"/>
          <a:lstStyle/>
          <a:p>
            <a:endParaRPr lang="en-US"/>
          </a:p>
        </p:txBody>
      </p:sp>
      <p:sp>
        <p:nvSpPr>
          <p:cNvPr id="18435" name="Rectangle 2"/>
          <p:cNvSpPr>
            <a:spLocks noGrp="1" noChangeArrowheads="1"/>
          </p:cNvSpPr>
          <p:nvPr>
            <p:ph type="body"/>
          </p:nvPr>
        </p:nvSpPr>
        <p:spPr>
          <a:xfrm>
            <a:off x="709613" y="4862513"/>
            <a:ext cx="5676900" cy="4600575"/>
          </a:xfrm>
          <a:noFill/>
          <a:ln/>
        </p:spPr>
        <p:txBody>
          <a:bodyPr wrap="none" anchor="ctr"/>
          <a:lstStyle/>
          <a:p>
            <a:endParaRPr lang="en-US" dirty="0" smtClean="0"/>
          </a:p>
          <a:p>
            <a:r>
              <a:rPr lang="en-US" dirty="0" smtClean="0"/>
              <a:t>In this presentation I’ll review definitions, </a:t>
            </a:r>
            <a:r>
              <a:rPr lang="en-US" baseline="0" dirty="0" smtClean="0"/>
              <a:t>discuss in more detail the steps in the “guide”, and conclude with the current list of arboricultural standards related to urban tree risk management.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xfrm>
            <a:off x="4021294" y="9721106"/>
            <a:ext cx="3076363" cy="511731"/>
          </a:xfrm>
          <a:prstGeom prst="rect">
            <a:avLst/>
          </a:prstGeom>
          <a:noFill/>
        </p:spPr>
        <p:txBody>
          <a:bodyPr lIns="99048" tIns="49524" rIns="99048" bIns="49524"/>
          <a:lstStyle/>
          <a:p>
            <a:fld id="{5D8EC19D-671D-4B76-AC17-B022C0A2D390}" type="slidenum">
              <a:rPr lang="en-US" smtClean="0"/>
              <a:pPr/>
              <a:t>20</a:t>
            </a:fld>
            <a:endParaRPr lang="en-US" smtClean="0"/>
          </a:p>
        </p:txBody>
      </p:sp>
      <p:sp>
        <p:nvSpPr>
          <p:cNvPr id="89091" name="Slide Image Placeholder 1"/>
          <p:cNvSpPr>
            <a:spLocks noGrp="1" noRot="1" noChangeAspect="1" noTextEdit="1"/>
          </p:cNvSpPr>
          <p:nvPr>
            <p:ph type="sldImg"/>
          </p:nvPr>
        </p:nvSpPr>
        <p:spPr>
          <a:xfrm>
            <a:off x="-15427325" y="-13204825"/>
            <a:ext cx="18638838" cy="13979525"/>
          </a:xfrm>
          <a:ln/>
        </p:spPr>
      </p:sp>
      <p:sp>
        <p:nvSpPr>
          <p:cNvPr id="89092" name="Notes Placeholder 2"/>
          <p:cNvSpPr>
            <a:spLocks noGrp="1"/>
          </p:cNvSpPr>
          <p:nvPr>
            <p:ph type="body" idx="1"/>
          </p:nvPr>
        </p:nvSpPr>
        <p:spPr>
          <a:xfrm>
            <a:off x="709930" y="4863219"/>
            <a:ext cx="5674510" cy="4598468"/>
          </a:xfrm>
          <a:noFill/>
          <a:ln/>
        </p:spPr>
        <p:txBody>
          <a:bodyPr lIns="0" tIns="0" rIns="0" bIns="0"/>
          <a:lstStyle/>
          <a:p>
            <a:pPr eaLnBrk="1" hangingPunct="1"/>
            <a:r>
              <a:rPr lang="en-US" dirty="0" smtClean="0"/>
              <a:t>Set inspection</a:t>
            </a:r>
            <a:r>
              <a:rPr lang="en-US" baseline="0" dirty="0" smtClean="0"/>
              <a:t> schedule based on risk zone classification (where have we heard this before!).</a:t>
            </a:r>
            <a:endParaRPr lang="en-US" dirty="0" smtClean="0"/>
          </a:p>
        </p:txBody>
      </p:sp>
      <p:sp>
        <p:nvSpPr>
          <p:cNvPr id="89093" name="Slide Number Placeholder 3"/>
          <p:cNvSpPr txBox="1">
            <a:spLocks noGrp="1"/>
          </p:cNvSpPr>
          <p:nvPr/>
        </p:nvSpPr>
        <p:spPr bwMode="auto">
          <a:xfrm>
            <a:off x="4021294" y="9721106"/>
            <a:ext cx="3076363" cy="511731"/>
          </a:xfrm>
          <a:prstGeom prst="rect">
            <a:avLst/>
          </a:prstGeom>
          <a:noFill/>
          <a:ln w="9525">
            <a:noFill/>
            <a:miter lim="800000"/>
            <a:headEnd/>
            <a:tailEnd/>
          </a:ln>
        </p:spPr>
        <p:txBody>
          <a:bodyPr lIns="99038" tIns="49520" rIns="99038" bIns="49520"/>
          <a:lstStyle/>
          <a:p>
            <a:pPr defTabSz="457408"/>
            <a:fld id="{46C009B9-EBF7-4D64-A75C-C0FA3007623F}" type="slidenum">
              <a:rPr lang="en-US"/>
              <a:pPr defTabSz="457408"/>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217738" y="779463"/>
            <a:ext cx="2663825" cy="3836987"/>
          </a:xfrm>
          <a:prstGeom prst="rect">
            <a:avLst/>
          </a:prstGeom>
          <a:solidFill>
            <a:srgbClr val="FFFFFF"/>
          </a:solidFill>
          <a:ln w="9360">
            <a:solidFill>
              <a:srgbClr val="000000"/>
            </a:solidFill>
            <a:miter lim="800000"/>
            <a:headEnd/>
            <a:tailEnd/>
          </a:ln>
        </p:spPr>
        <p:txBody>
          <a:bodyPr wrap="none" lIns="99041" tIns="49521" rIns="99041" bIns="49521" anchor="ctr"/>
          <a:lstStyle/>
          <a:p>
            <a:endParaRPr lang="en-US"/>
          </a:p>
        </p:txBody>
      </p:sp>
      <p:sp>
        <p:nvSpPr>
          <p:cNvPr id="17411" name="Text Box 2"/>
          <p:cNvSpPr>
            <a:spLocks noGrp="1" noChangeArrowheads="1"/>
          </p:cNvSpPr>
          <p:nvPr>
            <p:ph type="body"/>
          </p:nvPr>
        </p:nvSpPr>
        <p:spPr>
          <a:xfrm>
            <a:off x="709613" y="4862513"/>
            <a:ext cx="5676900" cy="4600575"/>
          </a:xfrm>
          <a:noFill/>
          <a:ln/>
        </p:spPr>
        <p:txBody>
          <a:bodyPr/>
          <a:lstStyle/>
          <a:p>
            <a:r>
              <a:rPr lang="en-GB" dirty="0" smtClean="0"/>
              <a:t>Any questions on</a:t>
            </a:r>
            <a:r>
              <a:rPr lang="en-GB" baseline="0" dirty="0" smtClean="0"/>
              <a:t> the ten steps...</a:t>
            </a:r>
            <a:endParaRPr lang="en-GB"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spcBef>
                <a:spcPct val="0"/>
              </a:spcBef>
            </a:pPr>
            <a:r>
              <a:rPr lang="en-US" dirty="0" smtClean="0"/>
              <a:t>Implementation of an urban tree risk</a:t>
            </a:r>
            <a:r>
              <a:rPr lang="en-US" baseline="0" dirty="0" smtClean="0"/>
              <a:t> management program can benefit more than the urban forest manager. </a:t>
            </a:r>
          </a:p>
          <a:p>
            <a:pPr eaLnBrk="1" hangingPunct="1">
              <a:spcBef>
                <a:spcPct val="0"/>
              </a:spcBef>
            </a:pPr>
            <a:endParaRPr lang="en-US" baseline="0" dirty="0" smtClean="0"/>
          </a:p>
          <a:p>
            <a:pPr eaLnBrk="1" hangingPunct="1">
              <a:spcBef>
                <a:spcPct val="0"/>
              </a:spcBef>
            </a:pPr>
            <a:r>
              <a:rPr lang="en-US" baseline="0" dirty="0" smtClean="0"/>
              <a:t>The EM link.</a:t>
            </a:r>
            <a:endParaRPr lang="en-US" dirty="0" smtClean="0"/>
          </a:p>
        </p:txBody>
      </p:sp>
      <p:sp>
        <p:nvSpPr>
          <p:cNvPr id="60420" name="Slide Number Placeholder 3"/>
          <p:cNvSpPr>
            <a:spLocks noGrp="1"/>
          </p:cNvSpPr>
          <p:nvPr>
            <p:ph type="sldNum" sz="quarter" idx="5"/>
          </p:nvPr>
        </p:nvSpPr>
        <p:spPr>
          <a:xfrm>
            <a:off x="4021294" y="9721106"/>
            <a:ext cx="3076363" cy="511731"/>
          </a:xfrm>
          <a:prstGeom prst="rect">
            <a:avLst/>
          </a:prstGeom>
          <a:noFill/>
        </p:spPr>
        <p:txBody>
          <a:bodyPr lIns="99048" tIns="49524" rIns="99048" bIns="49524"/>
          <a:lstStyle/>
          <a:p>
            <a:fld id="{885C4660-12DA-4878-8936-8E0AE650816A}"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spcBef>
                <a:spcPct val="0"/>
              </a:spcBef>
            </a:pPr>
            <a:r>
              <a:rPr lang="en-US" dirty="0" smtClean="0"/>
              <a:t>Measured</a:t>
            </a:r>
            <a:r>
              <a:rPr lang="en-US" baseline="0" dirty="0" smtClean="0"/>
              <a:t> results from an aggressive tree risk management program in </a:t>
            </a:r>
            <a:r>
              <a:rPr lang="en-US" dirty="0" smtClean="0"/>
              <a:t>Columbus, Georgia (from Rachel Barker).</a:t>
            </a:r>
          </a:p>
        </p:txBody>
      </p:sp>
      <p:sp>
        <p:nvSpPr>
          <p:cNvPr id="60420" name="Slide Number Placeholder 3"/>
          <p:cNvSpPr>
            <a:spLocks noGrp="1"/>
          </p:cNvSpPr>
          <p:nvPr>
            <p:ph type="sldNum" sz="quarter" idx="5"/>
          </p:nvPr>
        </p:nvSpPr>
        <p:spPr>
          <a:xfrm>
            <a:off x="4021294" y="9721106"/>
            <a:ext cx="3076363" cy="511731"/>
          </a:xfrm>
          <a:prstGeom prst="rect">
            <a:avLst/>
          </a:prstGeom>
          <a:noFill/>
        </p:spPr>
        <p:txBody>
          <a:bodyPr lIns="99048" tIns="49524" rIns="99048" bIns="49524"/>
          <a:lstStyle/>
          <a:p>
            <a:fld id="{885C4660-12DA-4878-8936-8E0AE650816A}"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217738" y="779463"/>
            <a:ext cx="2663825" cy="3836987"/>
          </a:xfrm>
          <a:prstGeom prst="rect">
            <a:avLst/>
          </a:prstGeom>
          <a:solidFill>
            <a:srgbClr val="FFFFFF"/>
          </a:solidFill>
          <a:ln w="9360">
            <a:solidFill>
              <a:srgbClr val="000000"/>
            </a:solidFill>
            <a:miter lim="800000"/>
            <a:headEnd/>
            <a:tailEnd/>
          </a:ln>
        </p:spPr>
        <p:txBody>
          <a:bodyPr wrap="none" lIns="99041" tIns="49521" rIns="99041" bIns="49521" anchor="ctr"/>
          <a:lstStyle/>
          <a:p>
            <a:endParaRPr lang="en-US"/>
          </a:p>
        </p:txBody>
      </p:sp>
      <p:sp>
        <p:nvSpPr>
          <p:cNvPr id="17411" name="Text Box 2"/>
          <p:cNvSpPr>
            <a:spLocks noGrp="1" noChangeArrowheads="1"/>
          </p:cNvSpPr>
          <p:nvPr>
            <p:ph type="body"/>
          </p:nvPr>
        </p:nvSpPr>
        <p:spPr>
          <a:xfrm>
            <a:off x="709613" y="4862513"/>
            <a:ext cx="5676900" cy="4600575"/>
          </a:xfrm>
          <a:noFill/>
          <a:ln/>
        </p:spPr>
        <p:txBody>
          <a:bodyPr/>
          <a:lstStyle/>
          <a:p>
            <a:r>
              <a:rPr lang="en-GB" dirty="0" smtClean="0"/>
              <a:t>Any questions on</a:t>
            </a:r>
            <a:r>
              <a:rPr lang="en-GB" baseline="0" dirty="0" smtClean="0"/>
              <a:t> the ten steps...</a:t>
            </a:r>
            <a:endParaRPr lang="en-GB"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2217738" y="779463"/>
            <a:ext cx="2663825" cy="3836987"/>
          </a:xfrm>
          <a:prstGeom prst="rect">
            <a:avLst/>
          </a:prstGeom>
          <a:solidFill>
            <a:srgbClr val="FFFFFF"/>
          </a:solidFill>
          <a:ln w="9360">
            <a:solidFill>
              <a:srgbClr val="000000"/>
            </a:solidFill>
            <a:miter lim="800000"/>
            <a:headEnd/>
            <a:tailEnd/>
          </a:ln>
        </p:spPr>
        <p:txBody>
          <a:bodyPr wrap="none" lIns="99041" tIns="49521" rIns="99041" bIns="49521" anchor="ctr"/>
          <a:lstStyle/>
          <a:p>
            <a:endParaRPr lang="en-US"/>
          </a:p>
        </p:txBody>
      </p:sp>
      <p:sp>
        <p:nvSpPr>
          <p:cNvPr id="29699" name="Rectangle 2"/>
          <p:cNvSpPr>
            <a:spLocks noGrp="1" noChangeArrowheads="1"/>
          </p:cNvSpPr>
          <p:nvPr>
            <p:ph type="body"/>
          </p:nvPr>
        </p:nvSpPr>
        <p:spPr>
          <a:xfrm>
            <a:off x="709613" y="4862513"/>
            <a:ext cx="5676900" cy="4600575"/>
          </a:xfrm>
          <a:noFill/>
          <a:ln/>
        </p:spPr>
        <p:txBody>
          <a:bodyPr wrap="none" anchor="ctr"/>
          <a:lstStyle/>
          <a:p>
            <a:r>
              <a:rPr lang="en-US" baseline="0" dirty="0" smtClean="0">
                <a:latin typeface="+mn-lt"/>
              </a:rPr>
              <a:t>Use current arboricultural standards when developing your urban tree risk management plan…</a:t>
            </a:r>
            <a:endParaRPr lang="en-US" dirty="0" smtClean="0">
              <a:latin typeface="+mn-l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217738" y="779463"/>
            <a:ext cx="2663825" cy="3836987"/>
          </a:xfrm>
          <a:prstGeom prst="rect">
            <a:avLst/>
          </a:prstGeom>
          <a:solidFill>
            <a:srgbClr val="FFFFFF"/>
          </a:solidFill>
          <a:ln w="9360">
            <a:solidFill>
              <a:srgbClr val="000000"/>
            </a:solidFill>
            <a:miter lim="800000"/>
            <a:headEnd/>
            <a:tailEnd/>
          </a:ln>
        </p:spPr>
        <p:txBody>
          <a:bodyPr wrap="none" lIns="99041" tIns="49521" rIns="99041" bIns="49521" anchor="ctr"/>
          <a:lstStyle/>
          <a:p>
            <a:endParaRPr lang="en-US"/>
          </a:p>
        </p:txBody>
      </p:sp>
      <p:sp>
        <p:nvSpPr>
          <p:cNvPr id="17411" name="Text Box 2"/>
          <p:cNvSpPr>
            <a:spLocks noGrp="1" noChangeArrowheads="1"/>
          </p:cNvSpPr>
          <p:nvPr>
            <p:ph type="body"/>
          </p:nvPr>
        </p:nvSpPr>
        <p:spPr>
          <a:xfrm>
            <a:off x="709613" y="4862513"/>
            <a:ext cx="5676900" cy="4600575"/>
          </a:xfrm>
          <a:noFill/>
          <a:ln/>
        </p:spPr>
        <p:txBody>
          <a:bodyPr/>
          <a:lstStyle/>
          <a:p>
            <a:r>
              <a:rPr lang="en-GB" dirty="0" smtClean="0"/>
              <a:t>Any final</a:t>
            </a:r>
            <a:r>
              <a:rPr lang="en-GB" baseline="0" dirty="0" smtClean="0"/>
              <a:t> </a:t>
            </a:r>
            <a:r>
              <a:rPr lang="en-GB" dirty="0" smtClean="0"/>
              <a:t>questions or comments about this introduction to urban tree risk management?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217738" y="779463"/>
            <a:ext cx="2663825" cy="3836987"/>
          </a:xfrm>
          <a:prstGeom prst="rect">
            <a:avLst/>
          </a:prstGeom>
          <a:solidFill>
            <a:srgbClr val="FFFFFF"/>
          </a:solidFill>
          <a:ln w="9360">
            <a:solidFill>
              <a:srgbClr val="000000"/>
            </a:solidFill>
            <a:miter lim="800000"/>
            <a:headEnd/>
            <a:tailEnd/>
          </a:ln>
        </p:spPr>
        <p:txBody>
          <a:bodyPr wrap="none" lIns="99041" tIns="49521" rIns="99041" bIns="49521" anchor="ctr"/>
          <a:lstStyle/>
          <a:p>
            <a:endParaRPr lang="en-US"/>
          </a:p>
        </p:txBody>
      </p:sp>
      <p:sp>
        <p:nvSpPr>
          <p:cNvPr id="30723" name="Rectangle 3"/>
          <p:cNvSpPr>
            <a:spLocks noGrp="1" noChangeArrowheads="1"/>
          </p:cNvSpPr>
          <p:nvPr>
            <p:ph type="body"/>
          </p:nvPr>
        </p:nvSpPr>
        <p:spPr>
          <a:xfrm>
            <a:off x="709613" y="4862513"/>
            <a:ext cx="5676900" cy="4600575"/>
          </a:xfrm>
          <a:noFill/>
          <a:ln/>
        </p:spPr>
        <p:txBody>
          <a:bodyPr wrap="none" anchor="ctr"/>
          <a:lstStyle/>
          <a:p>
            <a:r>
              <a:rPr lang="en-US" dirty="0" smtClean="0"/>
              <a:t>A PDF of this presentation will be at www.UrbanForestrySouth.org .</a:t>
            </a:r>
          </a:p>
          <a:p>
            <a:endParaRPr lang="en-US" dirty="0" smtClean="0"/>
          </a:p>
          <a:p>
            <a:r>
              <a:rPr lang="en-US" dirty="0" smtClean="0"/>
              <a:t>“Quick Search” with ‘urban</a:t>
            </a:r>
            <a:r>
              <a:rPr lang="en-US" baseline="0" dirty="0" smtClean="0"/>
              <a:t> tree risk</a:t>
            </a:r>
            <a:r>
              <a:rPr lang="en-US" dirty="0" smtClean="0"/>
              <a:t>’ (no quotes).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217738" y="779463"/>
            <a:ext cx="2663825" cy="3836987"/>
          </a:xfrm>
          <a:prstGeom prst="rect">
            <a:avLst/>
          </a:prstGeom>
          <a:solidFill>
            <a:srgbClr val="FFFFFF"/>
          </a:solidFill>
          <a:ln w="9360">
            <a:solidFill>
              <a:srgbClr val="000000"/>
            </a:solidFill>
            <a:miter lim="800000"/>
            <a:headEnd/>
            <a:tailEnd/>
          </a:ln>
        </p:spPr>
        <p:txBody>
          <a:bodyPr wrap="none" lIns="99041" tIns="49521" rIns="99041" bIns="49521" anchor="ctr"/>
          <a:lstStyle/>
          <a:p>
            <a:endParaRPr lang="en-US"/>
          </a:p>
        </p:txBody>
      </p:sp>
      <p:sp>
        <p:nvSpPr>
          <p:cNvPr id="23555" name="Rectangle 3"/>
          <p:cNvSpPr>
            <a:spLocks noGrp="1" noChangeArrowheads="1"/>
          </p:cNvSpPr>
          <p:nvPr>
            <p:ph type="body"/>
          </p:nvPr>
        </p:nvSpPr>
        <p:spPr>
          <a:xfrm>
            <a:off x="709613" y="4862513"/>
            <a:ext cx="5676900" cy="4600575"/>
          </a:xfrm>
          <a:noFill/>
          <a:ln/>
        </p:spPr>
        <p:txBody>
          <a:bodyPr wrap="none" anchor="ctr"/>
          <a:lstStyle/>
          <a:p>
            <a:r>
              <a:rPr lang="en-US" dirty="0" smtClean="0"/>
              <a:t>The 10 steps to tree risk management; a detailed presentation outline.</a:t>
            </a:r>
          </a:p>
          <a:p>
            <a:endParaRPr lang="en-US" dirty="0" smtClean="0"/>
          </a:p>
          <a:p>
            <a:r>
              <a:rPr lang="en-US" dirty="0" smtClean="0"/>
              <a:t>The</a:t>
            </a:r>
            <a:r>
              <a:rPr lang="en-US" baseline="0" dirty="0" smtClean="0"/>
              <a:t> Urban Tree Risk Index (UTRI) that we discuss later in the presentation is a modification of this approach to provide important vegetation and debris information necessary to a local disaster plan.</a:t>
            </a:r>
          </a:p>
          <a:p>
            <a:endParaRPr lang="en-US" baseline="0" dirty="0" smtClean="0"/>
          </a:p>
          <a:p>
            <a:r>
              <a:rPr lang="en-US" baseline="0" dirty="0" smtClean="0"/>
              <a:t>Steps 1, 4, 5, 6 implement the UTRI model for urban tree risk management to support local EM.</a:t>
            </a: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2217738" y="779463"/>
            <a:ext cx="2663825" cy="3836987"/>
          </a:xfrm>
          <a:prstGeom prst="rect">
            <a:avLst/>
          </a:prstGeom>
          <a:solidFill>
            <a:srgbClr val="FFFFFF"/>
          </a:solidFill>
          <a:ln w="9360">
            <a:solidFill>
              <a:srgbClr val="000000"/>
            </a:solidFill>
            <a:miter lim="800000"/>
            <a:headEnd/>
            <a:tailEnd/>
          </a:ln>
        </p:spPr>
        <p:txBody>
          <a:bodyPr wrap="none" lIns="99041" tIns="49521" rIns="99041" bIns="49521" anchor="ctr"/>
          <a:lstStyle/>
          <a:p>
            <a:endParaRPr lang="en-US"/>
          </a:p>
        </p:txBody>
      </p:sp>
      <p:sp>
        <p:nvSpPr>
          <p:cNvPr id="18435" name="Rectangle 2"/>
          <p:cNvSpPr>
            <a:spLocks noGrp="1" noChangeArrowheads="1"/>
          </p:cNvSpPr>
          <p:nvPr>
            <p:ph type="body"/>
          </p:nvPr>
        </p:nvSpPr>
        <p:spPr>
          <a:xfrm>
            <a:off x="709613" y="4862513"/>
            <a:ext cx="5676900" cy="4600575"/>
          </a:xfrm>
          <a:noFill/>
          <a:ln/>
        </p:spPr>
        <p:txBody>
          <a:bodyPr wrap="none" anchor="ctr"/>
          <a:lstStyle/>
          <a:p>
            <a:pPr>
              <a:lnSpc>
                <a:spcPct val="95000"/>
              </a:lnSpc>
              <a:spcBef>
                <a:spcPts val="488"/>
              </a:spcBef>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pPr>
            <a:r>
              <a:rPr lang="en-US" sz="1100" dirty="0" smtClean="0"/>
              <a:t>An urban forest management workflow (or timeline) that uses UTRI or Urban Tree Risk Management to support local disaster planning:</a:t>
            </a:r>
          </a:p>
          <a:p>
            <a:pPr>
              <a:lnSpc>
                <a:spcPct val="95000"/>
              </a:lnSpc>
              <a:spcBef>
                <a:spcPts val="488"/>
              </a:spcBef>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pPr>
            <a:endParaRPr lang="en-US" sz="1100" dirty="0" smtClean="0"/>
          </a:p>
          <a:p>
            <a:pPr>
              <a:lnSpc>
                <a:spcPct val="95000"/>
              </a:lnSpc>
              <a:spcBef>
                <a:spcPts val="488"/>
              </a:spcBef>
              <a:buFont typeface="Arial" pitchFamily="34" charset="0"/>
              <a:buChar char="•"/>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pPr>
            <a:r>
              <a:rPr lang="en-US" sz="1100" dirty="0" smtClean="0"/>
              <a:t> disaster</a:t>
            </a:r>
            <a:r>
              <a:rPr lang="en-US" sz="1100" baseline="0" dirty="0" smtClean="0"/>
              <a:t> planning at the local level (county)</a:t>
            </a:r>
          </a:p>
          <a:p>
            <a:pPr lvl="1">
              <a:lnSpc>
                <a:spcPct val="95000"/>
              </a:lnSpc>
              <a:spcBef>
                <a:spcPts val="488"/>
              </a:spcBef>
              <a:buFont typeface="Arial" pitchFamily="34" charset="0"/>
              <a:buChar char="•"/>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pPr>
            <a:r>
              <a:rPr lang="en-US" sz="1100" baseline="0" dirty="0" smtClean="0"/>
              <a:t>disaster plan</a:t>
            </a:r>
          </a:p>
          <a:p>
            <a:pPr lvl="1">
              <a:lnSpc>
                <a:spcPct val="95000"/>
              </a:lnSpc>
              <a:spcBef>
                <a:spcPts val="488"/>
              </a:spcBef>
              <a:buFont typeface="Arial" pitchFamily="34" charset="0"/>
              <a:buChar char="•"/>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pPr>
            <a:r>
              <a:rPr lang="en-US" sz="1100" baseline="0" dirty="0" smtClean="0"/>
              <a:t>vegetation  plan</a:t>
            </a:r>
          </a:p>
          <a:p>
            <a:pPr lvl="1">
              <a:lnSpc>
                <a:spcPct val="95000"/>
              </a:lnSpc>
              <a:spcBef>
                <a:spcPts val="488"/>
              </a:spcBef>
              <a:buFont typeface="Arial" pitchFamily="34" charset="0"/>
              <a:buChar char="•"/>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pPr>
            <a:r>
              <a:rPr lang="en-US" sz="1100" baseline="0" dirty="0" smtClean="0"/>
              <a:t>debris plan</a:t>
            </a:r>
          </a:p>
          <a:p>
            <a:pPr lvl="0">
              <a:lnSpc>
                <a:spcPct val="95000"/>
              </a:lnSpc>
              <a:spcBef>
                <a:spcPts val="488"/>
              </a:spcBef>
              <a:buFont typeface="Arial" pitchFamily="34" charset="0"/>
              <a:buChar char="•"/>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pPr>
            <a:r>
              <a:rPr lang="en-US" sz="1100" baseline="0" dirty="0" smtClean="0"/>
              <a:t> risk management</a:t>
            </a:r>
          </a:p>
          <a:p>
            <a:pPr lvl="1">
              <a:lnSpc>
                <a:spcPct val="95000"/>
              </a:lnSpc>
              <a:spcBef>
                <a:spcPts val="488"/>
              </a:spcBef>
              <a:buFont typeface="Arial" pitchFamily="34" charset="0"/>
              <a:buChar char="•"/>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pPr>
            <a:r>
              <a:rPr lang="en-US" sz="1100" baseline="0" dirty="0" smtClean="0"/>
              <a:t>UTRI (the “fast track” to local disaster planning for vegetation)</a:t>
            </a:r>
          </a:p>
          <a:p>
            <a:pPr lvl="1">
              <a:lnSpc>
                <a:spcPct val="95000"/>
              </a:lnSpc>
              <a:spcBef>
                <a:spcPts val="488"/>
              </a:spcBef>
              <a:buFont typeface="Arial" pitchFamily="34" charset="0"/>
              <a:buChar char="•"/>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pPr>
            <a:r>
              <a:rPr lang="en-US" sz="1100" baseline="0" dirty="0" smtClean="0"/>
              <a:t>Urban Tree Risk Management (</a:t>
            </a:r>
            <a:r>
              <a:rPr lang="en-US" sz="1100" baseline="0" dirty="0" err="1" smtClean="0"/>
              <a:t>Pokorny</a:t>
            </a:r>
            <a:r>
              <a:rPr lang="en-US" sz="1100" baseline="0" dirty="0" smtClean="0"/>
              <a:t>) </a:t>
            </a:r>
          </a:p>
          <a:p>
            <a:pPr lvl="0">
              <a:lnSpc>
                <a:spcPct val="95000"/>
              </a:lnSpc>
              <a:spcBef>
                <a:spcPts val="488"/>
              </a:spcBef>
              <a:buFont typeface="Arial" pitchFamily="34" charset="0"/>
              <a:buChar char="•"/>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pPr>
            <a:r>
              <a:rPr lang="en-US" sz="1100" baseline="0" dirty="0" smtClean="0"/>
              <a:t> pre-storm mitigation based on priority areas established by urban tree risk management</a:t>
            </a:r>
          </a:p>
          <a:p>
            <a:pPr lvl="1">
              <a:lnSpc>
                <a:spcPct val="95000"/>
              </a:lnSpc>
              <a:spcBef>
                <a:spcPts val="488"/>
              </a:spcBef>
              <a:buFont typeface="Arial" pitchFamily="34" charset="0"/>
              <a:buChar char="•"/>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pPr>
            <a:r>
              <a:rPr lang="en-US" sz="1100" baseline="0" dirty="0" smtClean="0"/>
              <a:t>work on mitigation until disaster strikes!</a:t>
            </a:r>
          </a:p>
          <a:p>
            <a:pPr lvl="1">
              <a:lnSpc>
                <a:spcPct val="95000"/>
              </a:lnSpc>
              <a:spcBef>
                <a:spcPts val="488"/>
              </a:spcBef>
              <a:buFont typeface="Arial" pitchFamily="34" charset="0"/>
              <a:buChar char="•"/>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pPr>
            <a:r>
              <a:rPr lang="en-US" sz="1100" baseline="0" dirty="0" smtClean="0"/>
              <a:t>reassess tree risk or UTRI over a short horizon (3-5 years)</a:t>
            </a:r>
          </a:p>
          <a:p>
            <a:pPr lvl="1">
              <a:lnSpc>
                <a:spcPct val="95000"/>
              </a:lnSpc>
              <a:spcBef>
                <a:spcPts val="488"/>
              </a:spcBef>
              <a:buFont typeface="Arial" pitchFamily="34" charset="0"/>
              <a:buChar char="•"/>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pPr>
            <a:endParaRPr lang="en-US" sz="1100" baseline="0" dirty="0" smtClean="0"/>
          </a:p>
          <a:p>
            <a:pPr lvl="0">
              <a:lnSpc>
                <a:spcPct val="95000"/>
              </a:lnSpc>
              <a:spcBef>
                <a:spcPts val="488"/>
              </a:spcBef>
              <a:buFont typeface="Arial" pitchFamily="34" charset="0"/>
              <a:buNone/>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pPr>
            <a:r>
              <a:rPr lang="en-US" sz="1100" baseline="0" dirty="0" smtClean="0"/>
              <a:t>Disaster Plans may include:</a:t>
            </a:r>
          </a:p>
          <a:p>
            <a:pPr lvl="1">
              <a:lnSpc>
                <a:spcPct val="95000"/>
              </a:lnSpc>
              <a:spcBef>
                <a:spcPts val="488"/>
              </a:spcBef>
              <a:buFont typeface="Arial" pitchFamily="34" charset="0"/>
              <a:buChar char="•"/>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pPr>
            <a:r>
              <a:rPr lang="en-US" sz="1100" baseline="0" dirty="0" smtClean="0"/>
              <a:t>County Disaster Plan (general, umbrella plan)</a:t>
            </a:r>
          </a:p>
          <a:p>
            <a:pPr lvl="1">
              <a:lnSpc>
                <a:spcPct val="95000"/>
              </a:lnSpc>
              <a:spcBef>
                <a:spcPts val="488"/>
              </a:spcBef>
              <a:buFont typeface="Arial" pitchFamily="34" charset="0"/>
              <a:buChar char="•"/>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pPr>
            <a:r>
              <a:rPr lang="en-US" sz="1100" baseline="0" dirty="0" smtClean="0"/>
              <a:t>Pre-Hazard Mitigation Plan</a:t>
            </a:r>
          </a:p>
          <a:p>
            <a:pPr lvl="2">
              <a:lnSpc>
                <a:spcPct val="95000"/>
              </a:lnSpc>
              <a:spcBef>
                <a:spcPts val="488"/>
              </a:spcBef>
              <a:buFont typeface="Arial" pitchFamily="34" charset="0"/>
              <a:buChar char="•"/>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pPr>
            <a:r>
              <a:rPr lang="en-US" sz="1100" baseline="0" dirty="0" smtClean="0"/>
              <a:t>UTRI fits in here</a:t>
            </a:r>
          </a:p>
          <a:p>
            <a:pPr lvl="2">
              <a:lnSpc>
                <a:spcPct val="95000"/>
              </a:lnSpc>
              <a:spcBef>
                <a:spcPts val="488"/>
              </a:spcBef>
              <a:buFont typeface="Arial" pitchFamily="34" charset="0"/>
              <a:buChar char="•"/>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pPr>
            <a:r>
              <a:rPr lang="en-US" sz="1100" baseline="0" dirty="0" smtClean="0"/>
              <a:t>State pre-hazard mitigation grants</a:t>
            </a:r>
          </a:p>
          <a:p>
            <a:pPr lvl="1">
              <a:lnSpc>
                <a:spcPct val="95000"/>
              </a:lnSpc>
              <a:spcBef>
                <a:spcPts val="488"/>
              </a:spcBef>
              <a:buFont typeface="Arial" pitchFamily="34" charset="0"/>
              <a:buChar char="•"/>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pPr>
            <a:r>
              <a:rPr lang="en-US" sz="1100" baseline="0" dirty="0" smtClean="0"/>
              <a:t>Vegetation Plan</a:t>
            </a:r>
          </a:p>
          <a:p>
            <a:pPr lvl="1">
              <a:lnSpc>
                <a:spcPct val="95000"/>
              </a:lnSpc>
              <a:spcBef>
                <a:spcPts val="488"/>
              </a:spcBef>
              <a:buFont typeface="Arial" pitchFamily="34" charset="0"/>
              <a:buChar char="•"/>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pPr>
            <a:r>
              <a:rPr lang="en-US" sz="1100" baseline="0" dirty="0" smtClean="0"/>
              <a:t>Debris Management Plan</a:t>
            </a:r>
          </a:p>
          <a:p>
            <a:pPr lvl="2">
              <a:lnSpc>
                <a:spcPct val="95000"/>
              </a:lnSpc>
              <a:spcBef>
                <a:spcPts val="488"/>
              </a:spcBef>
              <a:buFont typeface="Arial" pitchFamily="34" charset="0"/>
              <a:buChar char="•"/>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pPr>
            <a:r>
              <a:rPr lang="en-US" sz="1100" baseline="0" dirty="0" smtClean="0"/>
              <a:t>UTRI fits in here (planning for debris staging areas)</a:t>
            </a:r>
            <a:endParaRPr lang="en-US" sz="11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2217738" y="779463"/>
            <a:ext cx="2663825" cy="3836987"/>
          </a:xfrm>
          <a:prstGeom prst="rect">
            <a:avLst/>
          </a:prstGeom>
          <a:solidFill>
            <a:srgbClr val="FFFFFF"/>
          </a:solidFill>
          <a:ln w="9360">
            <a:solidFill>
              <a:srgbClr val="000000"/>
            </a:solidFill>
            <a:miter lim="800000"/>
            <a:headEnd/>
            <a:tailEnd/>
          </a:ln>
        </p:spPr>
        <p:txBody>
          <a:bodyPr wrap="none" lIns="99041" tIns="49521" rIns="99041" bIns="49521" anchor="ctr"/>
          <a:lstStyle/>
          <a:p>
            <a:endParaRPr lang="en-US"/>
          </a:p>
        </p:txBody>
      </p:sp>
      <p:sp>
        <p:nvSpPr>
          <p:cNvPr id="18435" name="Rectangle 2"/>
          <p:cNvSpPr>
            <a:spLocks noGrp="1" noChangeArrowheads="1"/>
          </p:cNvSpPr>
          <p:nvPr>
            <p:ph type="body"/>
          </p:nvPr>
        </p:nvSpPr>
        <p:spPr>
          <a:xfrm>
            <a:off x="709613" y="4862513"/>
            <a:ext cx="5676900" cy="4600575"/>
          </a:xfrm>
          <a:noFill/>
          <a:ln/>
        </p:spPr>
        <p:txBody>
          <a:bodyPr wrap="none" anchor="ctr"/>
          <a:lstStyle/>
          <a:p>
            <a:pPr marL="228600" indent="-228600">
              <a:buFont typeface="+mj-lt"/>
              <a:buNone/>
            </a:pPr>
            <a:r>
              <a:rPr lang="en-US" baseline="0" dirty="0" smtClean="0"/>
              <a:t>Basic definitions to understand…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2217738" y="779463"/>
            <a:ext cx="2663825" cy="3836987"/>
          </a:xfrm>
          <a:prstGeom prst="rect">
            <a:avLst/>
          </a:prstGeom>
          <a:solidFill>
            <a:srgbClr val="FFFFFF"/>
          </a:solidFill>
          <a:ln w="9360">
            <a:solidFill>
              <a:srgbClr val="000000"/>
            </a:solidFill>
            <a:miter lim="800000"/>
            <a:headEnd/>
            <a:tailEnd/>
          </a:ln>
        </p:spPr>
        <p:txBody>
          <a:bodyPr wrap="none" lIns="99041" tIns="49521" rIns="99041" bIns="49521" anchor="ctr"/>
          <a:lstStyle/>
          <a:p>
            <a:endParaRPr lang="en-US"/>
          </a:p>
        </p:txBody>
      </p:sp>
      <p:sp>
        <p:nvSpPr>
          <p:cNvPr id="18435" name="Rectangle 2"/>
          <p:cNvSpPr>
            <a:spLocks noGrp="1" noChangeArrowheads="1"/>
          </p:cNvSpPr>
          <p:nvPr>
            <p:ph type="body"/>
          </p:nvPr>
        </p:nvSpPr>
        <p:spPr>
          <a:xfrm>
            <a:off x="709613" y="4862513"/>
            <a:ext cx="5676900" cy="4600575"/>
          </a:xfrm>
          <a:noFill/>
          <a:ln/>
        </p:spPr>
        <p:txBody>
          <a:bodyPr wrap="none" anchor="ctr"/>
          <a:lstStyle/>
          <a:p>
            <a:pPr>
              <a:lnSpc>
                <a:spcPct val="95000"/>
              </a:lnSpc>
              <a:spcBef>
                <a:spcPts val="488"/>
              </a:spcBef>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pPr>
            <a:r>
              <a:rPr lang="en-US" sz="1100" dirty="0" smtClean="0"/>
              <a:t>An urban forest management workflow (or timeline) that uses UTRI or Urban Tree Risk Management to support local disaster planning:</a:t>
            </a:r>
          </a:p>
          <a:p>
            <a:pPr>
              <a:lnSpc>
                <a:spcPct val="95000"/>
              </a:lnSpc>
              <a:spcBef>
                <a:spcPts val="488"/>
              </a:spcBef>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pPr>
            <a:endParaRPr lang="en-US" sz="1100" dirty="0" smtClean="0"/>
          </a:p>
          <a:p>
            <a:pPr>
              <a:lnSpc>
                <a:spcPct val="95000"/>
              </a:lnSpc>
              <a:spcBef>
                <a:spcPts val="488"/>
              </a:spcBef>
              <a:buFont typeface="Arial" pitchFamily="34" charset="0"/>
              <a:buChar char="•"/>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pPr>
            <a:r>
              <a:rPr lang="en-US" sz="1100" dirty="0" smtClean="0"/>
              <a:t> during</a:t>
            </a:r>
            <a:r>
              <a:rPr lang="en-US" sz="1100" baseline="0" dirty="0" smtClean="0"/>
              <a:t> d</a:t>
            </a:r>
            <a:r>
              <a:rPr lang="en-US" sz="1100" dirty="0" smtClean="0"/>
              <a:t>isaster response</a:t>
            </a:r>
          </a:p>
          <a:p>
            <a:pPr lvl="1">
              <a:lnSpc>
                <a:spcPct val="95000"/>
              </a:lnSpc>
              <a:spcBef>
                <a:spcPts val="488"/>
              </a:spcBef>
              <a:buFont typeface="Arial" pitchFamily="34" charset="0"/>
              <a:buChar char="•"/>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pPr>
            <a:r>
              <a:rPr lang="en-US" sz="1100" dirty="0" smtClean="0"/>
              <a:t>UTRI information</a:t>
            </a:r>
            <a:r>
              <a:rPr lang="en-US" sz="1100" baseline="0" dirty="0" smtClean="0"/>
              <a:t> is used for debris management (i.e. pile location, estimates of volume)</a:t>
            </a:r>
          </a:p>
          <a:p>
            <a:pPr lvl="1">
              <a:lnSpc>
                <a:spcPct val="95000"/>
              </a:lnSpc>
              <a:spcBef>
                <a:spcPts val="488"/>
              </a:spcBef>
              <a:buFont typeface="Arial" pitchFamily="34" charset="0"/>
              <a:buChar char="•"/>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pPr>
            <a:r>
              <a:rPr lang="en-US" sz="1100" baseline="0" dirty="0" smtClean="0"/>
              <a:t>could assist with UFST deployment (particularly reconnaissance)</a:t>
            </a:r>
          </a:p>
          <a:p>
            <a:pPr lvl="0">
              <a:lnSpc>
                <a:spcPct val="95000"/>
              </a:lnSpc>
              <a:spcBef>
                <a:spcPts val="488"/>
              </a:spcBef>
              <a:buFont typeface="Arial" pitchFamily="34" charset="0"/>
              <a:buChar char="•"/>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pPr>
            <a:r>
              <a:rPr lang="en-US" sz="1100" baseline="0" dirty="0" smtClean="0"/>
              <a:t> during recovery</a:t>
            </a:r>
          </a:p>
          <a:p>
            <a:pPr lvl="1">
              <a:lnSpc>
                <a:spcPct val="95000"/>
              </a:lnSpc>
              <a:spcBef>
                <a:spcPts val="488"/>
              </a:spcBef>
              <a:buFont typeface="Arial" pitchFamily="34" charset="0"/>
              <a:buChar char="•"/>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pPr>
            <a:r>
              <a:rPr lang="en-US" sz="1100" baseline="0" dirty="0" smtClean="0"/>
              <a:t>UTRI indexed road segments help determine &amp; guide replanting</a:t>
            </a:r>
          </a:p>
          <a:p>
            <a:pPr lvl="0">
              <a:lnSpc>
                <a:spcPct val="95000"/>
              </a:lnSpc>
              <a:spcBef>
                <a:spcPts val="488"/>
              </a:spcBef>
              <a:buFont typeface="Arial" pitchFamily="34" charset="0"/>
              <a:buChar char="•"/>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pPr>
            <a:r>
              <a:rPr lang="en-US" sz="1100" baseline="0" dirty="0" smtClean="0"/>
              <a:t> post-recovery</a:t>
            </a:r>
          </a:p>
          <a:p>
            <a:pPr lvl="1">
              <a:lnSpc>
                <a:spcPct val="95000"/>
              </a:lnSpc>
              <a:spcBef>
                <a:spcPts val="488"/>
              </a:spcBef>
              <a:buFont typeface="Arial" pitchFamily="34" charset="0"/>
              <a:buChar char="•"/>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pPr>
            <a:r>
              <a:rPr lang="en-US" sz="1100" baseline="0" dirty="0" smtClean="0"/>
              <a:t>disaster planning cycle repeats</a:t>
            </a:r>
          </a:p>
          <a:p>
            <a:pPr lvl="1">
              <a:lnSpc>
                <a:spcPct val="95000"/>
              </a:lnSpc>
              <a:spcBef>
                <a:spcPts val="488"/>
              </a:spcBef>
              <a:buFont typeface="Arial" pitchFamily="34" charset="0"/>
              <a:buChar char="•"/>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pPr>
            <a:r>
              <a:rPr lang="en-US" sz="1100" baseline="0" dirty="0" smtClean="0"/>
              <a:t>UTRI or Urban Tree Risk Management is updated</a:t>
            </a:r>
          </a:p>
          <a:p>
            <a:pPr lvl="1">
              <a:lnSpc>
                <a:spcPct val="95000"/>
              </a:lnSpc>
              <a:spcBef>
                <a:spcPts val="488"/>
              </a:spcBef>
              <a:buFont typeface="Arial" pitchFamily="34" charset="0"/>
              <a:buChar char="•"/>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pPr>
            <a:endParaRPr lang="en-US" sz="110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2217738" y="779463"/>
            <a:ext cx="2663825" cy="3836987"/>
          </a:xfrm>
          <a:prstGeom prst="rect">
            <a:avLst/>
          </a:prstGeom>
          <a:solidFill>
            <a:srgbClr val="FFFFFF"/>
          </a:solidFill>
          <a:ln w="9360">
            <a:solidFill>
              <a:srgbClr val="000000"/>
            </a:solidFill>
            <a:miter lim="800000"/>
            <a:headEnd/>
            <a:tailEnd/>
          </a:ln>
        </p:spPr>
        <p:txBody>
          <a:bodyPr wrap="none" lIns="99041" tIns="49521" rIns="99041" bIns="49521" anchor="ctr"/>
          <a:lstStyle/>
          <a:p>
            <a:endParaRPr lang="en-US"/>
          </a:p>
        </p:txBody>
      </p:sp>
      <p:sp>
        <p:nvSpPr>
          <p:cNvPr id="18435" name="Rectangle 2"/>
          <p:cNvSpPr>
            <a:spLocks noGrp="1" noChangeArrowheads="1"/>
          </p:cNvSpPr>
          <p:nvPr>
            <p:ph type="body"/>
          </p:nvPr>
        </p:nvSpPr>
        <p:spPr>
          <a:xfrm>
            <a:off x="709613" y="4862513"/>
            <a:ext cx="5676900" cy="4600575"/>
          </a:xfrm>
          <a:noFill/>
          <a:ln/>
        </p:spPr>
        <p:txBody>
          <a:bodyPr wrap="none" anchor="ctr"/>
          <a:lstStyle/>
          <a:p>
            <a:pPr>
              <a:lnSpc>
                <a:spcPct val="95000"/>
              </a:lnSpc>
              <a:spcBef>
                <a:spcPts val="488"/>
              </a:spcBef>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pPr>
            <a:r>
              <a:rPr lang="en-US" sz="1100" dirty="0" smtClean="0"/>
              <a:t>The last two graphics presented in a different</a:t>
            </a:r>
            <a:r>
              <a:rPr lang="en-US" sz="1100" baseline="0" dirty="0" smtClean="0"/>
              <a:t> format…</a:t>
            </a:r>
          </a:p>
          <a:p>
            <a:pPr>
              <a:lnSpc>
                <a:spcPct val="95000"/>
              </a:lnSpc>
              <a:spcBef>
                <a:spcPts val="488"/>
              </a:spcBef>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pPr>
            <a:endParaRPr lang="en-US" sz="1100" baseline="0" dirty="0" smtClean="0"/>
          </a:p>
          <a:p>
            <a:pPr>
              <a:lnSpc>
                <a:spcPct val="95000"/>
              </a:lnSpc>
              <a:spcBef>
                <a:spcPts val="488"/>
              </a:spcBef>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pPr>
            <a:r>
              <a:rPr lang="en-US" sz="1100" dirty="0" smtClean="0"/>
              <a:t>The disaster process</a:t>
            </a:r>
            <a:r>
              <a:rPr lang="en-US" sz="1100" baseline="0" dirty="0" smtClean="0"/>
              <a:t> outlined with urban forest management (including risk) involve.</a:t>
            </a:r>
          </a:p>
          <a:p>
            <a:pPr>
              <a:lnSpc>
                <a:spcPct val="95000"/>
              </a:lnSpc>
              <a:spcBef>
                <a:spcPts val="488"/>
              </a:spcBef>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pPr>
            <a:endParaRPr lang="en-US" sz="1100" baseline="0" dirty="0" smtClean="0"/>
          </a:p>
          <a:p>
            <a:pPr>
              <a:lnSpc>
                <a:spcPct val="95000"/>
              </a:lnSpc>
              <a:spcBef>
                <a:spcPts val="488"/>
              </a:spcBef>
              <a:tabLst>
                <a:tab pos="0" algn="l"/>
                <a:tab pos="493713" algn="l"/>
                <a:tab pos="989013" algn="l"/>
                <a:tab pos="1484313" algn="l"/>
                <a:tab pos="1979613" algn="l"/>
                <a:tab pos="2474913" algn="l"/>
                <a:tab pos="2970213" algn="l"/>
                <a:tab pos="3465513" algn="l"/>
                <a:tab pos="3960813" algn="l"/>
                <a:tab pos="4456113" algn="l"/>
                <a:tab pos="4951413" algn="l"/>
                <a:tab pos="5446713" algn="l"/>
                <a:tab pos="5942013" algn="l"/>
                <a:tab pos="6437313" algn="l"/>
                <a:tab pos="6931025" algn="l"/>
                <a:tab pos="7426325" algn="l"/>
                <a:tab pos="7921625" algn="l"/>
                <a:tab pos="8416925" algn="l"/>
                <a:tab pos="8912225" algn="l"/>
                <a:tab pos="9407525" algn="l"/>
                <a:tab pos="9902825" algn="l"/>
              </a:tabLst>
            </a:pPr>
            <a:r>
              <a:rPr lang="en-US" sz="1100" baseline="0" dirty="0" smtClean="0"/>
              <a:t>UF management can feed the disaster planning cycle, or if lacking, the UTRI (“fast track”) can be used.</a:t>
            </a:r>
            <a:endParaRPr lang="en-US" sz="11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217738" y="779463"/>
            <a:ext cx="2663825" cy="3836987"/>
          </a:xfrm>
          <a:prstGeom prst="rect">
            <a:avLst/>
          </a:prstGeom>
          <a:solidFill>
            <a:srgbClr val="FFFFFF"/>
          </a:solidFill>
          <a:ln w="9360">
            <a:solidFill>
              <a:srgbClr val="000000"/>
            </a:solidFill>
            <a:miter lim="800000"/>
            <a:headEnd/>
            <a:tailEnd/>
          </a:ln>
        </p:spPr>
        <p:txBody>
          <a:bodyPr wrap="none" lIns="99041" tIns="49521" rIns="99041" bIns="49521" anchor="ctr"/>
          <a:lstStyle/>
          <a:p>
            <a:endParaRPr lang="en-US"/>
          </a:p>
        </p:txBody>
      </p:sp>
      <p:sp>
        <p:nvSpPr>
          <p:cNvPr id="23555" name="Rectangle 3"/>
          <p:cNvSpPr>
            <a:spLocks noGrp="1" noChangeArrowheads="1"/>
          </p:cNvSpPr>
          <p:nvPr>
            <p:ph type="body"/>
          </p:nvPr>
        </p:nvSpPr>
        <p:spPr>
          <a:xfrm>
            <a:off x="709613" y="4862513"/>
            <a:ext cx="5676900" cy="4600575"/>
          </a:xfrm>
          <a:noFill/>
          <a:ln/>
        </p:spPr>
        <p:txBody>
          <a:bodyPr wrap="none" anchor="ctr"/>
          <a:lstStyle/>
          <a:p>
            <a:r>
              <a:rPr lang="en-US" dirty="0" smtClean="0"/>
              <a:t>From</a:t>
            </a:r>
            <a:r>
              <a:rPr lang="en-US" baseline="0" dirty="0" smtClean="0"/>
              <a:t> </a:t>
            </a:r>
            <a:r>
              <a:rPr lang="en-GB" dirty="0" smtClean="0"/>
              <a:t>Urban Tree Risk Management (A Community</a:t>
            </a:r>
            <a:r>
              <a:rPr lang="en-GB" baseline="0" dirty="0" smtClean="0"/>
              <a:t> Guide to Program Design and Implementation)... Jill </a:t>
            </a:r>
            <a:r>
              <a:rPr lang="en-GB" baseline="0" dirty="0" err="1" smtClean="0"/>
              <a:t>Pokorny</a:t>
            </a:r>
            <a:r>
              <a:rPr lang="en-GB" baseline="0" dirty="0" smtClean="0"/>
              <a:t>, 2003</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217738" y="779463"/>
            <a:ext cx="2663825" cy="3836987"/>
          </a:xfrm>
          <a:prstGeom prst="rect">
            <a:avLst/>
          </a:prstGeom>
          <a:solidFill>
            <a:srgbClr val="FFFFFF"/>
          </a:solidFill>
          <a:ln w="9360">
            <a:solidFill>
              <a:srgbClr val="000000"/>
            </a:solidFill>
            <a:miter lim="800000"/>
            <a:headEnd/>
            <a:tailEnd/>
          </a:ln>
        </p:spPr>
        <p:txBody>
          <a:bodyPr wrap="none" lIns="99041" tIns="49521" rIns="99041" bIns="49521" anchor="ctr"/>
          <a:lstStyle/>
          <a:p>
            <a:endParaRPr lang="en-US"/>
          </a:p>
        </p:txBody>
      </p:sp>
      <p:sp>
        <p:nvSpPr>
          <p:cNvPr id="24579" name="Rectangle 3"/>
          <p:cNvSpPr>
            <a:spLocks noGrp="1" noChangeArrowheads="1"/>
          </p:cNvSpPr>
          <p:nvPr>
            <p:ph type="body"/>
          </p:nvPr>
        </p:nvSpPr>
        <p:spPr>
          <a:xfrm>
            <a:off x="709613" y="4862513"/>
            <a:ext cx="5676900" cy="4600575"/>
          </a:xfrm>
          <a:noFill/>
          <a:ln/>
        </p:spPr>
        <p:txBody>
          <a:bodyPr wrap="none" anchor="ctr"/>
          <a:lstStyle/>
          <a:p>
            <a:r>
              <a:rPr lang="en-US" dirty="0" smtClean="0"/>
              <a:t>A risk management</a:t>
            </a:r>
            <a:r>
              <a:rPr lang="en-US" baseline="0" dirty="0" smtClean="0"/>
              <a:t> plan does n</a:t>
            </a:r>
            <a:r>
              <a:rPr lang="en-US" dirty="0" smtClean="0"/>
              <a:t>ot a have to be a detailed tree assessment; the “big picture” is OK.</a:t>
            </a:r>
          </a:p>
          <a:p>
            <a:r>
              <a:rPr lang="en-US" dirty="0" smtClean="0"/>
              <a:t>But,</a:t>
            </a:r>
            <a:r>
              <a:rPr lang="en-US" baseline="0" dirty="0" smtClean="0"/>
              <a:t> c</a:t>
            </a:r>
            <a:r>
              <a:rPr lang="en-US" dirty="0" smtClean="0"/>
              <a:t>an be the same baseline that supports your UF management plan. With some additional information.</a:t>
            </a:r>
          </a:p>
          <a:p>
            <a:endParaRPr lang="en-US" dirty="0" smtClean="0"/>
          </a:p>
          <a:p>
            <a:r>
              <a:rPr lang="en-US" dirty="0" smtClean="0"/>
              <a:t>May need to determine value to justify the risk and management strategies; </a:t>
            </a:r>
            <a:r>
              <a:rPr lang="en-US" dirty="0" err="1" smtClean="0"/>
              <a:t>i</a:t>
            </a:r>
            <a:r>
              <a:rPr lang="en-US" dirty="0" smtClean="0"/>
              <a:t>-Tree Eco, Streets</a:t>
            </a:r>
          </a:p>
          <a:p>
            <a:endParaRPr lang="en-US" dirty="0" smtClean="0"/>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Assess the tree resource</a:t>
            </a: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A planning element &amp; assessment:</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Recent data (current inventory)</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Can be complete inventory or sample</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Baseline study to collect general information:</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species</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size classes</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condition (risk associated)</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maintenance needs (pruning, removal) &amp; cost</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Urban forest value (</a:t>
            </a:r>
            <a:r>
              <a:rPr lang="en-GB" sz="2400" kern="1200" dirty="0" err="1" smtClean="0">
                <a:solidFill>
                  <a:srgbClr val="000000"/>
                </a:solidFill>
                <a:latin typeface="Times New Roman" pitchFamily="18" charset="0"/>
                <a:ea typeface="+mn-ea"/>
                <a:cs typeface="+mn-cs"/>
              </a:rPr>
              <a:t>i</a:t>
            </a:r>
            <a:r>
              <a:rPr lang="en-GB" sz="2400" kern="1200" dirty="0" smtClean="0">
                <a:solidFill>
                  <a:srgbClr val="000000"/>
                </a:solidFill>
                <a:latin typeface="Times New Roman" pitchFamily="18" charset="0"/>
                <a:ea typeface="+mn-ea"/>
                <a:cs typeface="+mn-cs"/>
              </a:rPr>
              <a:t>-Tree Eco/Streets)</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kern="1200" dirty="0" smtClean="0">
              <a:solidFill>
                <a:srgbClr val="000000"/>
              </a:solidFill>
              <a:latin typeface="Times New Roman" pitchFamily="18" charset="0"/>
              <a:ea typeface="+mn-ea"/>
              <a:cs typeface="+mn-cs"/>
            </a:endParaRP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For urban forest management:</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Written policy</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Plans</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Ordinances</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Goals &amp; strategies</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particularly relating to public safety</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Look across all for common goals</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look at other community departments</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kern="1200" dirty="0" smtClean="0">
              <a:solidFill>
                <a:srgbClr val="000000"/>
              </a:solidFill>
              <a:latin typeface="Times New Roman" pitchFamily="18" charset="0"/>
              <a:ea typeface="+mn-ea"/>
              <a:cs typeface="+mn-cs"/>
            </a:endParaRP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Review current tree  care budget:</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Look at estimated costs from your assessment</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deficient?</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Include costs/resources for inspections</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Mitigation at “higher” level</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Improved  establishment &amp; young tree care as part of risk management</a:t>
            </a:r>
          </a:p>
          <a:p>
            <a:pPr marL="171450" lvl="0" indent="-457200">
              <a:lnSpc>
                <a:spcPct val="99000"/>
              </a:lnSpc>
              <a:spcBef>
                <a:spcPts val="450"/>
              </a:spcBef>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kern="1200" dirty="0" smtClean="0">
              <a:solidFill>
                <a:srgbClr val="000000"/>
              </a:solidFill>
              <a:latin typeface="Times New Roman" pitchFamily="18" charset="0"/>
              <a:ea typeface="+mn-ea"/>
              <a:cs typeface="+mn-cs"/>
            </a:endParaRPr>
          </a:p>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217738" y="779463"/>
            <a:ext cx="2663825" cy="3836987"/>
          </a:xfrm>
          <a:prstGeom prst="rect">
            <a:avLst/>
          </a:prstGeom>
          <a:solidFill>
            <a:srgbClr val="FFFFFF"/>
          </a:solidFill>
          <a:ln w="9360">
            <a:solidFill>
              <a:srgbClr val="000000"/>
            </a:solidFill>
            <a:miter lim="800000"/>
            <a:headEnd/>
            <a:tailEnd/>
          </a:ln>
        </p:spPr>
        <p:txBody>
          <a:bodyPr wrap="none" lIns="99041" tIns="49521" rIns="99041" bIns="49521" anchor="ctr"/>
          <a:lstStyle/>
          <a:p>
            <a:endParaRPr lang="en-US"/>
          </a:p>
        </p:txBody>
      </p:sp>
      <p:sp>
        <p:nvSpPr>
          <p:cNvPr id="24579" name="Rectangle 3"/>
          <p:cNvSpPr>
            <a:spLocks noGrp="1" noChangeArrowheads="1"/>
          </p:cNvSpPr>
          <p:nvPr>
            <p:ph type="body"/>
          </p:nvPr>
        </p:nvSpPr>
        <p:spPr>
          <a:xfrm>
            <a:off x="709613" y="4862513"/>
            <a:ext cx="5676900" cy="4600575"/>
          </a:xfrm>
          <a:noFill/>
          <a:ln/>
        </p:spPr>
        <p:txBody>
          <a:bodyPr wrap="none" anchor="ctr"/>
          <a:lstStyle/>
          <a:p>
            <a:r>
              <a:rPr lang="en-US" smtClean="0"/>
              <a:t>Not a detailed tree assessment; big picture.</a:t>
            </a:r>
          </a:p>
          <a:p>
            <a:r>
              <a:rPr lang="en-US" smtClean="0"/>
              <a:t>Can be the same baseline that supports your UF management plan.</a:t>
            </a:r>
          </a:p>
          <a:p>
            <a:endParaRPr lang="en-US" smtClean="0"/>
          </a:p>
          <a:p>
            <a:r>
              <a:rPr lang="en-US" smtClean="0"/>
              <a:t>Determine value to justify the risk and management strategies; i-Tree Eco, Streets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217738" y="779463"/>
            <a:ext cx="2663825" cy="3836987"/>
          </a:xfrm>
          <a:prstGeom prst="rect">
            <a:avLst/>
          </a:prstGeom>
          <a:solidFill>
            <a:srgbClr val="FFFFFF"/>
          </a:solidFill>
          <a:ln w="9360">
            <a:solidFill>
              <a:srgbClr val="000000"/>
            </a:solidFill>
            <a:miter lim="800000"/>
            <a:headEnd/>
            <a:tailEnd/>
          </a:ln>
        </p:spPr>
        <p:txBody>
          <a:bodyPr wrap="none" lIns="99041" tIns="49521" rIns="99041" bIns="49521" anchor="ctr"/>
          <a:lstStyle/>
          <a:p>
            <a:endParaRPr lang="en-US"/>
          </a:p>
        </p:txBody>
      </p:sp>
      <p:sp>
        <p:nvSpPr>
          <p:cNvPr id="25603" name="Rectangle 3"/>
          <p:cNvSpPr>
            <a:spLocks noGrp="1" noChangeArrowheads="1"/>
          </p:cNvSpPr>
          <p:nvPr>
            <p:ph type="body"/>
          </p:nvPr>
        </p:nvSpPr>
        <p:spPr>
          <a:xfrm>
            <a:off x="709613" y="4862513"/>
            <a:ext cx="5676900" cy="4600575"/>
          </a:xfrm>
          <a:noFill/>
          <a:ln/>
        </p:spPr>
        <p:txBody>
          <a:bodyPr wrap="none" anchor="ctr"/>
          <a:lstStyle/>
          <a:p>
            <a:r>
              <a:rPr lang="en-US" smtClean="0"/>
              <a:t>See how various elements support or conflict.</a:t>
            </a:r>
          </a:p>
          <a:p>
            <a:endParaRPr lang="en-US" smtClean="0"/>
          </a:p>
          <a:p>
            <a:r>
              <a:rPr lang="en-US" smtClean="0"/>
              <a:t>Review public safety issues.</a:t>
            </a:r>
          </a:p>
          <a:p>
            <a:endParaRPr lang="en-US" smtClean="0"/>
          </a:p>
          <a:p>
            <a:r>
              <a:rPr lang="en-US" smtClean="0"/>
              <a:t>Include you local vegetation risk management plan (if available)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217738" y="779463"/>
            <a:ext cx="2663825" cy="3836987"/>
          </a:xfrm>
          <a:prstGeom prst="rect">
            <a:avLst/>
          </a:prstGeom>
          <a:solidFill>
            <a:srgbClr val="FFFFFF"/>
          </a:solidFill>
          <a:ln w="9360">
            <a:solidFill>
              <a:srgbClr val="000000"/>
            </a:solidFill>
            <a:miter lim="800000"/>
            <a:headEnd/>
            <a:tailEnd/>
          </a:ln>
        </p:spPr>
        <p:txBody>
          <a:bodyPr wrap="none" lIns="99041" tIns="49521" rIns="99041" bIns="49521" anchor="ctr"/>
          <a:lstStyle/>
          <a:p>
            <a:endParaRPr lang="en-US"/>
          </a:p>
        </p:txBody>
      </p:sp>
      <p:sp>
        <p:nvSpPr>
          <p:cNvPr id="26627" name="Rectangle 3"/>
          <p:cNvSpPr>
            <a:spLocks noGrp="1" noChangeArrowheads="1"/>
          </p:cNvSpPr>
          <p:nvPr>
            <p:ph type="body"/>
          </p:nvPr>
        </p:nvSpPr>
        <p:spPr>
          <a:xfrm>
            <a:off x="709613" y="4862513"/>
            <a:ext cx="5676900" cy="4600575"/>
          </a:xfrm>
          <a:noFill/>
          <a:ln/>
        </p:spPr>
        <p:txBody>
          <a:bodyPr wrap="none" anchor="ctr"/>
          <a:lstStyle/>
          <a:p>
            <a:r>
              <a:rPr lang="en-US" smtClean="0"/>
              <a:t>Is your current budget adequate to begin a more comprehensive program to inspect &amp; mitigate.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217738" y="779463"/>
            <a:ext cx="2663825" cy="3836987"/>
          </a:xfrm>
          <a:prstGeom prst="rect">
            <a:avLst/>
          </a:prstGeom>
          <a:solidFill>
            <a:srgbClr val="FFFFFF"/>
          </a:solidFill>
          <a:ln w="9360">
            <a:solidFill>
              <a:srgbClr val="000000"/>
            </a:solidFill>
            <a:miter lim="800000"/>
            <a:headEnd/>
            <a:tailEnd/>
          </a:ln>
        </p:spPr>
        <p:txBody>
          <a:bodyPr wrap="none" lIns="99041" tIns="49521" rIns="99041" bIns="49521" anchor="ctr"/>
          <a:lstStyle/>
          <a:p>
            <a:endParaRPr lang="en-US"/>
          </a:p>
        </p:txBody>
      </p:sp>
      <p:sp>
        <p:nvSpPr>
          <p:cNvPr id="27651" name="Rectangle 3"/>
          <p:cNvSpPr>
            <a:spLocks noGrp="1" noChangeArrowheads="1"/>
          </p:cNvSpPr>
          <p:nvPr>
            <p:ph type="body"/>
          </p:nvPr>
        </p:nvSpPr>
        <p:spPr>
          <a:xfrm>
            <a:off x="709613" y="4862513"/>
            <a:ext cx="5676900" cy="4600575"/>
          </a:xfrm>
          <a:noFill/>
          <a:ln/>
        </p:spPr>
        <p:txBody>
          <a:bodyPr wrap="none" anchor="ctr"/>
          <a:lstStyle/>
          <a:p>
            <a:r>
              <a:rPr lang="en-US" dirty="0" smtClean="0"/>
              <a:t>Locally, develop a “picture” of your community tree risk management program.</a:t>
            </a:r>
          </a:p>
          <a:p>
            <a:endParaRPr lang="en-US" dirty="0" smtClean="0"/>
          </a:p>
          <a:p>
            <a:r>
              <a:rPr lang="en-US" dirty="0" smtClean="0"/>
              <a:t>Disaster related UF and EM objectives should be identified.</a:t>
            </a:r>
          </a:p>
          <a:p>
            <a:endParaRPr lang="en-US" dirty="0" smtClean="0"/>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kern="1200" dirty="0" smtClean="0">
                <a:solidFill>
                  <a:srgbClr val="000000"/>
                </a:solidFill>
                <a:latin typeface="Times New Roman" pitchFamily="18" charset="0"/>
                <a:ea typeface="+mn-ea"/>
                <a:cs typeface="+mn-cs"/>
              </a:rPr>
              <a:t>Community working group/tree board:</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kern="1200" dirty="0" smtClean="0">
                <a:solidFill>
                  <a:srgbClr val="000000"/>
                </a:solidFill>
                <a:latin typeface="Times New Roman" pitchFamily="18" charset="0"/>
                <a:ea typeface="+mn-ea"/>
                <a:cs typeface="+mn-cs"/>
              </a:rPr>
              <a:t>What will our risk management program accomplish</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kern="1200" dirty="0" smtClean="0">
                <a:solidFill>
                  <a:srgbClr val="000000"/>
                </a:solidFill>
                <a:latin typeface="Times New Roman" pitchFamily="18" charset="0"/>
                <a:ea typeface="+mn-ea"/>
                <a:cs typeface="+mn-cs"/>
              </a:rPr>
              <a:t>Goals &amp; strategies (get specific)</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200" kern="1200" dirty="0" smtClean="0">
              <a:solidFill>
                <a:srgbClr val="000000"/>
              </a:solidFill>
              <a:latin typeface="Times New Roman" pitchFamily="18" charset="0"/>
              <a:ea typeface="+mn-ea"/>
              <a:cs typeface="+mn-cs"/>
            </a:endParaRP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kern="1200" dirty="0" smtClean="0">
                <a:solidFill>
                  <a:srgbClr val="000000"/>
                </a:solidFill>
                <a:latin typeface="Times New Roman" pitchFamily="18" charset="0"/>
                <a:ea typeface="+mn-ea"/>
                <a:cs typeface="+mn-cs"/>
              </a:rPr>
              <a:t>Guiding principals:</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kern="1200" dirty="0" smtClean="0">
                <a:solidFill>
                  <a:srgbClr val="000000"/>
                </a:solidFill>
                <a:latin typeface="Times New Roman" pitchFamily="18" charset="0"/>
                <a:ea typeface="+mn-ea"/>
                <a:cs typeface="+mn-cs"/>
              </a:rPr>
              <a:t>Increase public safety</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200" kern="1200" dirty="0" smtClean="0">
                <a:solidFill>
                  <a:srgbClr val="000000"/>
                </a:solidFill>
                <a:latin typeface="Times New Roman" pitchFamily="18" charset="0"/>
                <a:ea typeface="+mn-ea"/>
                <a:cs typeface="+mn-cs"/>
              </a:rPr>
              <a:t>Promote tree health &amp; sustainability</a:t>
            </a:r>
          </a:p>
          <a:p>
            <a:endParaRPr lang="en-US" dirty="0" smtClean="0"/>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Prevent hazardous defects:</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Sound </a:t>
            </a:r>
            <a:r>
              <a:rPr lang="en-GB" sz="2400" kern="1200" dirty="0" err="1" smtClean="0">
                <a:solidFill>
                  <a:srgbClr val="000000"/>
                </a:solidFill>
                <a:latin typeface="Times New Roman" pitchFamily="18" charset="0"/>
                <a:ea typeface="+mn-ea"/>
                <a:cs typeface="+mn-cs"/>
              </a:rPr>
              <a:t>arboricultural</a:t>
            </a:r>
            <a:r>
              <a:rPr lang="en-GB" sz="2400" kern="1200" dirty="0" smtClean="0">
                <a:solidFill>
                  <a:srgbClr val="000000"/>
                </a:solidFill>
                <a:latin typeface="Times New Roman" pitchFamily="18" charset="0"/>
                <a:ea typeface="+mn-ea"/>
                <a:cs typeface="+mn-cs"/>
              </a:rPr>
              <a:t> practices</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site</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species</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planting</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young tree care</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mature care</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Corrective actions </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young tree care</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address target issues</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prune &amp; remove</a:t>
            </a:r>
          </a:p>
          <a:p>
            <a:endParaRPr lang="en-US" dirty="0" smtClean="0"/>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Tree risk zones:</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Trees</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Roads &amp; streets</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Occupancy</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people</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kern="1200" dirty="0" smtClean="0">
                <a:solidFill>
                  <a:srgbClr val="000000"/>
                </a:solidFill>
                <a:latin typeface="Times New Roman" pitchFamily="18" charset="0"/>
                <a:ea typeface="+mn-ea"/>
                <a:cs typeface="+mn-cs"/>
              </a:rPr>
              <a:t>places or sites (buildings)</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38F764-08B6-4672-ACF3-25B4EA2D9A2F}" type="datetimeFigureOut">
              <a:rPr lang="en-US" smtClean="0"/>
              <a:pPr/>
              <a:t>2/7/2012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F8452EB-3E93-4640-9803-7639E31C34C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0" y="0"/>
            <a:ext cx="609600" cy="365125"/>
          </a:xfrm>
          <a:prstGeom prst="rect">
            <a:avLst/>
          </a:prstGeom>
        </p:spPr>
        <p:txBody>
          <a:bodyPr vert="horz" lIns="91440" tIns="45720" rIns="91440" bIns="45720" rtlCol="0" anchor="ctr"/>
          <a:lstStyle>
            <a:lvl1pPr algn="l">
              <a:defRPr sz="1200" b="1">
                <a:solidFill>
                  <a:schemeClr val="accent2"/>
                </a:solidFill>
              </a:defRPr>
            </a:lvl1pPr>
          </a:lstStyle>
          <a:p>
            <a:pPr>
              <a:defRPr/>
            </a:pPr>
            <a:fld id="{4D7D1E36-829B-4207-89DF-5DFB58EE568C}" type="datetime10">
              <a:rPr lang="en-US"/>
              <a:pPr>
                <a:defRPr/>
              </a:pPr>
              <a:t>22:55</a:t>
            </a:fld>
            <a:endParaRPr lang="en-US" dirty="0"/>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Lst>
  <p:hf sldNum="0"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dhartel@fs.fed.u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3" cstate="print"/>
          <a:srcRect/>
          <a:stretch>
            <a:fillRect/>
          </a:stretch>
        </p:blipFill>
        <p:spPr bwMode="auto">
          <a:xfrm>
            <a:off x="2438400" y="5943600"/>
            <a:ext cx="1143000" cy="630238"/>
          </a:xfrm>
          <a:prstGeom prst="rect">
            <a:avLst/>
          </a:prstGeom>
          <a:noFill/>
          <a:ln w="9525">
            <a:noFill/>
            <a:round/>
            <a:headEnd/>
            <a:tailEnd/>
          </a:ln>
        </p:spPr>
      </p:pic>
      <p:pic>
        <p:nvPicPr>
          <p:cNvPr id="2051" name="Picture 7"/>
          <p:cNvPicPr preferRelativeResize="0">
            <a:picLocks noChangeArrowheads="1"/>
          </p:cNvPicPr>
          <p:nvPr/>
        </p:nvPicPr>
        <p:blipFill>
          <a:blip r:embed="rId4" cstate="print">
            <a:lum bright="20000"/>
          </a:blip>
          <a:srcRect/>
          <a:stretch>
            <a:fillRect/>
          </a:stretch>
        </p:blipFill>
        <p:spPr bwMode="auto">
          <a:xfrm>
            <a:off x="228600" y="304800"/>
            <a:ext cx="914400" cy="6400800"/>
          </a:xfrm>
          <a:prstGeom prst="rect">
            <a:avLst/>
          </a:prstGeom>
          <a:noFill/>
          <a:ln w="9525">
            <a:noFill/>
            <a:miter lim="800000"/>
            <a:headEnd/>
            <a:tailEnd/>
          </a:ln>
        </p:spPr>
      </p:pic>
      <p:sp>
        <p:nvSpPr>
          <p:cNvPr id="2052" name="Rectangle 1"/>
          <p:cNvSpPr>
            <a:spLocks noGrp="1" noChangeArrowheads="1"/>
          </p:cNvSpPr>
          <p:nvPr>
            <p:ph type="title" idx="4294967295"/>
          </p:nvPr>
        </p:nvSpPr>
        <p:spPr bwMode="auto">
          <a:xfrm>
            <a:off x="1219200" y="457200"/>
            <a:ext cx="7772400" cy="1752600"/>
          </a:xfrm>
          <a:prstGeom prst="rect">
            <a:avLst/>
          </a:prstGeom>
          <a:noFill/>
          <a:ln>
            <a:miter lim="800000"/>
            <a:headEnd/>
            <a:tailEnd/>
          </a:ln>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800" b="1" dirty="0" smtClean="0">
                <a:solidFill>
                  <a:srgbClr val="006600"/>
                </a:solidFill>
              </a:rPr>
              <a:t>Urban Tree Risk Management</a:t>
            </a:r>
            <a:br>
              <a:rPr lang="en-GB" sz="4800" b="1" dirty="0" smtClean="0">
                <a:solidFill>
                  <a:srgbClr val="006600"/>
                </a:solidFill>
              </a:rPr>
            </a:br>
            <a:r>
              <a:rPr lang="en-GB" sz="1200" b="1" dirty="0" smtClean="0">
                <a:solidFill>
                  <a:srgbClr val="006600"/>
                </a:solidFill>
              </a:rPr>
              <a:t/>
            </a:r>
            <a:br>
              <a:rPr lang="en-GB" sz="1200" b="1" dirty="0" smtClean="0">
                <a:solidFill>
                  <a:srgbClr val="006600"/>
                </a:solidFill>
              </a:rPr>
            </a:br>
            <a:r>
              <a:rPr lang="en-GB" sz="3200" b="1" dirty="0" smtClean="0"/>
              <a:t>A Comprehensive Framework</a:t>
            </a:r>
            <a:br>
              <a:rPr lang="en-GB" sz="3200" b="1" dirty="0" smtClean="0"/>
            </a:br>
            <a:r>
              <a:rPr lang="en-GB" sz="3200" b="1" dirty="0" smtClean="0"/>
              <a:t>Part II</a:t>
            </a:r>
            <a:endParaRPr lang="en-GB" sz="3200" dirty="0" smtClean="0"/>
          </a:p>
        </p:txBody>
      </p:sp>
      <p:sp>
        <p:nvSpPr>
          <p:cNvPr id="2053" name="Rectangle 2"/>
          <p:cNvSpPr>
            <a:spLocks noGrp="1" noChangeArrowheads="1"/>
          </p:cNvSpPr>
          <p:nvPr>
            <p:ph type="subTitle" idx="4294967295"/>
          </p:nvPr>
        </p:nvSpPr>
        <p:spPr bwMode="auto">
          <a:xfrm>
            <a:off x="1447800" y="2819400"/>
            <a:ext cx="7391400" cy="1981200"/>
          </a:xfrm>
          <a:prstGeom prst="rect">
            <a:avLst/>
          </a:prstGeom>
          <a:noFill/>
          <a:ln>
            <a:miter lim="800000"/>
            <a:headEnd/>
            <a:tailEnd/>
          </a:ln>
        </p:spPr>
        <p:txBody>
          <a:bodyPr lIns="90000" tIns="46800" rIns="90000" bIns="46800"/>
          <a:lstStyle/>
          <a:p>
            <a:pPr marL="457200" lvl="1" indent="0" algn="ctr" eaLnBrk="1" hangingPunct="1">
              <a:lnSpc>
                <a:spcPct val="80000"/>
              </a:lnSpc>
              <a:spcBef>
                <a:spcPts val="900"/>
              </a:spcBef>
              <a:buFont typeface="Century Gothic" pitchFamily="34"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000" dirty="0" smtClean="0"/>
              <a:t>Mississippi Urban Forest Council</a:t>
            </a:r>
            <a:endParaRPr lang="en-GB" sz="2000" dirty="0" smtClean="0"/>
          </a:p>
          <a:p>
            <a:r>
              <a:rPr lang="en-US" sz="2400" b="1" dirty="0" smtClean="0"/>
              <a:t> Urban Forestry and Green Infrastructure Conference </a:t>
            </a:r>
          </a:p>
          <a:p>
            <a:pPr algn="ctr"/>
            <a:r>
              <a:rPr lang="en-US" sz="2000" dirty="0" smtClean="0"/>
              <a:t>Mississippi Museum of Natural Science </a:t>
            </a:r>
          </a:p>
          <a:p>
            <a:pPr algn="ctr"/>
            <a:r>
              <a:rPr lang="en-US" sz="2000" dirty="0" smtClean="0"/>
              <a:t>Jackson, Mississippi</a:t>
            </a:r>
          </a:p>
          <a:p>
            <a:pPr marL="457200" lvl="1" indent="0" algn="ctr" eaLnBrk="1" hangingPunct="1">
              <a:lnSpc>
                <a:spcPct val="80000"/>
              </a:lnSpc>
              <a:spcBef>
                <a:spcPts val="900"/>
              </a:spcBef>
              <a:buFont typeface="Century Gothic" pitchFamily="34"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US" sz="2000" dirty="0" smtClean="0"/>
              <a:t>February 7-8, 2012</a:t>
            </a:r>
            <a:endParaRPr lang="en-GB" sz="2000" dirty="0" smtClean="0"/>
          </a:p>
        </p:txBody>
      </p:sp>
      <p:sp>
        <p:nvSpPr>
          <p:cNvPr id="2054" name="Rectangle 3"/>
          <p:cNvSpPr>
            <a:spLocks noChangeArrowheads="1"/>
          </p:cNvSpPr>
          <p:nvPr/>
        </p:nvSpPr>
        <p:spPr bwMode="auto">
          <a:xfrm>
            <a:off x="1371600" y="5562600"/>
            <a:ext cx="6400800" cy="1066800"/>
          </a:xfrm>
          <a:prstGeom prst="rect">
            <a:avLst/>
          </a:prstGeom>
          <a:noFill/>
          <a:ln w="9525">
            <a:noFill/>
            <a:round/>
            <a:headEnd/>
            <a:tailEnd/>
          </a:ln>
        </p:spPr>
        <p:txBody>
          <a:bodyPr lIns="90000" tIns="46800" rIns="90000" bIns="46800"/>
          <a:lstStyle/>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000000"/>
                </a:solidFill>
                <a:latin typeface="Century Gothic" pitchFamily="34" charset="0"/>
              </a:rPr>
              <a:t>Dudley R. </a:t>
            </a:r>
            <a:r>
              <a:rPr lang="en-GB" dirty="0" err="1">
                <a:solidFill>
                  <a:srgbClr val="000000"/>
                </a:solidFill>
                <a:latin typeface="Century Gothic" pitchFamily="34" charset="0"/>
              </a:rPr>
              <a:t>Hartel</a:t>
            </a:r>
            <a:r>
              <a:rPr lang="en-GB" dirty="0">
                <a:solidFill>
                  <a:srgbClr val="000000"/>
                </a:solidFill>
                <a:latin typeface="Century Gothic" pitchFamily="34" charset="0"/>
              </a:rPr>
              <a:t>, </a:t>
            </a:r>
            <a:r>
              <a:rPr lang="en-GB" dirty="0" err="1">
                <a:solidFill>
                  <a:srgbClr val="000000"/>
                </a:solidFill>
                <a:latin typeface="Century Gothic" pitchFamily="34" charset="0"/>
              </a:rPr>
              <a:t>Center</a:t>
            </a:r>
            <a:r>
              <a:rPr lang="en-GB" dirty="0">
                <a:solidFill>
                  <a:srgbClr val="000000"/>
                </a:solidFill>
                <a:latin typeface="Century Gothic" pitchFamily="34" charset="0"/>
              </a:rPr>
              <a:t> Manager</a:t>
            </a:r>
            <a:br>
              <a:rPr lang="en-GB" dirty="0">
                <a:solidFill>
                  <a:srgbClr val="000000"/>
                </a:solidFill>
                <a:latin typeface="Century Gothic" pitchFamily="34" charset="0"/>
              </a:rPr>
            </a:br>
            <a:r>
              <a:rPr lang="en-GB" dirty="0">
                <a:solidFill>
                  <a:srgbClr val="000000"/>
                </a:solidFill>
                <a:latin typeface="Century Gothic" pitchFamily="34" charset="0"/>
              </a:rPr>
              <a:t>Urban Forestry South</a:t>
            </a: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000000"/>
                </a:solidFill>
                <a:latin typeface="Century Gothic" pitchFamily="34" charset="0"/>
              </a:rPr>
              <a:t>Athens, Georgia</a:t>
            </a:r>
          </a:p>
        </p:txBody>
      </p:sp>
      <p:pic>
        <p:nvPicPr>
          <p:cNvPr id="2055" name="Picture 5"/>
          <p:cNvPicPr>
            <a:picLocks noChangeAspect="1" noChangeArrowheads="1"/>
          </p:cNvPicPr>
          <p:nvPr/>
        </p:nvPicPr>
        <p:blipFill>
          <a:blip r:embed="rId5" cstate="print"/>
          <a:srcRect/>
          <a:stretch>
            <a:fillRect/>
          </a:stretch>
        </p:blipFill>
        <p:spPr bwMode="auto">
          <a:xfrm>
            <a:off x="8153400" y="5662654"/>
            <a:ext cx="762000" cy="890546"/>
          </a:xfrm>
          <a:prstGeom prst="rect">
            <a:avLst/>
          </a:prstGeom>
          <a:noFill/>
          <a:ln w="9525">
            <a:noFill/>
            <a:round/>
            <a:headEnd/>
            <a:tailEnd/>
          </a:ln>
        </p:spPr>
      </p:pic>
      <p:pic>
        <p:nvPicPr>
          <p:cNvPr id="2056" name="Picture 7" descr="C:\Documents and Settings\dhartel\My Documents\UFS\Logo\Final_SRS_Logo_1.png"/>
          <p:cNvPicPr>
            <a:picLocks noChangeAspect="1" noChangeArrowheads="1"/>
          </p:cNvPicPr>
          <p:nvPr/>
        </p:nvPicPr>
        <p:blipFill>
          <a:blip r:embed="rId6" cstate="print"/>
          <a:srcRect/>
          <a:stretch>
            <a:fillRect/>
          </a:stretch>
        </p:blipFill>
        <p:spPr bwMode="auto">
          <a:xfrm>
            <a:off x="8075613" y="4630189"/>
            <a:ext cx="839787" cy="780011"/>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057400" y="3429000"/>
            <a:ext cx="6400800" cy="1981200"/>
          </a:xfrm>
          <a:prstGeom prst="rect">
            <a:avLst/>
          </a:prstGeom>
          <a:noFill/>
          <a:ln w="9525">
            <a:noFill/>
            <a:round/>
            <a:headEnd/>
            <a:tailEnd/>
          </a:ln>
        </p:spPr>
        <p:txBody>
          <a:bodyPr lIns="90000" tIns="46800" rIns="90000" bIns="46800"/>
          <a:lstStyle/>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p:txBody>
      </p:sp>
      <p:sp>
        <p:nvSpPr>
          <p:cNvPr id="4100" name="Text Box 6"/>
          <p:cNvSpPr txBox="1">
            <a:spLocks noChangeArrowheads="1"/>
          </p:cNvSpPr>
          <p:nvPr/>
        </p:nvSpPr>
        <p:spPr bwMode="auto">
          <a:xfrm>
            <a:off x="1371600" y="228600"/>
            <a:ext cx="8077200" cy="5486400"/>
          </a:xfrm>
          <a:prstGeom prst="rect">
            <a:avLst/>
          </a:prstGeom>
          <a:noFill/>
          <a:ln w="9525">
            <a:noFill/>
            <a:round/>
            <a:headEnd/>
            <a:tailEnd/>
          </a:ln>
        </p:spPr>
        <p:txBody>
          <a:bodyPr lIns="90000" tIns="45000" rIns="90000" bIns="45000"/>
          <a:lstStyle/>
          <a:p>
            <a:pPr marL="0" lvl="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dirty="0">
                <a:solidFill>
                  <a:srgbClr val="000000"/>
                </a:solidFill>
                <a:latin typeface="Bookman Old Style" pitchFamily="18" charset="0"/>
              </a:rPr>
              <a:t>What Do You Want</a:t>
            </a:r>
            <a:br>
              <a:rPr lang="en-GB" sz="3600" b="1" dirty="0">
                <a:solidFill>
                  <a:srgbClr val="000000"/>
                </a:solidFill>
                <a:latin typeface="Bookman Old Style" pitchFamily="18" charset="0"/>
              </a:rPr>
            </a:br>
            <a:r>
              <a:rPr lang="en-GB" sz="3600" dirty="0">
                <a:solidFill>
                  <a:srgbClr val="000000"/>
                </a:solidFill>
                <a:latin typeface="Bookman Old Style" pitchFamily="18" charset="0"/>
              </a:rPr>
              <a:t>Identify program goals</a:t>
            </a:r>
          </a:p>
          <a:p>
            <a:pPr marL="0" lvl="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200" dirty="0">
              <a:solidFill>
                <a:srgbClr val="000000"/>
              </a:solidFill>
              <a:latin typeface="+mn-lt"/>
            </a:endParaRP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Community working group/tree board:</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What will our risk management program accomplish</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Goals &amp; strategies (get specific)</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Guiding principals:</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Increase public safety</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Promote tree health &amp; sustainability</a:t>
            </a: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p:txBody>
      </p:sp>
      <p:pic>
        <p:nvPicPr>
          <p:cNvPr id="5" name="Picture 7"/>
          <p:cNvPicPr preferRelativeResize="0">
            <a:picLocks noChangeArrowheads="1"/>
          </p:cNvPicPr>
          <p:nvPr/>
        </p:nvPicPr>
        <p:blipFill>
          <a:blip r:embed="rId3" cstate="print">
            <a:lum bright="20000"/>
          </a:blip>
          <a:srcRect/>
          <a:stretch>
            <a:fillRect/>
          </a:stretch>
        </p:blipFill>
        <p:spPr bwMode="auto">
          <a:xfrm>
            <a:off x="228600" y="304800"/>
            <a:ext cx="914400" cy="64008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057400" y="3429000"/>
            <a:ext cx="6400800" cy="1981200"/>
          </a:xfrm>
          <a:prstGeom prst="rect">
            <a:avLst/>
          </a:prstGeom>
          <a:noFill/>
          <a:ln w="9525">
            <a:noFill/>
            <a:round/>
            <a:headEnd/>
            <a:tailEnd/>
          </a:ln>
        </p:spPr>
        <p:txBody>
          <a:bodyPr lIns="90000" tIns="46800" rIns="90000" bIns="46800"/>
          <a:lstStyle/>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p:txBody>
      </p:sp>
      <p:sp>
        <p:nvSpPr>
          <p:cNvPr id="4100" name="Text Box 6"/>
          <p:cNvSpPr txBox="1">
            <a:spLocks noChangeArrowheads="1"/>
          </p:cNvSpPr>
          <p:nvPr/>
        </p:nvSpPr>
        <p:spPr bwMode="auto">
          <a:xfrm>
            <a:off x="1371600" y="228600"/>
            <a:ext cx="7467600" cy="6172200"/>
          </a:xfrm>
          <a:prstGeom prst="rect">
            <a:avLst/>
          </a:prstGeom>
          <a:noFill/>
          <a:ln w="9525">
            <a:noFill/>
            <a:round/>
            <a:headEnd/>
            <a:tailEnd/>
          </a:ln>
        </p:spPr>
        <p:txBody>
          <a:bodyPr lIns="90000" tIns="45000" rIns="90000" bIns="45000"/>
          <a:lstStyle/>
          <a:p>
            <a:pPr marL="0" lvl="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dirty="0" smtClean="0">
                <a:solidFill>
                  <a:srgbClr val="000000"/>
                </a:solidFill>
                <a:latin typeface="Bookman Old Style" pitchFamily="18" charset="0"/>
              </a:rPr>
              <a:t>What Do You Want </a:t>
            </a:r>
            <a:r>
              <a:rPr lang="en-GB" sz="3600" b="1" dirty="0">
                <a:solidFill>
                  <a:srgbClr val="000000"/>
                </a:solidFill>
                <a:latin typeface="Bookman Old Style" pitchFamily="18" charset="0"/>
              </a:rPr>
              <a:t/>
            </a:r>
            <a:br>
              <a:rPr lang="en-GB" sz="3600" b="1" dirty="0">
                <a:solidFill>
                  <a:srgbClr val="000000"/>
                </a:solidFill>
                <a:latin typeface="Bookman Old Style" pitchFamily="18" charset="0"/>
              </a:rPr>
            </a:br>
            <a:r>
              <a:rPr lang="en-GB" sz="3600" dirty="0">
                <a:solidFill>
                  <a:srgbClr val="000000"/>
                </a:solidFill>
                <a:latin typeface="Bookman Old Style" pitchFamily="18" charset="0"/>
              </a:rPr>
              <a:t>Formulate a risk strategy</a:t>
            </a:r>
          </a:p>
          <a:p>
            <a:pPr marL="0" lvl="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200" dirty="0">
              <a:solidFill>
                <a:srgbClr val="000000"/>
              </a:solidFill>
              <a:latin typeface="+mn-lt"/>
            </a:endParaRP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Prevent hazardous defects:</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Sound </a:t>
            </a:r>
            <a:r>
              <a:rPr lang="en-GB" sz="2400" dirty="0" err="1">
                <a:solidFill>
                  <a:srgbClr val="000000"/>
                </a:solidFill>
                <a:latin typeface="+mn-lt"/>
              </a:rPr>
              <a:t>arboricultural</a:t>
            </a:r>
            <a:r>
              <a:rPr lang="en-GB" sz="2400" dirty="0">
                <a:solidFill>
                  <a:srgbClr val="000000"/>
                </a:solidFill>
                <a:latin typeface="+mn-lt"/>
              </a:rPr>
              <a:t> practices</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Site</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Species</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Planting</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Young tree care</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Mature care</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Corrective actions </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Young tree care</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Address target issues</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Prune &amp; remove</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p:txBody>
      </p:sp>
      <p:pic>
        <p:nvPicPr>
          <p:cNvPr id="5" name="Picture 7"/>
          <p:cNvPicPr preferRelativeResize="0">
            <a:picLocks noChangeArrowheads="1"/>
          </p:cNvPicPr>
          <p:nvPr/>
        </p:nvPicPr>
        <p:blipFill>
          <a:blip r:embed="rId3" cstate="print">
            <a:lum bright="20000"/>
          </a:blip>
          <a:srcRect/>
          <a:stretch>
            <a:fillRect/>
          </a:stretch>
        </p:blipFill>
        <p:spPr bwMode="auto">
          <a:xfrm>
            <a:off x="228600" y="304800"/>
            <a:ext cx="914400" cy="64008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057400" y="3429000"/>
            <a:ext cx="6400800" cy="1981200"/>
          </a:xfrm>
          <a:prstGeom prst="rect">
            <a:avLst/>
          </a:prstGeom>
          <a:noFill/>
          <a:ln w="9525">
            <a:noFill/>
            <a:round/>
            <a:headEnd/>
            <a:tailEnd/>
          </a:ln>
        </p:spPr>
        <p:txBody>
          <a:bodyPr lIns="90000" tIns="46800" rIns="90000" bIns="46800"/>
          <a:lstStyle/>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p:txBody>
      </p:sp>
      <p:sp>
        <p:nvSpPr>
          <p:cNvPr id="4100" name="Text Box 6"/>
          <p:cNvSpPr txBox="1">
            <a:spLocks noChangeArrowheads="1"/>
          </p:cNvSpPr>
          <p:nvPr/>
        </p:nvSpPr>
        <p:spPr bwMode="auto">
          <a:xfrm>
            <a:off x="1371600" y="228600"/>
            <a:ext cx="7772400" cy="6172200"/>
          </a:xfrm>
          <a:prstGeom prst="rect">
            <a:avLst/>
          </a:prstGeom>
          <a:noFill/>
          <a:ln w="9525">
            <a:noFill/>
            <a:round/>
            <a:headEnd/>
            <a:tailEnd/>
          </a:ln>
        </p:spPr>
        <p:txBody>
          <a:bodyPr lIns="90000" tIns="45000" rIns="90000" bIns="45000"/>
          <a:lstStyle/>
          <a:p>
            <a:pPr marL="0" lvl="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dirty="0" smtClean="0">
                <a:solidFill>
                  <a:srgbClr val="000000"/>
                </a:solidFill>
                <a:latin typeface="Bookman Old Style" pitchFamily="18" charset="0"/>
              </a:rPr>
              <a:t>What Do You Want </a:t>
            </a:r>
            <a:r>
              <a:rPr lang="en-GB" sz="3600" b="1" dirty="0">
                <a:solidFill>
                  <a:srgbClr val="000000"/>
                </a:solidFill>
                <a:latin typeface="Bookman Old Style" pitchFamily="18" charset="0"/>
              </a:rPr>
              <a:t/>
            </a:r>
            <a:br>
              <a:rPr lang="en-GB" sz="3600" b="1" dirty="0">
                <a:solidFill>
                  <a:srgbClr val="000000"/>
                </a:solidFill>
                <a:latin typeface="Bookman Old Style" pitchFamily="18" charset="0"/>
              </a:rPr>
            </a:br>
            <a:r>
              <a:rPr lang="en-GB" sz="2800" dirty="0">
                <a:solidFill>
                  <a:srgbClr val="000000"/>
                </a:solidFill>
                <a:latin typeface="Bookman Old Style" pitchFamily="18" charset="0"/>
              </a:rPr>
              <a:t>Prioritize inspection and corrective actions</a:t>
            </a:r>
          </a:p>
          <a:p>
            <a:pPr marL="0" lvl="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200" dirty="0">
              <a:solidFill>
                <a:srgbClr val="000000"/>
              </a:solidFill>
              <a:latin typeface="+mn-lt"/>
            </a:endParaRP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Tree risk inspection:</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Walk by (individual tree) inspections</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In-depth</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More costly</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Drive-by</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Fast</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May overlook defects</a:t>
            </a: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smtClean="0">
              <a:solidFill>
                <a:srgbClr val="000000"/>
              </a:solidFill>
              <a:latin typeface="+mn-lt"/>
            </a:endParaRP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smtClean="0">
                <a:solidFill>
                  <a:srgbClr val="000000"/>
                </a:solidFill>
                <a:latin typeface="+mn-lt"/>
              </a:rPr>
              <a:t>Tree </a:t>
            </a:r>
            <a:r>
              <a:rPr lang="en-GB" sz="2400" dirty="0">
                <a:solidFill>
                  <a:srgbClr val="000000"/>
                </a:solidFill>
                <a:latin typeface="+mn-lt"/>
              </a:rPr>
              <a:t>risk inspection schedule:</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Use zones to determine frequency &amp; type</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p:txBody>
      </p:sp>
      <p:pic>
        <p:nvPicPr>
          <p:cNvPr id="5" name="Picture 7"/>
          <p:cNvPicPr preferRelativeResize="0">
            <a:picLocks noChangeArrowheads="1"/>
          </p:cNvPicPr>
          <p:nvPr/>
        </p:nvPicPr>
        <p:blipFill>
          <a:blip r:embed="rId3" cstate="print">
            <a:lum bright="20000"/>
          </a:blip>
          <a:srcRect/>
          <a:stretch>
            <a:fillRect/>
          </a:stretch>
        </p:blipFill>
        <p:spPr bwMode="auto">
          <a:xfrm>
            <a:off x="228600" y="304800"/>
            <a:ext cx="914400" cy="64008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057400" y="3429000"/>
            <a:ext cx="6400800" cy="1981200"/>
          </a:xfrm>
          <a:prstGeom prst="rect">
            <a:avLst/>
          </a:prstGeom>
          <a:noFill/>
          <a:ln w="9525">
            <a:noFill/>
            <a:round/>
            <a:headEnd/>
            <a:tailEnd/>
          </a:ln>
        </p:spPr>
        <p:txBody>
          <a:bodyPr lIns="90000" tIns="46800" rIns="90000" bIns="46800"/>
          <a:lstStyle/>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p:txBody>
      </p:sp>
      <p:sp>
        <p:nvSpPr>
          <p:cNvPr id="4100" name="Text Box 6"/>
          <p:cNvSpPr txBox="1">
            <a:spLocks noChangeArrowheads="1"/>
          </p:cNvSpPr>
          <p:nvPr/>
        </p:nvSpPr>
        <p:spPr bwMode="auto">
          <a:xfrm>
            <a:off x="1371600" y="228600"/>
            <a:ext cx="7772400" cy="6172200"/>
          </a:xfrm>
          <a:prstGeom prst="rect">
            <a:avLst/>
          </a:prstGeom>
          <a:noFill/>
          <a:ln w="9525">
            <a:noFill/>
            <a:round/>
            <a:headEnd/>
            <a:tailEnd/>
          </a:ln>
        </p:spPr>
        <p:txBody>
          <a:bodyPr lIns="90000" tIns="45000" rIns="90000" bIns="45000"/>
          <a:lstStyle/>
          <a:p>
            <a:pPr marL="0" lvl="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dirty="0" smtClean="0">
                <a:solidFill>
                  <a:srgbClr val="000000"/>
                </a:solidFill>
                <a:latin typeface="Bookman Old Style" pitchFamily="18" charset="0"/>
              </a:rPr>
              <a:t>What Do You Want </a:t>
            </a:r>
            <a:r>
              <a:rPr lang="en-GB" sz="3600" b="1" dirty="0">
                <a:solidFill>
                  <a:srgbClr val="000000"/>
                </a:solidFill>
                <a:latin typeface="Bookman Old Style" pitchFamily="18" charset="0"/>
              </a:rPr>
              <a:t/>
            </a:r>
            <a:br>
              <a:rPr lang="en-GB" sz="3600" b="1" dirty="0">
                <a:solidFill>
                  <a:srgbClr val="000000"/>
                </a:solidFill>
                <a:latin typeface="Bookman Old Style" pitchFamily="18" charset="0"/>
              </a:rPr>
            </a:br>
            <a:r>
              <a:rPr lang="en-GB" sz="2800" dirty="0">
                <a:solidFill>
                  <a:srgbClr val="000000"/>
                </a:solidFill>
                <a:latin typeface="Bookman Old Style" pitchFamily="18" charset="0"/>
              </a:rPr>
              <a:t>Prioritize inspection and corrective actions</a:t>
            </a:r>
          </a:p>
          <a:p>
            <a:pPr marL="0" lvl="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200" dirty="0">
              <a:solidFill>
                <a:srgbClr val="000000"/>
              </a:solidFill>
              <a:latin typeface="+mn-lt"/>
            </a:endParaRP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Tree risk zones:</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Trees</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Roads &amp; streets</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Occupancy</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People</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Places or sites (buildings)</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p:txBody>
      </p:sp>
      <p:pic>
        <p:nvPicPr>
          <p:cNvPr id="5" name="Picture 7"/>
          <p:cNvPicPr preferRelativeResize="0">
            <a:picLocks noChangeArrowheads="1"/>
          </p:cNvPicPr>
          <p:nvPr/>
        </p:nvPicPr>
        <p:blipFill>
          <a:blip r:embed="rId3" cstate="print">
            <a:lum bright="20000"/>
          </a:blip>
          <a:srcRect/>
          <a:stretch>
            <a:fillRect/>
          </a:stretch>
        </p:blipFill>
        <p:spPr bwMode="auto">
          <a:xfrm>
            <a:off x="228600" y="304800"/>
            <a:ext cx="914400" cy="64008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057400" y="3429000"/>
            <a:ext cx="6400800" cy="1981200"/>
          </a:xfrm>
          <a:prstGeom prst="rect">
            <a:avLst/>
          </a:prstGeom>
          <a:noFill/>
          <a:ln w="9525">
            <a:noFill/>
            <a:round/>
            <a:headEnd/>
            <a:tailEnd/>
          </a:ln>
        </p:spPr>
        <p:txBody>
          <a:bodyPr lIns="90000" tIns="46800" rIns="90000" bIns="46800"/>
          <a:lstStyle/>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p:txBody>
      </p:sp>
      <p:sp>
        <p:nvSpPr>
          <p:cNvPr id="4100" name="Text Box 6"/>
          <p:cNvSpPr txBox="1">
            <a:spLocks noChangeArrowheads="1"/>
          </p:cNvSpPr>
          <p:nvPr/>
        </p:nvSpPr>
        <p:spPr bwMode="auto">
          <a:xfrm>
            <a:off x="1371600" y="228600"/>
            <a:ext cx="7467600" cy="6324600"/>
          </a:xfrm>
          <a:prstGeom prst="rect">
            <a:avLst/>
          </a:prstGeom>
          <a:noFill/>
          <a:ln w="9525">
            <a:noFill/>
            <a:round/>
            <a:headEnd/>
            <a:tailEnd/>
          </a:ln>
        </p:spPr>
        <p:txBody>
          <a:bodyPr lIns="90000" tIns="45000" rIns="90000" bIns="45000"/>
          <a:lstStyle/>
          <a:p>
            <a:pPr marL="0" lvl="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dirty="0">
                <a:solidFill>
                  <a:srgbClr val="000000"/>
                </a:solidFill>
                <a:latin typeface="Bookman Old Style" pitchFamily="18" charset="0"/>
              </a:rPr>
              <a:t>Getting What You Want</a:t>
            </a:r>
            <a:br>
              <a:rPr lang="en-GB" sz="3600" b="1" dirty="0">
                <a:solidFill>
                  <a:srgbClr val="000000"/>
                </a:solidFill>
                <a:latin typeface="Bookman Old Style" pitchFamily="18" charset="0"/>
              </a:rPr>
            </a:br>
            <a:endParaRPr lang="en-GB" sz="3600" dirty="0">
              <a:solidFill>
                <a:srgbClr val="000000"/>
              </a:solidFill>
              <a:latin typeface="Bookman Old Style" pitchFamily="18" charset="0"/>
            </a:endParaRPr>
          </a:p>
          <a:p>
            <a:pPr marL="0" lvl="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200" dirty="0">
              <a:solidFill>
                <a:srgbClr val="000000"/>
              </a:solidFill>
              <a:latin typeface="+mn-lt"/>
            </a:endParaRP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smtClean="0">
                <a:solidFill>
                  <a:srgbClr val="000000"/>
                </a:solidFill>
                <a:latin typeface="+mn-lt"/>
              </a:rPr>
              <a:t>Select a tree rating system</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smtClean="0">
                <a:solidFill>
                  <a:srgbClr val="000000"/>
                </a:solidFill>
                <a:latin typeface="+mn-lt"/>
              </a:rPr>
              <a:t>Write a risk policy</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smtClean="0">
                <a:solidFill>
                  <a:srgbClr val="000000"/>
                </a:solidFill>
                <a:latin typeface="+mn-lt"/>
              </a:rPr>
              <a:t>Implement the tree risk strategies</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smtClean="0">
                <a:solidFill>
                  <a:srgbClr val="000000"/>
                </a:solidFill>
                <a:latin typeface="+mn-lt"/>
              </a:rPr>
              <a:t>Evaluate program effectiveness</a:t>
            </a:r>
            <a:endParaRPr lang="en-GB" sz="2400" dirty="0">
              <a:solidFill>
                <a:srgbClr val="000000"/>
              </a:solidFill>
              <a:latin typeface="+mn-lt"/>
            </a:endParaRP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p:txBody>
      </p:sp>
      <p:pic>
        <p:nvPicPr>
          <p:cNvPr id="5" name="Picture 7"/>
          <p:cNvPicPr preferRelativeResize="0">
            <a:picLocks noChangeArrowheads="1"/>
          </p:cNvPicPr>
          <p:nvPr/>
        </p:nvPicPr>
        <p:blipFill>
          <a:blip r:embed="rId3" cstate="print">
            <a:lum bright="20000"/>
          </a:blip>
          <a:srcRect/>
          <a:stretch>
            <a:fillRect/>
          </a:stretch>
        </p:blipFill>
        <p:spPr bwMode="auto">
          <a:xfrm>
            <a:off x="228600" y="304800"/>
            <a:ext cx="914400" cy="64008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057400" y="3429000"/>
            <a:ext cx="6400800" cy="1981200"/>
          </a:xfrm>
          <a:prstGeom prst="rect">
            <a:avLst/>
          </a:prstGeom>
          <a:noFill/>
          <a:ln w="9525">
            <a:noFill/>
            <a:round/>
            <a:headEnd/>
            <a:tailEnd/>
          </a:ln>
        </p:spPr>
        <p:txBody>
          <a:bodyPr lIns="90000" tIns="46800" rIns="90000" bIns="46800"/>
          <a:lstStyle/>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p:txBody>
      </p:sp>
      <p:sp>
        <p:nvSpPr>
          <p:cNvPr id="4100" name="Text Box 6"/>
          <p:cNvSpPr txBox="1">
            <a:spLocks noChangeArrowheads="1"/>
          </p:cNvSpPr>
          <p:nvPr/>
        </p:nvSpPr>
        <p:spPr bwMode="auto">
          <a:xfrm>
            <a:off x="1447800" y="228600"/>
            <a:ext cx="7696200" cy="6324600"/>
          </a:xfrm>
          <a:prstGeom prst="rect">
            <a:avLst/>
          </a:prstGeom>
          <a:noFill/>
          <a:ln w="9525">
            <a:noFill/>
            <a:round/>
            <a:headEnd/>
            <a:tailEnd/>
          </a:ln>
        </p:spPr>
        <p:txBody>
          <a:bodyPr lIns="90000" tIns="45000" rIns="90000" bIns="45000"/>
          <a:lstStyle/>
          <a:p>
            <a:pPr marL="0" lvl="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dirty="0">
                <a:solidFill>
                  <a:srgbClr val="000000"/>
                </a:solidFill>
                <a:latin typeface="Bookman Old Style" pitchFamily="18" charset="0"/>
              </a:rPr>
              <a:t>Getting What You Want</a:t>
            </a:r>
            <a:br>
              <a:rPr lang="en-GB" sz="3600" b="1" dirty="0">
                <a:solidFill>
                  <a:srgbClr val="000000"/>
                </a:solidFill>
                <a:latin typeface="Bookman Old Style" pitchFamily="18" charset="0"/>
              </a:rPr>
            </a:br>
            <a:r>
              <a:rPr lang="en-GB" sz="3600" dirty="0">
                <a:solidFill>
                  <a:srgbClr val="000000"/>
                </a:solidFill>
                <a:latin typeface="Bookman Old Style" pitchFamily="18" charset="0"/>
              </a:rPr>
              <a:t>Select a tree rating system</a:t>
            </a:r>
          </a:p>
          <a:p>
            <a:pPr marL="0" lvl="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200" dirty="0">
              <a:solidFill>
                <a:srgbClr val="000000"/>
              </a:solidFill>
              <a:latin typeface="+mn-lt"/>
            </a:endParaRP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Importance of standardized method:</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Repeatable</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Reliable</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Easier to maintain trained staff</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Standardize record keeping &amp; data</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Convenience</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Accuracy</a:t>
            </a: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800" dirty="0">
              <a:solidFill>
                <a:srgbClr val="000000"/>
              </a:solidFill>
              <a:latin typeface="+mn-lt"/>
            </a:endParaRP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Photographic Guide (12 point)</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Target</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Size of part</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Probability of failure</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p:txBody>
      </p:sp>
      <p:pic>
        <p:nvPicPr>
          <p:cNvPr id="5" name="Picture 7"/>
          <p:cNvPicPr preferRelativeResize="0">
            <a:picLocks noChangeArrowheads="1"/>
          </p:cNvPicPr>
          <p:nvPr/>
        </p:nvPicPr>
        <p:blipFill>
          <a:blip r:embed="rId3" cstate="print">
            <a:lum bright="20000"/>
          </a:blip>
          <a:srcRect/>
          <a:stretch>
            <a:fillRect/>
          </a:stretch>
        </p:blipFill>
        <p:spPr bwMode="auto">
          <a:xfrm>
            <a:off x="228600" y="304800"/>
            <a:ext cx="914400" cy="64008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2057400" y="3429000"/>
            <a:ext cx="6400800" cy="1981200"/>
          </a:xfrm>
          <a:prstGeom prst="rect">
            <a:avLst/>
          </a:prstGeom>
          <a:noFill/>
          <a:ln w="9525">
            <a:noFill/>
            <a:round/>
            <a:headEnd/>
            <a:tailEnd/>
          </a:ln>
        </p:spPr>
        <p:txBody>
          <a:bodyPr lIns="90000" tIns="46800" rIns="90000" bIns="46800"/>
          <a:lstStyle/>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p:txBody>
      </p:sp>
      <p:sp>
        <p:nvSpPr>
          <p:cNvPr id="4100" name="Text Box 6"/>
          <p:cNvSpPr txBox="1">
            <a:spLocks noChangeArrowheads="1"/>
          </p:cNvSpPr>
          <p:nvPr/>
        </p:nvSpPr>
        <p:spPr bwMode="auto">
          <a:xfrm>
            <a:off x="1447800" y="228600"/>
            <a:ext cx="7696200" cy="6324600"/>
          </a:xfrm>
          <a:prstGeom prst="rect">
            <a:avLst/>
          </a:prstGeom>
          <a:noFill/>
          <a:ln w="9525">
            <a:noFill/>
            <a:round/>
            <a:headEnd/>
            <a:tailEnd/>
          </a:ln>
        </p:spPr>
        <p:txBody>
          <a:bodyPr lIns="90000" tIns="45000" rIns="90000" bIns="45000"/>
          <a:lstStyle/>
          <a:p>
            <a:pPr marL="0" lvl="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dirty="0">
                <a:solidFill>
                  <a:srgbClr val="000000"/>
                </a:solidFill>
                <a:latin typeface="Bookman Old Style" pitchFamily="18" charset="0"/>
              </a:rPr>
              <a:t>Getting What You Want</a:t>
            </a:r>
            <a:br>
              <a:rPr lang="en-GB" sz="3600" b="1" dirty="0">
                <a:solidFill>
                  <a:srgbClr val="000000"/>
                </a:solidFill>
                <a:latin typeface="Bookman Old Style" pitchFamily="18" charset="0"/>
              </a:rPr>
            </a:br>
            <a:r>
              <a:rPr lang="en-GB" sz="3600" dirty="0">
                <a:solidFill>
                  <a:srgbClr val="000000"/>
                </a:solidFill>
                <a:latin typeface="Bookman Old Style" pitchFamily="18" charset="0"/>
              </a:rPr>
              <a:t>Write a risk policy</a:t>
            </a:r>
          </a:p>
          <a:p>
            <a:pPr marL="0" lvl="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marL="0" lvl="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Write, adopt, and enforce this policy:</a:t>
            </a:r>
          </a:p>
          <a:p>
            <a:pPr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Must support all other policy &amp; documents</a:t>
            </a:r>
          </a:p>
          <a:p>
            <a:pPr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Community responsibility</a:t>
            </a:r>
          </a:p>
          <a:p>
            <a:pPr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Administration (who is responsible)</a:t>
            </a:r>
          </a:p>
          <a:p>
            <a:pPr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Rating system specified</a:t>
            </a:r>
          </a:p>
          <a:p>
            <a:pPr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Inspection methods and schedules</a:t>
            </a:r>
          </a:p>
          <a:p>
            <a:pPr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Process fro corrective actions</a:t>
            </a:r>
          </a:p>
          <a:p>
            <a:pPr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Action appeals</a:t>
            </a:r>
          </a:p>
          <a:p>
            <a:pPr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How to handle violations of the policy</a:t>
            </a:r>
          </a:p>
          <a:p>
            <a:pPr marL="0" lvl="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200" dirty="0">
              <a:solidFill>
                <a:srgbClr val="000000"/>
              </a:solidFill>
              <a:latin typeface="+mn-lt"/>
            </a:endParaRP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p:txBody>
      </p:sp>
      <p:pic>
        <p:nvPicPr>
          <p:cNvPr id="5" name="Picture 7"/>
          <p:cNvPicPr preferRelativeResize="0">
            <a:picLocks noChangeArrowheads="1"/>
          </p:cNvPicPr>
          <p:nvPr/>
        </p:nvPicPr>
        <p:blipFill>
          <a:blip r:embed="rId3" cstate="print">
            <a:lum bright="20000"/>
          </a:blip>
          <a:srcRect/>
          <a:stretch>
            <a:fillRect/>
          </a:stretch>
        </p:blipFill>
        <p:spPr bwMode="auto">
          <a:xfrm>
            <a:off x="228600" y="304800"/>
            <a:ext cx="914400" cy="64008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057400" y="3429000"/>
            <a:ext cx="6400800" cy="1981200"/>
          </a:xfrm>
          <a:prstGeom prst="rect">
            <a:avLst/>
          </a:prstGeom>
          <a:noFill/>
          <a:ln w="9525">
            <a:noFill/>
            <a:round/>
            <a:headEnd/>
            <a:tailEnd/>
          </a:ln>
        </p:spPr>
        <p:txBody>
          <a:bodyPr lIns="90000" tIns="46800" rIns="90000" bIns="46800"/>
          <a:lstStyle/>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p:txBody>
      </p:sp>
      <p:sp>
        <p:nvSpPr>
          <p:cNvPr id="4100" name="Text Box 6"/>
          <p:cNvSpPr txBox="1">
            <a:spLocks noChangeArrowheads="1"/>
          </p:cNvSpPr>
          <p:nvPr/>
        </p:nvSpPr>
        <p:spPr bwMode="auto">
          <a:xfrm>
            <a:off x="1371600" y="228600"/>
            <a:ext cx="7772400" cy="6324600"/>
          </a:xfrm>
          <a:prstGeom prst="rect">
            <a:avLst/>
          </a:prstGeom>
          <a:noFill/>
          <a:ln w="9525">
            <a:noFill/>
            <a:round/>
            <a:headEnd/>
            <a:tailEnd/>
          </a:ln>
        </p:spPr>
        <p:txBody>
          <a:bodyPr lIns="90000" tIns="45000" rIns="90000" bIns="45000"/>
          <a:lstStyle/>
          <a:p>
            <a:pPr marL="0" lvl="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dirty="0">
                <a:solidFill>
                  <a:srgbClr val="000000"/>
                </a:solidFill>
                <a:latin typeface="Bookman Old Style" pitchFamily="18" charset="0"/>
              </a:rPr>
              <a:t>Getting What You Want</a:t>
            </a:r>
            <a:br>
              <a:rPr lang="en-GB" sz="3600" b="1" dirty="0">
                <a:solidFill>
                  <a:srgbClr val="000000"/>
                </a:solidFill>
                <a:latin typeface="Bookman Old Style" pitchFamily="18" charset="0"/>
              </a:rPr>
            </a:br>
            <a:r>
              <a:rPr lang="en-GB" sz="3600" dirty="0">
                <a:solidFill>
                  <a:srgbClr val="000000"/>
                </a:solidFill>
                <a:latin typeface="Bookman Old Style" pitchFamily="18" charset="0"/>
              </a:rPr>
              <a:t>Implement tree risk strategy</a:t>
            </a:r>
          </a:p>
          <a:p>
            <a:pPr marL="0" lvl="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200" dirty="0">
              <a:solidFill>
                <a:srgbClr val="000000"/>
              </a:solidFill>
              <a:latin typeface="+mn-lt"/>
            </a:endParaRP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Resources:</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Staff</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Training</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Documentation</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Implementation documentation:</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Inspections</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Actions</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Failures</a:t>
            </a: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p:txBody>
      </p:sp>
      <p:pic>
        <p:nvPicPr>
          <p:cNvPr id="5" name="Picture 7"/>
          <p:cNvPicPr preferRelativeResize="0">
            <a:picLocks noChangeArrowheads="1"/>
          </p:cNvPicPr>
          <p:nvPr/>
        </p:nvPicPr>
        <p:blipFill>
          <a:blip r:embed="rId3" cstate="print">
            <a:lum bright="20000"/>
          </a:blip>
          <a:srcRect/>
          <a:stretch>
            <a:fillRect/>
          </a:stretch>
        </p:blipFill>
        <p:spPr bwMode="auto">
          <a:xfrm>
            <a:off x="228600" y="304800"/>
            <a:ext cx="914400" cy="64008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057400" y="3429000"/>
            <a:ext cx="6400800" cy="1981200"/>
          </a:xfrm>
          <a:prstGeom prst="rect">
            <a:avLst/>
          </a:prstGeom>
          <a:noFill/>
          <a:ln w="9525">
            <a:noFill/>
            <a:round/>
            <a:headEnd/>
            <a:tailEnd/>
          </a:ln>
        </p:spPr>
        <p:txBody>
          <a:bodyPr lIns="90000" tIns="46800" rIns="90000" bIns="46800"/>
          <a:lstStyle/>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p:txBody>
      </p:sp>
      <p:sp>
        <p:nvSpPr>
          <p:cNvPr id="4100" name="Text Box 6"/>
          <p:cNvSpPr txBox="1">
            <a:spLocks noChangeArrowheads="1"/>
          </p:cNvSpPr>
          <p:nvPr/>
        </p:nvSpPr>
        <p:spPr bwMode="auto">
          <a:xfrm>
            <a:off x="1371600" y="228600"/>
            <a:ext cx="7772400" cy="6324600"/>
          </a:xfrm>
          <a:prstGeom prst="rect">
            <a:avLst/>
          </a:prstGeom>
          <a:noFill/>
          <a:ln w="9525">
            <a:noFill/>
            <a:round/>
            <a:headEnd/>
            <a:tailEnd/>
          </a:ln>
        </p:spPr>
        <p:txBody>
          <a:bodyPr lIns="90000" tIns="45000" rIns="90000" bIns="45000"/>
          <a:lstStyle/>
          <a:p>
            <a:pPr marL="0" lvl="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dirty="0">
                <a:solidFill>
                  <a:srgbClr val="000000"/>
                </a:solidFill>
                <a:latin typeface="Bookman Old Style" pitchFamily="18" charset="0"/>
              </a:rPr>
              <a:t>Getting What You Want</a:t>
            </a:r>
            <a:br>
              <a:rPr lang="en-GB" sz="3600" b="1" dirty="0">
                <a:solidFill>
                  <a:srgbClr val="000000"/>
                </a:solidFill>
                <a:latin typeface="Bookman Old Style" pitchFamily="18" charset="0"/>
              </a:rPr>
            </a:br>
            <a:r>
              <a:rPr lang="en-GB" sz="3600" dirty="0">
                <a:solidFill>
                  <a:srgbClr val="000000"/>
                </a:solidFill>
                <a:latin typeface="Bookman Old Style" pitchFamily="18" charset="0"/>
              </a:rPr>
              <a:t>Evaluate program </a:t>
            </a:r>
            <a:r>
              <a:rPr lang="en-GB" sz="3600" dirty="0" smtClean="0">
                <a:solidFill>
                  <a:srgbClr val="000000"/>
                </a:solidFill>
                <a:latin typeface="Bookman Old Style" pitchFamily="18" charset="0"/>
              </a:rPr>
              <a:t>effectiveness</a:t>
            </a:r>
            <a:endParaRPr lang="en-GB" sz="3600" dirty="0">
              <a:solidFill>
                <a:srgbClr val="000000"/>
              </a:solidFill>
              <a:latin typeface="Bookman Old Style" pitchFamily="18" charset="0"/>
            </a:endParaRPr>
          </a:p>
          <a:p>
            <a:pPr marL="0" lvl="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200" dirty="0">
              <a:solidFill>
                <a:srgbClr val="000000"/>
              </a:solidFill>
              <a:latin typeface="+mn-lt"/>
            </a:endParaRP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Outcome based measurements &amp; evaluation:</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Increased public safety</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Improved tree health</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Indicators (for measurement):</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Decline in number of high-risk trees</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Reduction in number of trees needing hazard pruning</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Reduction in storm damage (debris)</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p:txBody>
      </p:sp>
      <p:pic>
        <p:nvPicPr>
          <p:cNvPr id="5" name="Picture 7"/>
          <p:cNvPicPr preferRelativeResize="0">
            <a:picLocks noChangeArrowheads="1"/>
          </p:cNvPicPr>
          <p:nvPr/>
        </p:nvPicPr>
        <p:blipFill>
          <a:blip r:embed="rId3" cstate="print">
            <a:lum bright="20000"/>
          </a:blip>
          <a:srcRect/>
          <a:stretch>
            <a:fillRect/>
          </a:stretch>
        </p:blipFill>
        <p:spPr bwMode="auto">
          <a:xfrm>
            <a:off x="228600" y="304800"/>
            <a:ext cx="914400" cy="64008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6"/>
          <p:cNvSpPr txBox="1">
            <a:spLocks noChangeArrowheads="1"/>
          </p:cNvSpPr>
          <p:nvPr/>
        </p:nvSpPr>
        <p:spPr bwMode="auto">
          <a:xfrm>
            <a:off x="1371600" y="228600"/>
            <a:ext cx="7772400" cy="1295400"/>
          </a:xfrm>
          <a:prstGeom prst="rect">
            <a:avLst/>
          </a:prstGeom>
          <a:noFill/>
          <a:ln w="9525">
            <a:noFill/>
            <a:round/>
            <a:headEnd/>
            <a:tailEnd/>
          </a:ln>
        </p:spPr>
        <p:txBody>
          <a:bodyPr lIns="90000" tIns="45000" rIns="90000" bIns="45000"/>
          <a:lstStyle/>
          <a:p>
            <a:pPr marL="0" lvl="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dirty="0">
                <a:solidFill>
                  <a:srgbClr val="000000"/>
                </a:solidFill>
                <a:latin typeface="Bookman Old Style" pitchFamily="18" charset="0"/>
              </a:rPr>
              <a:t>Getting What You Want</a:t>
            </a:r>
            <a:br>
              <a:rPr lang="en-GB" sz="3600" b="1" dirty="0">
                <a:solidFill>
                  <a:srgbClr val="000000"/>
                </a:solidFill>
                <a:latin typeface="Bookman Old Style" pitchFamily="18" charset="0"/>
              </a:rPr>
            </a:br>
            <a:r>
              <a:rPr lang="en-GB" sz="2400" dirty="0" smtClean="0">
                <a:solidFill>
                  <a:srgbClr val="000000"/>
                </a:solidFill>
                <a:latin typeface="Bookman Old Style" pitchFamily="18" charset="0"/>
              </a:rPr>
              <a:t> Prioritize inspection and corrective actions</a:t>
            </a:r>
            <a:endParaRPr lang="en-GB" sz="2400" dirty="0">
              <a:solidFill>
                <a:srgbClr val="000000"/>
              </a:solidFill>
              <a:latin typeface="+mn-lt"/>
            </a:endParaRP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p:txBody>
      </p:sp>
      <p:pic>
        <p:nvPicPr>
          <p:cNvPr id="12293" name="Picture 2"/>
          <p:cNvPicPr>
            <a:picLocks noChangeAspect="1" noChangeArrowheads="1"/>
          </p:cNvPicPr>
          <p:nvPr/>
        </p:nvPicPr>
        <p:blipFill>
          <a:blip r:embed="rId3" cstate="print"/>
          <a:srcRect/>
          <a:stretch>
            <a:fillRect/>
          </a:stretch>
        </p:blipFill>
        <p:spPr bwMode="auto">
          <a:xfrm>
            <a:off x="2133600" y="1336962"/>
            <a:ext cx="4419600" cy="5334000"/>
          </a:xfrm>
          <a:prstGeom prst="rect">
            <a:avLst/>
          </a:prstGeom>
          <a:noFill/>
          <a:ln w="9525">
            <a:noFill/>
            <a:miter lim="800000"/>
            <a:headEnd/>
            <a:tailEnd/>
          </a:ln>
        </p:spPr>
      </p:pic>
      <p:pic>
        <p:nvPicPr>
          <p:cNvPr id="5" name="Picture 7"/>
          <p:cNvPicPr preferRelativeResize="0">
            <a:picLocks noChangeArrowheads="1"/>
          </p:cNvPicPr>
          <p:nvPr/>
        </p:nvPicPr>
        <p:blipFill>
          <a:blip r:embed="rId4" cstate="print">
            <a:lum bright="20000"/>
          </a:blip>
          <a:srcRect/>
          <a:stretch>
            <a:fillRect/>
          </a:stretch>
        </p:blipFill>
        <p:spPr bwMode="auto">
          <a:xfrm>
            <a:off x="228600" y="304800"/>
            <a:ext cx="914400" cy="64008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1371600" y="4648200"/>
            <a:ext cx="6400800" cy="1981200"/>
          </a:xfrm>
          <a:prstGeom prst="rect">
            <a:avLst/>
          </a:prstGeom>
          <a:noFill/>
          <a:ln w="9525">
            <a:noFill/>
            <a:round/>
            <a:headEnd/>
            <a:tailEnd/>
          </a:ln>
        </p:spPr>
        <p:txBody>
          <a:bodyPr lIns="90000" tIns="46800" rIns="90000" bIns="46800"/>
          <a:lstStyle/>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p:txBody>
      </p:sp>
      <p:sp>
        <p:nvSpPr>
          <p:cNvPr id="3075" name="Text Box 4"/>
          <p:cNvSpPr txBox="1">
            <a:spLocks noChangeArrowheads="1"/>
          </p:cNvSpPr>
          <p:nvPr/>
        </p:nvSpPr>
        <p:spPr bwMode="auto">
          <a:xfrm>
            <a:off x="685800" y="685800"/>
            <a:ext cx="7772400" cy="838200"/>
          </a:xfrm>
          <a:prstGeom prst="rect">
            <a:avLst/>
          </a:prstGeom>
          <a:noFill/>
          <a:ln w="9525">
            <a:noFill/>
            <a:round/>
            <a:headEnd/>
            <a:tailEnd/>
          </a:ln>
        </p:spPr>
        <p:txBody>
          <a:bodyPr lIns="90000" tIns="45000" rIns="90000" bIns="45000"/>
          <a:lstStyle/>
          <a:p>
            <a:pPr algn="ct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b="1">
              <a:solidFill>
                <a:srgbClr val="000000"/>
              </a:solidFill>
              <a:latin typeface="Century Gothic" pitchFamily="34" charset="0"/>
            </a:endParaRPr>
          </a:p>
        </p:txBody>
      </p:sp>
      <p:pic>
        <p:nvPicPr>
          <p:cNvPr id="3076" name="Picture 7"/>
          <p:cNvPicPr preferRelativeResize="0">
            <a:picLocks noChangeArrowheads="1"/>
          </p:cNvPicPr>
          <p:nvPr/>
        </p:nvPicPr>
        <p:blipFill>
          <a:blip r:embed="rId3" cstate="print">
            <a:lum bright="20000"/>
          </a:blip>
          <a:srcRect/>
          <a:stretch>
            <a:fillRect/>
          </a:stretch>
        </p:blipFill>
        <p:spPr bwMode="auto">
          <a:xfrm>
            <a:off x="228600" y="304800"/>
            <a:ext cx="914400" cy="6400800"/>
          </a:xfrm>
          <a:prstGeom prst="rect">
            <a:avLst/>
          </a:prstGeom>
          <a:noFill/>
          <a:ln w="9525">
            <a:noFill/>
            <a:miter lim="800000"/>
            <a:headEnd/>
            <a:tailEnd/>
          </a:ln>
        </p:spPr>
      </p:pic>
      <p:sp>
        <p:nvSpPr>
          <p:cNvPr id="3077" name="Text Box 12"/>
          <p:cNvSpPr txBox="1">
            <a:spLocks noChangeArrowheads="1"/>
          </p:cNvSpPr>
          <p:nvPr/>
        </p:nvSpPr>
        <p:spPr bwMode="auto">
          <a:xfrm>
            <a:off x="1447800" y="304800"/>
            <a:ext cx="7467600" cy="6172200"/>
          </a:xfrm>
          <a:prstGeom prst="rect">
            <a:avLst/>
          </a:prstGeom>
          <a:noFill/>
          <a:ln w="9525">
            <a:noFill/>
            <a:round/>
            <a:headEnd/>
            <a:tailEnd/>
          </a:ln>
        </p:spPr>
        <p:txBody>
          <a:bodyPr lIns="90000" tIns="45000" rIns="90000" bIns="45000"/>
          <a:lstStyle/>
          <a:p>
            <a:pP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dirty="0">
                <a:solidFill>
                  <a:srgbClr val="000000"/>
                </a:solidFill>
                <a:latin typeface="Bookman Old Style" pitchFamily="18" charset="0"/>
              </a:rPr>
              <a:t>Presentation </a:t>
            </a:r>
            <a:r>
              <a:rPr lang="en-GB" sz="3600" b="1" dirty="0" smtClean="0">
                <a:solidFill>
                  <a:srgbClr val="000000"/>
                </a:solidFill>
                <a:latin typeface="Bookman Old Style" pitchFamily="18" charset="0"/>
              </a:rPr>
              <a:t>Outline – Part II</a:t>
            </a:r>
            <a:endParaRPr lang="en-GB" sz="3600" b="1" dirty="0">
              <a:solidFill>
                <a:srgbClr val="000000"/>
              </a:solidFill>
              <a:latin typeface="Bookman Old Style" pitchFamily="18" charset="0"/>
            </a:endParaRPr>
          </a:p>
          <a:p>
            <a:pP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800" b="1" dirty="0">
              <a:solidFill>
                <a:srgbClr val="000000"/>
              </a:solidFill>
              <a:latin typeface="Bookman Old Style" pitchFamily="18" charset="0"/>
            </a:endParaRPr>
          </a:p>
          <a:p>
            <a:pPr marL="346075" indent="-346075">
              <a:lnSpc>
                <a:spcPct val="99000"/>
              </a:lnSpc>
              <a:spcBef>
                <a:spcPts val="450"/>
              </a:spcBef>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smtClean="0">
                <a:solidFill>
                  <a:srgbClr val="000000"/>
                </a:solidFill>
                <a:latin typeface="Century Gothic" pitchFamily="34" charset="0"/>
              </a:rPr>
              <a:t>Definition - Review</a:t>
            </a:r>
          </a:p>
          <a:p>
            <a:pPr marL="346075" indent="-346075">
              <a:lnSpc>
                <a:spcPct val="99000"/>
              </a:lnSpc>
              <a:spcBef>
                <a:spcPts val="450"/>
              </a:spcBef>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smtClean="0">
              <a:solidFill>
                <a:srgbClr val="000000"/>
              </a:solidFill>
              <a:latin typeface="Century Gothic" pitchFamily="34" charset="0"/>
            </a:endParaRPr>
          </a:p>
          <a:p>
            <a:pPr marL="346075" indent="-346075">
              <a:lnSpc>
                <a:spcPct val="99000"/>
              </a:lnSpc>
              <a:spcBef>
                <a:spcPts val="450"/>
              </a:spcBef>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smtClean="0">
                <a:solidFill>
                  <a:srgbClr val="000000"/>
                </a:solidFill>
                <a:latin typeface="Century Gothic" pitchFamily="34" charset="0"/>
              </a:rPr>
              <a:t>The 10 Steps in Detail</a:t>
            </a:r>
          </a:p>
          <a:p>
            <a:pPr marL="346075" indent="-346075">
              <a:lnSpc>
                <a:spcPct val="99000"/>
              </a:lnSpc>
              <a:spcBef>
                <a:spcPts val="450"/>
              </a:spcBef>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smtClean="0">
              <a:solidFill>
                <a:srgbClr val="000000"/>
              </a:solidFill>
              <a:latin typeface="Century Gothic" pitchFamily="34" charset="0"/>
            </a:endParaRPr>
          </a:p>
          <a:p>
            <a:pPr marL="346075" indent="-346075">
              <a:lnSpc>
                <a:spcPct val="99000"/>
              </a:lnSpc>
              <a:spcBef>
                <a:spcPts val="450"/>
              </a:spcBef>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smtClean="0">
                <a:solidFill>
                  <a:srgbClr val="000000"/>
                </a:solidFill>
                <a:latin typeface="Century Gothic" pitchFamily="34" charset="0"/>
              </a:rPr>
              <a:t>Resources &amp; Standards</a:t>
            </a:r>
          </a:p>
          <a:p>
            <a:pPr marL="346075" indent="-346075">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smtClean="0">
              <a:solidFill>
                <a:srgbClr val="000000"/>
              </a:solidFill>
              <a:latin typeface="Century Gothic"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304800" y="274638"/>
            <a:ext cx="8839200" cy="1143000"/>
          </a:xfrm>
          <a:prstGeom prst="rect">
            <a:avLst/>
          </a:prstGeom>
        </p:spPr>
        <p:txBody>
          <a:bodyPr/>
          <a:lstStyle/>
          <a:p>
            <a:pPr algn="l" eaLnBrk="1" hangingPunct="1"/>
            <a:r>
              <a:rPr lang="en-US" sz="3600" b="1" dirty="0" smtClean="0">
                <a:latin typeface="Bookman Old Style" pitchFamily="18" charset="0"/>
              </a:rPr>
              <a:t>Inspection Guidelines and Sched</a:t>
            </a:r>
            <a:r>
              <a:rPr lang="en-US" b="1" dirty="0" smtClean="0"/>
              <a:t>ule</a:t>
            </a:r>
          </a:p>
        </p:txBody>
      </p:sp>
      <p:pic>
        <p:nvPicPr>
          <p:cNvPr id="35843" name="Picture 1" descr="riskzonemap.jpg"/>
          <p:cNvPicPr>
            <a:picLocks noChangeAspect="1"/>
          </p:cNvPicPr>
          <p:nvPr/>
        </p:nvPicPr>
        <p:blipFill>
          <a:blip r:embed="rId3" cstate="print"/>
          <a:srcRect/>
          <a:stretch>
            <a:fillRect/>
          </a:stretch>
        </p:blipFill>
        <p:spPr bwMode="auto">
          <a:xfrm>
            <a:off x="4648200" y="1600200"/>
            <a:ext cx="3914775" cy="4800600"/>
          </a:xfrm>
          <a:prstGeom prst="rect">
            <a:avLst/>
          </a:prstGeom>
          <a:noFill/>
          <a:ln w="9525">
            <a:noFill/>
            <a:miter lim="800000"/>
            <a:headEnd/>
            <a:tailEnd/>
          </a:ln>
        </p:spPr>
      </p:pic>
      <p:pic>
        <p:nvPicPr>
          <p:cNvPr id="35844" name="Picture 7" descr="chptr2_Page_20 crop.jpg"/>
          <p:cNvPicPr>
            <a:picLocks noChangeAspect="1"/>
          </p:cNvPicPr>
          <p:nvPr/>
        </p:nvPicPr>
        <p:blipFill>
          <a:blip r:embed="rId4" cstate="print"/>
          <a:srcRect/>
          <a:stretch>
            <a:fillRect/>
          </a:stretch>
        </p:blipFill>
        <p:spPr bwMode="auto">
          <a:xfrm>
            <a:off x="533400" y="1447800"/>
            <a:ext cx="3830638"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3" cstate="print"/>
          <a:srcRect/>
          <a:stretch>
            <a:fillRect/>
          </a:stretch>
        </p:blipFill>
        <p:spPr bwMode="auto">
          <a:xfrm>
            <a:off x="2438400" y="5943600"/>
            <a:ext cx="1143000" cy="630238"/>
          </a:xfrm>
          <a:prstGeom prst="rect">
            <a:avLst/>
          </a:prstGeom>
          <a:noFill/>
          <a:ln w="9525">
            <a:noFill/>
            <a:round/>
            <a:headEnd/>
            <a:tailEnd/>
          </a:ln>
        </p:spPr>
      </p:pic>
      <p:pic>
        <p:nvPicPr>
          <p:cNvPr id="2051" name="Picture 7"/>
          <p:cNvPicPr preferRelativeResize="0">
            <a:picLocks noChangeArrowheads="1"/>
          </p:cNvPicPr>
          <p:nvPr/>
        </p:nvPicPr>
        <p:blipFill>
          <a:blip r:embed="rId4" cstate="print">
            <a:lum bright="20000"/>
          </a:blip>
          <a:srcRect/>
          <a:stretch>
            <a:fillRect/>
          </a:stretch>
        </p:blipFill>
        <p:spPr bwMode="auto">
          <a:xfrm>
            <a:off x="228600" y="304800"/>
            <a:ext cx="914400" cy="6400800"/>
          </a:xfrm>
          <a:prstGeom prst="rect">
            <a:avLst/>
          </a:prstGeom>
          <a:noFill/>
          <a:ln w="9525">
            <a:noFill/>
            <a:miter lim="800000"/>
            <a:headEnd/>
            <a:tailEnd/>
          </a:ln>
        </p:spPr>
      </p:pic>
      <p:sp>
        <p:nvSpPr>
          <p:cNvPr id="2054" name="Rectangle 3"/>
          <p:cNvSpPr>
            <a:spLocks noChangeArrowheads="1"/>
          </p:cNvSpPr>
          <p:nvPr/>
        </p:nvSpPr>
        <p:spPr bwMode="auto">
          <a:xfrm>
            <a:off x="1371600" y="5562600"/>
            <a:ext cx="6400800" cy="1066800"/>
          </a:xfrm>
          <a:prstGeom prst="rect">
            <a:avLst/>
          </a:prstGeom>
          <a:noFill/>
          <a:ln w="9525">
            <a:noFill/>
            <a:round/>
            <a:headEnd/>
            <a:tailEnd/>
          </a:ln>
        </p:spPr>
        <p:txBody>
          <a:bodyPr lIns="90000" tIns="46800" rIns="90000" bIns="46800"/>
          <a:lstStyle/>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Century Gothic" pitchFamily="34" charset="0"/>
              </a:rPr>
              <a:t>Dudley R. Hartel, Center Manager</a:t>
            </a:r>
            <a:br>
              <a:rPr lang="en-GB">
                <a:solidFill>
                  <a:srgbClr val="000000"/>
                </a:solidFill>
                <a:latin typeface="Century Gothic" pitchFamily="34" charset="0"/>
              </a:rPr>
            </a:br>
            <a:r>
              <a:rPr lang="en-GB">
                <a:solidFill>
                  <a:srgbClr val="000000"/>
                </a:solidFill>
                <a:latin typeface="Century Gothic" pitchFamily="34" charset="0"/>
              </a:rPr>
              <a:t>Urban Forestry South</a:t>
            </a: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Century Gothic" pitchFamily="34" charset="0"/>
              </a:rPr>
              <a:t>Athens, Georgia</a:t>
            </a:r>
          </a:p>
        </p:txBody>
      </p:sp>
      <p:pic>
        <p:nvPicPr>
          <p:cNvPr id="2055" name="Picture 5"/>
          <p:cNvPicPr>
            <a:picLocks noChangeAspect="1" noChangeArrowheads="1"/>
          </p:cNvPicPr>
          <p:nvPr/>
        </p:nvPicPr>
        <p:blipFill>
          <a:blip r:embed="rId5" cstate="print"/>
          <a:srcRect/>
          <a:stretch>
            <a:fillRect/>
          </a:stretch>
        </p:blipFill>
        <p:spPr bwMode="auto">
          <a:xfrm>
            <a:off x="8382000" y="5840764"/>
            <a:ext cx="609600" cy="712436"/>
          </a:xfrm>
          <a:prstGeom prst="rect">
            <a:avLst/>
          </a:prstGeom>
          <a:noFill/>
          <a:ln w="9525">
            <a:noFill/>
            <a:round/>
            <a:headEnd/>
            <a:tailEnd/>
          </a:ln>
        </p:spPr>
      </p:pic>
      <p:sp>
        <p:nvSpPr>
          <p:cNvPr id="9" name="TextBox 8"/>
          <p:cNvSpPr txBox="1"/>
          <p:nvPr/>
        </p:nvSpPr>
        <p:spPr>
          <a:xfrm>
            <a:off x="1371600" y="3182378"/>
            <a:ext cx="7543800" cy="780022"/>
          </a:xfrm>
          <a:prstGeom prst="rect">
            <a:avLst/>
          </a:prstGeom>
          <a:noFill/>
        </p:spPr>
        <p:txBody>
          <a:bodyPr wrap="square" rtlCol="0">
            <a:spAutoFit/>
          </a:bodyPr>
          <a:lstStyle/>
          <a:p>
            <a:pPr algn="ctr"/>
            <a:r>
              <a:rPr lang="en-US" sz="5400" b="1" dirty="0" smtClean="0">
                <a:solidFill>
                  <a:srgbClr val="008000"/>
                </a:solidFill>
                <a:latin typeface="+mn-lt"/>
              </a:rPr>
              <a:t>Questions!</a:t>
            </a:r>
            <a:endParaRPr lang="en-US" sz="5400" b="1" dirty="0">
              <a:solidFill>
                <a:srgbClr val="008000"/>
              </a:solidFill>
              <a:latin typeface="+mn-lt"/>
            </a:endParaRPr>
          </a:p>
        </p:txBody>
      </p:sp>
      <p:sp>
        <p:nvSpPr>
          <p:cNvPr id="8" name="Rectangle 1"/>
          <p:cNvSpPr txBox="1">
            <a:spLocks noChangeArrowheads="1"/>
          </p:cNvSpPr>
          <p:nvPr/>
        </p:nvSpPr>
        <p:spPr bwMode="auto">
          <a:xfrm>
            <a:off x="1240974" y="457200"/>
            <a:ext cx="7772400" cy="1752600"/>
          </a:xfrm>
          <a:prstGeom prst="rect">
            <a:avLst/>
          </a:prstGeom>
          <a:noFill/>
          <a:ln>
            <a:miter lim="800000"/>
            <a:headEnd/>
            <a:tailEnd/>
          </a:ln>
        </p:spPr>
        <p:txBody>
          <a:bodyPr/>
          <a:lstStyle/>
          <a:p>
            <a:pPr lvl="0" algn="ctr" defTabSz="914400">
              <a:lnSpc>
                <a:spcPct val="100000"/>
              </a:lnSpc>
              <a:buClrTx/>
              <a:buSz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4800" b="1" i="0" u="none" strike="noStrike" kern="1200" cap="none" spc="0" normalizeH="0" baseline="0" noProof="0" dirty="0" smtClean="0">
                <a:ln>
                  <a:noFill/>
                </a:ln>
                <a:solidFill>
                  <a:srgbClr val="006600"/>
                </a:solidFill>
                <a:effectLst/>
                <a:uLnTx/>
                <a:uFillTx/>
                <a:latin typeface="+mj-lt"/>
                <a:ea typeface="+mj-ea"/>
                <a:cs typeface="+mj-cs"/>
              </a:rPr>
              <a:t>Urban Tree Risk Management</a:t>
            </a:r>
            <a:br>
              <a:rPr kumimoji="0" lang="en-GB" sz="4800" b="1" i="0" u="none" strike="noStrike" kern="1200" cap="none" spc="0" normalizeH="0" baseline="0" noProof="0" dirty="0" smtClean="0">
                <a:ln>
                  <a:noFill/>
                </a:ln>
                <a:solidFill>
                  <a:srgbClr val="006600"/>
                </a:solidFill>
                <a:effectLst/>
                <a:uLnTx/>
                <a:uFillTx/>
                <a:latin typeface="+mj-lt"/>
                <a:ea typeface="+mj-ea"/>
                <a:cs typeface="+mj-cs"/>
              </a:rPr>
            </a:br>
            <a:r>
              <a:rPr kumimoji="0" lang="en-GB" sz="1200" b="1" i="0" u="none" strike="noStrike" kern="1200" cap="none" spc="0" normalizeH="0" baseline="0" noProof="0" dirty="0" smtClean="0">
                <a:ln>
                  <a:noFill/>
                </a:ln>
                <a:solidFill>
                  <a:schemeClr val="tx1"/>
                </a:solidFill>
                <a:effectLst/>
                <a:uLnTx/>
                <a:uFillTx/>
                <a:latin typeface="+mj-lt"/>
                <a:ea typeface="+mj-ea"/>
                <a:cs typeface="+mj-cs"/>
              </a:rPr>
              <a:t/>
            </a:r>
            <a:br>
              <a:rPr kumimoji="0" lang="en-GB" sz="1200" b="1" i="0" u="none" strike="noStrike" kern="1200" cap="none" spc="0" normalizeH="0" baseline="0" noProof="0" dirty="0" smtClean="0">
                <a:ln>
                  <a:noFill/>
                </a:ln>
                <a:solidFill>
                  <a:schemeClr val="tx1"/>
                </a:solidFill>
                <a:effectLst/>
                <a:uLnTx/>
                <a:uFillTx/>
                <a:latin typeface="+mj-lt"/>
                <a:ea typeface="+mj-ea"/>
                <a:cs typeface="+mj-cs"/>
              </a:rPr>
            </a:br>
            <a:r>
              <a:rPr lang="en-GB" sz="3200" b="1" dirty="0" smtClean="0">
                <a:solidFill>
                  <a:schemeClr val="tx1"/>
                </a:solidFill>
              </a:rPr>
              <a:t> A Comprehensive Framework</a:t>
            </a:r>
            <a:endParaRPr kumimoji="0" lang="en-GB" sz="32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1447800" y="304800"/>
            <a:ext cx="7467600" cy="762000"/>
          </a:xfrm>
          <a:prstGeom prst="rect">
            <a:avLst/>
          </a:prstGeom>
        </p:spPr>
        <p:txBody>
          <a:bodyPr rtlCol="0">
            <a:noAutofit/>
          </a:bodyPr>
          <a:lstStyle/>
          <a:p>
            <a:pPr algn="l" eaLnBrk="1" fontAlgn="auto" hangingPunct="1">
              <a:spcAft>
                <a:spcPts val="0"/>
              </a:spcAft>
              <a:defRPr/>
            </a:pPr>
            <a:r>
              <a:rPr lang="en-US" sz="3600" b="1" dirty="0" smtClean="0">
                <a:latin typeface="Bookman Old Style" pitchFamily="18" charset="0"/>
                <a:cs typeface="Arial" pitchFamily="34" charset="0"/>
              </a:rPr>
              <a:t>Tree Risk Plan: Outcomes</a:t>
            </a:r>
            <a:endParaRPr lang="en-US" sz="3600" dirty="0" smtClean="0">
              <a:latin typeface="Bookman Old Style" pitchFamily="18" charset="0"/>
              <a:cs typeface="Arial" pitchFamily="34" charset="0"/>
            </a:endParaRPr>
          </a:p>
        </p:txBody>
      </p:sp>
      <p:sp>
        <p:nvSpPr>
          <p:cNvPr id="7172" name="Text Box 4"/>
          <p:cNvSpPr txBox="1">
            <a:spLocks noChangeArrowheads="1"/>
          </p:cNvSpPr>
          <p:nvPr/>
        </p:nvSpPr>
        <p:spPr bwMode="auto">
          <a:xfrm>
            <a:off x="1371600" y="1600200"/>
            <a:ext cx="7543800" cy="3048142"/>
          </a:xfrm>
          <a:prstGeom prst="rect">
            <a:avLst/>
          </a:prstGeom>
          <a:noFill/>
          <a:ln w="9525">
            <a:noFill/>
            <a:miter lim="800000"/>
            <a:headEnd/>
            <a:tailEnd/>
          </a:ln>
        </p:spPr>
        <p:txBody>
          <a:bodyPr wrap="square">
            <a:spAutoFit/>
          </a:bodyPr>
          <a:lstStyle/>
          <a:p>
            <a:pPr lvl="1" indent="-457200">
              <a:spcBef>
                <a:spcPct val="50000"/>
              </a:spcBef>
              <a:buFontTx/>
              <a:buChar char="•"/>
            </a:pPr>
            <a:r>
              <a:rPr lang="en-US" sz="2800" dirty="0" smtClean="0">
                <a:solidFill>
                  <a:schemeClr val="tx1"/>
                </a:solidFill>
                <a:latin typeface="Calibri" pitchFamily="34" charset="0"/>
                <a:cs typeface="Arial" pitchFamily="34" charset="0"/>
              </a:rPr>
              <a:t>Urban forest management</a:t>
            </a:r>
          </a:p>
          <a:p>
            <a:pPr lvl="1" indent="-457200">
              <a:spcBef>
                <a:spcPct val="50000"/>
              </a:spcBef>
              <a:buFontTx/>
              <a:buChar char="•"/>
            </a:pPr>
            <a:r>
              <a:rPr lang="en-US" sz="2800" dirty="0" smtClean="0">
                <a:solidFill>
                  <a:schemeClr val="tx1"/>
                </a:solidFill>
                <a:latin typeface="Calibri" pitchFamily="34" charset="0"/>
                <a:cs typeface="Arial" pitchFamily="34" charset="0"/>
              </a:rPr>
              <a:t>Other municipal staff (roads, parks, sidewalks, electric)</a:t>
            </a:r>
          </a:p>
          <a:p>
            <a:pPr lvl="1" indent="-457200">
              <a:spcBef>
                <a:spcPct val="50000"/>
              </a:spcBef>
              <a:buFontTx/>
              <a:buChar char="•"/>
            </a:pPr>
            <a:r>
              <a:rPr lang="en-US" sz="2800" dirty="0" smtClean="0">
                <a:solidFill>
                  <a:schemeClr val="tx1"/>
                </a:solidFill>
                <a:latin typeface="Calibri" pitchFamily="34" charset="0"/>
                <a:cs typeface="Arial" pitchFamily="34" charset="0"/>
              </a:rPr>
              <a:t>Local Emergency Management</a:t>
            </a:r>
          </a:p>
          <a:p>
            <a:pPr lvl="1" indent="-457200">
              <a:spcBef>
                <a:spcPct val="50000"/>
              </a:spcBef>
              <a:buFontTx/>
              <a:buChar char="•"/>
            </a:pPr>
            <a:r>
              <a:rPr lang="en-US" sz="2800" dirty="0" smtClean="0">
                <a:solidFill>
                  <a:schemeClr val="tx1"/>
                </a:solidFill>
                <a:latin typeface="Calibri" pitchFamily="34" charset="0"/>
                <a:cs typeface="Arial" pitchFamily="34" charset="0"/>
              </a:rPr>
              <a:t>Elected officials</a:t>
            </a:r>
          </a:p>
          <a:p>
            <a:pPr lvl="1" indent="-457200">
              <a:spcBef>
                <a:spcPct val="50000"/>
              </a:spcBef>
              <a:buFontTx/>
              <a:buChar char="•"/>
            </a:pPr>
            <a:r>
              <a:rPr lang="en-US" sz="2800" dirty="0" smtClean="0">
                <a:solidFill>
                  <a:schemeClr val="tx1"/>
                </a:solidFill>
                <a:latin typeface="Calibri" pitchFamily="34" charset="0"/>
                <a:cs typeface="Arial" pitchFamily="34" charset="0"/>
              </a:rPr>
              <a:t>Residents</a:t>
            </a:r>
          </a:p>
        </p:txBody>
      </p:sp>
      <p:pic>
        <p:nvPicPr>
          <p:cNvPr id="7175" name="Picture 7"/>
          <p:cNvPicPr preferRelativeResize="0">
            <a:picLocks noChangeArrowheads="1"/>
          </p:cNvPicPr>
          <p:nvPr/>
        </p:nvPicPr>
        <p:blipFill>
          <a:blip r:embed="rId3" cstate="print">
            <a:lum bright="20000"/>
          </a:blip>
          <a:srcRect/>
          <a:stretch>
            <a:fillRect/>
          </a:stretch>
        </p:blipFill>
        <p:spPr bwMode="auto">
          <a:xfrm>
            <a:off x="228600" y="304800"/>
            <a:ext cx="100584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1447800" y="304800"/>
            <a:ext cx="7467600" cy="762000"/>
          </a:xfrm>
          <a:prstGeom prst="rect">
            <a:avLst/>
          </a:prstGeom>
        </p:spPr>
        <p:txBody>
          <a:bodyPr rtlCol="0">
            <a:noAutofit/>
          </a:bodyPr>
          <a:lstStyle/>
          <a:p>
            <a:pPr algn="l" eaLnBrk="1" fontAlgn="auto" hangingPunct="1">
              <a:spcAft>
                <a:spcPts val="0"/>
              </a:spcAft>
              <a:defRPr/>
            </a:pPr>
            <a:r>
              <a:rPr lang="en-US" sz="3600" b="1" dirty="0" smtClean="0">
                <a:latin typeface="Bookman Old Style" pitchFamily="18" charset="0"/>
                <a:cs typeface="Arial" pitchFamily="34" charset="0"/>
              </a:rPr>
              <a:t>Risk Mitigation Results</a:t>
            </a:r>
            <a:endParaRPr lang="en-US" sz="3600" dirty="0" smtClean="0">
              <a:latin typeface="Bookman Old Style" pitchFamily="18" charset="0"/>
              <a:cs typeface="Arial" pitchFamily="34" charset="0"/>
            </a:endParaRPr>
          </a:p>
        </p:txBody>
      </p:sp>
      <p:sp>
        <p:nvSpPr>
          <p:cNvPr id="7172" name="Text Box 4"/>
          <p:cNvSpPr txBox="1">
            <a:spLocks noChangeArrowheads="1"/>
          </p:cNvSpPr>
          <p:nvPr/>
        </p:nvSpPr>
        <p:spPr bwMode="auto">
          <a:xfrm>
            <a:off x="1371600" y="1600200"/>
            <a:ext cx="7543800" cy="2275816"/>
          </a:xfrm>
          <a:prstGeom prst="rect">
            <a:avLst/>
          </a:prstGeom>
          <a:noFill/>
          <a:ln w="9525">
            <a:noFill/>
            <a:miter lim="800000"/>
            <a:headEnd/>
            <a:tailEnd/>
          </a:ln>
        </p:spPr>
        <p:txBody>
          <a:bodyPr wrap="square">
            <a:spAutoFit/>
          </a:bodyPr>
          <a:lstStyle/>
          <a:p>
            <a:pPr marL="457200" indent="-457200">
              <a:spcBef>
                <a:spcPct val="50000"/>
              </a:spcBef>
              <a:buFontTx/>
              <a:buChar char="•"/>
            </a:pPr>
            <a:r>
              <a:rPr lang="en-US" sz="2800" dirty="0" smtClean="0">
                <a:solidFill>
                  <a:schemeClr val="tx1"/>
                </a:solidFill>
                <a:latin typeface="Calibri" pitchFamily="34" charset="0"/>
                <a:cs typeface="Arial" pitchFamily="34" charset="0"/>
              </a:rPr>
              <a:t>Reduced </a:t>
            </a:r>
            <a:r>
              <a:rPr lang="en-US" sz="2800" dirty="0">
                <a:solidFill>
                  <a:schemeClr val="tx1"/>
                </a:solidFill>
                <a:latin typeface="Calibri" pitchFamily="34" charset="0"/>
                <a:cs typeface="Arial" pitchFamily="34" charset="0"/>
              </a:rPr>
              <a:t>claims as they relate to trees by  72</a:t>
            </a:r>
            <a:r>
              <a:rPr lang="en-US" sz="2800" dirty="0" smtClean="0">
                <a:solidFill>
                  <a:schemeClr val="tx1"/>
                </a:solidFill>
                <a:latin typeface="Calibri" pitchFamily="34" charset="0"/>
                <a:cs typeface="Arial" pitchFamily="34" charset="0"/>
              </a:rPr>
              <a:t>%</a:t>
            </a:r>
          </a:p>
          <a:p>
            <a:pPr marL="457200" indent="-457200">
              <a:spcBef>
                <a:spcPct val="50000"/>
              </a:spcBef>
              <a:buFontTx/>
              <a:buChar char="•"/>
            </a:pPr>
            <a:r>
              <a:rPr lang="en-US" sz="2800" dirty="0" smtClean="0">
                <a:solidFill>
                  <a:schemeClr val="tx1"/>
                </a:solidFill>
                <a:latin typeface="Calibri" pitchFamily="34" charset="0"/>
                <a:cs typeface="Arial" pitchFamily="34" charset="0"/>
              </a:rPr>
              <a:t>Reduced work order complaints and/or request for services by over 55%</a:t>
            </a:r>
          </a:p>
          <a:p>
            <a:pPr marL="457200" indent="-457200">
              <a:spcBef>
                <a:spcPct val="50000"/>
              </a:spcBef>
              <a:buFontTx/>
              <a:buChar char="•"/>
            </a:pPr>
            <a:r>
              <a:rPr lang="en-US" sz="2800" dirty="0" smtClean="0">
                <a:solidFill>
                  <a:schemeClr val="tx1"/>
                </a:solidFill>
                <a:latin typeface="Calibri" pitchFamily="34" charset="0"/>
                <a:cs typeface="Arial" pitchFamily="34" charset="0"/>
              </a:rPr>
              <a:t>Reduced 911 and overtime expenditures for tree cleanup by over 69%</a:t>
            </a:r>
            <a:endParaRPr lang="en-US" sz="2800" dirty="0">
              <a:solidFill>
                <a:schemeClr val="tx1"/>
              </a:solidFill>
              <a:latin typeface="Calibri" pitchFamily="34" charset="0"/>
              <a:cs typeface="Arial" pitchFamily="34" charset="0"/>
            </a:endParaRPr>
          </a:p>
        </p:txBody>
      </p:sp>
      <p:pic>
        <p:nvPicPr>
          <p:cNvPr id="7175" name="Picture 7"/>
          <p:cNvPicPr preferRelativeResize="0">
            <a:picLocks noChangeArrowheads="1"/>
          </p:cNvPicPr>
          <p:nvPr/>
        </p:nvPicPr>
        <p:blipFill>
          <a:blip r:embed="rId3" cstate="print">
            <a:lum bright="20000"/>
          </a:blip>
          <a:srcRect/>
          <a:stretch>
            <a:fillRect/>
          </a:stretch>
        </p:blipFill>
        <p:spPr bwMode="auto">
          <a:xfrm>
            <a:off x="228600" y="304800"/>
            <a:ext cx="1005840" cy="6400800"/>
          </a:xfrm>
          <a:prstGeom prst="rect">
            <a:avLst/>
          </a:prstGeom>
          <a:noFill/>
          <a:ln w="9525">
            <a:noFill/>
            <a:miter lim="800000"/>
            <a:headEnd/>
            <a:tailEnd/>
          </a:ln>
        </p:spPr>
      </p:pic>
      <p:sp>
        <p:nvSpPr>
          <p:cNvPr id="8" name="TextBox 7"/>
          <p:cNvSpPr txBox="1"/>
          <p:nvPr/>
        </p:nvSpPr>
        <p:spPr>
          <a:xfrm>
            <a:off x="1371600" y="5562600"/>
            <a:ext cx="7467600" cy="697179"/>
          </a:xfrm>
          <a:prstGeom prst="rect">
            <a:avLst/>
          </a:prstGeom>
          <a:noFill/>
        </p:spPr>
        <p:txBody>
          <a:bodyPr wrap="square" rtlCol="0">
            <a:spAutoFit/>
          </a:bodyPr>
          <a:lstStyle/>
          <a:p>
            <a:r>
              <a:rPr lang="en-US" sz="2400" dirty="0" smtClean="0">
                <a:solidFill>
                  <a:schemeClr val="tx1"/>
                </a:solidFill>
                <a:latin typeface="+mn-lt"/>
                <a:cs typeface="Arial" pitchFamily="34" charset="0"/>
              </a:rPr>
              <a:t>Five year period 2001-2006</a:t>
            </a:r>
          </a:p>
          <a:p>
            <a:r>
              <a:rPr lang="en-US" sz="2400" dirty="0" smtClean="0">
                <a:solidFill>
                  <a:schemeClr val="tx1"/>
                </a:solidFill>
                <a:latin typeface="+mn-lt"/>
                <a:cs typeface="Arial" pitchFamily="34" charset="0"/>
              </a:rPr>
              <a:t>Columbus, Georgia (R. Barker)</a:t>
            </a:r>
            <a:endParaRPr lang="en-US" sz="2400" dirty="0">
              <a:solidFill>
                <a:schemeClr val="tx1"/>
              </a:solidFill>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3" cstate="print"/>
          <a:srcRect/>
          <a:stretch>
            <a:fillRect/>
          </a:stretch>
        </p:blipFill>
        <p:spPr bwMode="auto">
          <a:xfrm>
            <a:off x="2438400" y="5943600"/>
            <a:ext cx="1143000" cy="630238"/>
          </a:xfrm>
          <a:prstGeom prst="rect">
            <a:avLst/>
          </a:prstGeom>
          <a:noFill/>
          <a:ln w="9525">
            <a:noFill/>
            <a:round/>
            <a:headEnd/>
            <a:tailEnd/>
          </a:ln>
        </p:spPr>
      </p:pic>
      <p:pic>
        <p:nvPicPr>
          <p:cNvPr id="2051" name="Picture 7"/>
          <p:cNvPicPr preferRelativeResize="0">
            <a:picLocks noChangeArrowheads="1"/>
          </p:cNvPicPr>
          <p:nvPr/>
        </p:nvPicPr>
        <p:blipFill>
          <a:blip r:embed="rId4" cstate="print">
            <a:lum bright="20000"/>
          </a:blip>
          <a:srcRect/>
          <a:stretch>
            <a:fillRect/>
          </a:stretch>
        </p:blipFill>
        <p:spPr bwMode="auto">
          <a:xfrm>
            <a:off x="228600" y="304800"/>
            <a:ext cx="914400" cy="6400800"/>
          </a:xfrm>
          <a:prstGeom prst="rect">
            <a:avLst/>
          </a:prstGeom>
          <a:noFill/>
          <a:ln w="9525">
            <a:noFill/>
            <a:miter lim="800000"/>
            <a:headEnd/>
            <a:tailEnd/>
          </a:ln>
        </p:spPr>
      </p:pic>
      <p:sp>
        <p:nvSpPr>
          <p:cNvPr id="2054" name="Rectangle 3"/>
          <p:cNvSpPr>
            <a:spLocks noChangeArrowheads="1"/>
          </p:cNvSpPr>
          <p:nvPr/>
        </p:nvSpPr>
        <p:spPr bwMode="auto">
          <a:xfrm>
            <a:off x="1371600" y="5562600"/>
            <a:ext cx="6400800" cy="1066800"/>
          </a:xfrm>
          <a:prstGeom prst="rect">
            <a:avLst/>
          </a:prstGeom>
          <a:noFill/>
          <a:ln w="9525">
            <a:noFill/>
            <a:round/>
            <a:headEnd/>
            <a:tailEnd/>
          </a:ln>
        </p:spPr>
        <p:txBody>
          <a:bodyPr lIns="90000" tIns="46800" rIns="90000" bIns="46800"/>
          <a:lstStyle/>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Century Gothic" pitchFamily="34" charset="0"/>
              </a:rPr>
              <a:t>Dudley R. Hartel, Center Manager</a:t>
            </a:r>
            <a:br>
              <a:rPr lang="en-GB">
                <a:solidFill>
                  <a:srgbClr val="000000"/>
                </a:solidFill>
                <a:latin typeface="Century Gothic" pitchFamily="34" charset="0"/>
              </a:rPr>
            </a:br>
            <a:r>
              <a:rPr lang="en-GB">
                <a:solidFill>
                  <a:srgbClr val="000000"/>
                </a:solidFill>
                <a:latin typeface="Century Gothic" pitchFamily="34" charset="0"/>
              </a:rPr>
              <a:t>Urban Forestry South</a:t>
            </a: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Century Gothic" pitchFamily="34" charset="0"/>
              </a:rPr>
              <a:t>Athens, Georgia</a:t>
            </a:r>
          </a:p>
        </p:txBody>
      </p:sp>
      <p:pic>
        <p:nvPicPr>
          <p:cNvPr id="2055" name="Picture 5"/>
          <p:cNvPicPr>
            <a:picLocks noChangeAspect="1" noChangeArrowheads="1"/>
          </p:cNvPicPr>
          <p:nvPr/>
        </p:nvPicPr>
        <p:blipFill>
          <a:blip r:embed="rId5" cstate="print"/>
          <a:srcRect/>
          <a:stretch>
            <a:fillRect/>
          </a:stretch>
        </p:blipFill>
        <p:spPr bwMode="auto">
          <a:xfrm>
            <a:off x="8382000" y="5840764"/>
            <a:ext cx="609600" cy="712436"/>
          </a:xfrm>
          <a:prstGeom prst="rect">
            <a:avLst/>
          </a:prstGeom>
          <a:noFill/>
          <a:ln w="9525">
            <a:noFill/>
            <a:round/>
            <a:headEnd/>
            <a:tailEnd/>
          </a:ln>
        </p:spPr>
      </p:pic>
      <p:sp>
        <p:nvSpPr>
          <p:cNvPr id="9" name="TextBox 8"/>
          <p:cNvSpPr txBox="1"/>
          <p:nvPr/>
        </p:nvSpPr>
        <p:spPr>
          <a:xfrm>
            <a:off x="1371600" y="3182378"/>
            <a:ext cx="7543800" cy="780022"/>
          </a:xfrm>
          <a:prstGeom prst="rect">
            <a:avLst/>
          </a:prstGeom>
          <a:noFill/>
        </p:spPr>
        <p:txBody>
          <a:bodyPr wrap="square" rtlCol="0">
            <a:spAutoFit/>
          </a:bodyPr>
          <a:lstStyle/>
          <a:p>
            <a:pPr algn="ctr"/>
            <a:r>
              <a:rPr lang="en-US" sz="5400" b="1" dirty="0" smtClean="0">
                <a:solidFill>
                  <a:srgbClr val="008000"/>
                </a:solidFill>
                <a:latin typeface="+mn-lt"/>
              </a:rPr>
              <a:t>Questions!</a:t>
            </a:r>
            <a:endParaRPr lang="en-US" sz="5400" b="1" dirty="0">
              <a:solidFill>
                <a:srgbClr val="008000"/>
              </a:solidFill>
              <a:latin typeface="+mn-lt"/>
            </a:endParaRPr>
          </a:p>
        </p:txBody>
      </p:sp>
      <p:sp>
        <p:nvSpPr>
          <p:cNvPr id="8" name="Rectangle 1"/>
          <p:cNvSpPr txBox="1">
            <a:spLocks noChangeArrowheads="1"/>
          </p:cNvSpPr>
          <p:nvPr/>
        </p:nvSpPr>
        <p:spPr bwMode="auto">
          <a:xfrm>
            <a:off x="1240974" y="457200"/>
            <a:ext cx="7772400" cy="1752600"/>
          </a:xfrm>
          <a:prstGeom prst="rect">
            <a:avLst/>
          </a:prstGeom>
          <a:noFill/>
          <a:ln>
            <a:miter lim="800000"/>
            <a:headEnd/>
            <a:tailEnd/>
          </a:ln>
        </p:spPr>
        <p:txBody>
          <a:bodyPr/>
          <a:lstStyle/>
          <a:p>
            <a:pPr lvl="0" algn="ctr" defTabSz="914400">
              <a:lnSpc>
                <a:spcPct val="100000"/>
              </a:lnSpc>
              <a:buClrTx/>
              <a:buSz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4800" b="1" i="0" u="none" strike="noStrike" kern="1200" cap="none" spc="0" normalizeH="0" baseline="0" noProof="0" dirty="0" smtClean="0">
                <a:ln>
                  <a:noFill/>
                </a:ln>
                <a:solidFill>
                  <a:srgbClr val="006600"/>
                </a:solidFill>
                <a:effectLst/>
                <a:uLnTx/>
                <a:uFillTx/>
                <a:latin typeface="+mj-lt"/>
                <a:ea typeface="+mj-ea"/>
                <a:cs typeface="+mj-cs"/>
              </a:rPr>
              <a:t>Urban Tree Risk Management</a:t>
            </a:r>
            <a:br>
              <a:rPr kumimoji="0" lang="en-GB" sz="4800" b="1" i="0" u="none" strike="noStrike" kern="1200" cap="none" spc="0" normalizeH="0" baseline="0" noProof="0" dirty="0" smtClean="0">
                <a:ln>
                  <a:noFill/>
                </a:ln>
                <a:solidFill>
                  <a:srgbClr val="006600"/>
                </a:solidFill>
                <a:effectLst/>
                <a:uLnTx/>
                <a:uFillTx/>
                <a:latin typeface="+mj-lt"/>
                <a:ea typeface="+mj-ea"/>
                <a:cs typeface="+mj-cs"/>
              </a:rPr>
            </a:br>
            <a:r>
              <a:rPr kumimoji="0" lang="en-GB" sz="1200" b="1" i="0" u="none" strike="noStrike" kern="1200" cap="none" spc="0" normalizeH="0" baseline="0" noProof="0" dirty="0" smtClean="0">
                <a:ln>
                  <a:noFill/>
                </a:ln>
                <a:solidFill>
                  <a:schemeClr val="tx1"/>
                </a:solidFill>
                <a:effectLst/>
                <a:uLnTx/>
                <a:uFillTx/>
                <a:latin typeface="+mj-lt"/>
                <a:ea typeface="+mj-ea"/>
                <a:cs typeface="+mj-cs"/>
              </a:rPr>
              <a:t/>
            </a:r>
            <a:br>
              <a:rPr kumimoji="0" lang="en-GB" sz="1200" b="1" i="0" u="none" strike="noStrike" kern="1200" cap="none" spc="0" normalizeH="0" baseline="0" noProof="0" dirty="0" smtClean="0">
                <a:ln>
                  <a:noFill/>
                </a:ln>
                <a:solidFill>
                  <a:schemeClr val="tx1"/>
                </a:solidFill>
                <a:effectLst/>
                <a:uLnTx/>
                <a:uFillTx/>
                <a:latin typeface="+mj-lt"/>
                <a:ea typeface="+mj-ea"/>
                <a:cs typeface="+mj-cs"/>
              </a:rPr>
            </a:br>
            <a:r>
              <a:rPr lang="en-GB" sz="3200" b="1" dirty="0" smtClean="0">
                <a:solidFill>
                  <a:schemeClr val="tx1"/>
                </a:solidFill>
              </a:rPr>
              <a:t> A Comprehensive Framework</a:t>
            </a:r>
            <a:endParaRPr kumimoji="0" lang="en-GB" sz="32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1371600" y="4648200"/>
            <a:ext cx="6400800" cy="1981200"/>
          </a:xfrm>
          <a:prstGeom prst="rect">
            <a:avLst/>
          </a:prstGeom>
          <a:noFill/>
          <a:ln w="9525">
            <a:noFill/>
            <a:round/>
            <a:headEnd/>
            <a:tailEnd/>
          </a:ln>
        </p:spPr>
        <p:txBody>
          <a:bodyPr lIns="90000" tIns="46800" rIns="90000" bIns="46800"/>
          <a:lstStyle/>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p:txBody>
      </p:sp>
      <p:pic>
        <p:nvPicPr>
          <p:cNvPr id="14340" name="Picture 7"/>
          <p:cNvPicPr preferRelativeResize="0">
            <a:picLocks noChangeArrowheads="1"/>
          </p:cNvPicPr>
          <p:nvPr/>
        </p:nvPicPr>
        <p:blipFill>
          <a:blip r:embed="rId3" cstate="print">
            <a:lum bright="20000"/>
          </a:blip>
          <a:srcRect/>
          <a:stretch>
            <a:fillRect/>
          </a:stretch>
        </p:blipFill>
        <p:spPr bwMode="auto">
          <a:xfrm>
            <a:off x="228600" y="304800"/>
            <a:ext cx="914400" cy="6400800"/>
          </a:xfrm>
          <a:prstGeom prst="rect">
            <a:avLst/>
          </a:prstGeom>
          <a:noFill/>
          <a:ln w="9525">
            <a:noFill/>
            <a:miter lim="800000"/>
            <a:headEnd/>
            <a:tailEnd/>
          </a:ln>
        </p:spPr>
      </p:pic>
      <p:sp>
        <p:nvSpPr>
          <p:cNvPr id="3077" name="Text Box 12"/>
          <p:cNvSpPr txBox="1">
            <a:spLocks noChangeArrowheads="1"/>
          </p:cNvSpPr>
          <p:nvPr/>
        </p:nvSpPr>
        <p:spPr bwMode="auto">
          <a:xfrm>
            <a:off x="1447800" y="304800"/>
            <a:ext cx="7543800" cy="685800"/>
          </a:xfrm>
          <a:prstGeom prst="rect">
            <a:avLst/>
          </a:prstGeom>
          <a:noFill/>
          <a:ln w="9525">
            <a:noFill/>
            <a:round/>
            <a:headEnd/>
            <a:tailEnd/>
          </a:ln>
        </p:spPr>
        <p:txBody>
          <a:bodyPr lIns="90000" tIns="45000" rIns="90000" bIns="45000"/>
          <a:lstStyle/>
          <a:p>
            <a:pP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dirty="0" smtClean="0">
                <a:solidFill>
                  <a:schemeClr val="tx1">
                    <a:lumMod val="95000"/>
                    <a:lumOff val="5000"/>
                  </a:schemeClr>
                </a:solidFill>
                <a:latin typeface="Bookman Old Style" pitchFamily="18" charset="0"/>
              </a:rPr>
              <a:t>Resources: Tree Risk Management </a:t>
            </a:r>
            <a:endParaRPr lang="en-GB" sz="3200" b="1" dirty="0">
              <a:solidFill>
                <a:schemeClr val="tx1">
                  <a:lumMod val="95000"/>
                  <a:lumOff val="5000"/>
                </a:schemeClr>
              </a:solidFill>
              <a:latin typeface="Bookman Old Style" pitchFamily="18" charset="0"/>
            </a:endParaRPr>
          </a:p>
          <a:p>
            <a:pPr marL="1143000" lvl="2" indent="-228600">
              <a:spcAft>
                <a:spcPts val="600"/>
              </a:spcAft>
              <a:buFont typeface="Arial" pitchFamily="34" charset="0"/>
              <a:buChar char="•"/>
              <a:defRPr/>
            </a:pPr>
            <a:endParaRPr lang="en-US" sz="2400" dirty="0">
              <a:solidFill>
                <a:schemeClr val="tx1">
                  <a:lumMod val="95000"/>
                  <a:lumOff val="5000"/>
                </a:schemeClr>
              </a:solidFill>
              <a:latin typeface="+mn-lt"/>
            </a:endParaRPr>
          </a:p>
          <a:p>
            <a:pPr marL="1143000" lvl="2" indent="-228600">
              <a:spcAft>
                <a:spcPts val="900"/>
              </a:spcAft>
              <a:buFont typeface="Arial" pitchFamily="34" charset="0"/>
              <a:buChar char="•"/>
              <a:defRPr/>
            </a:pPr>
            <a:endParaRPr lang="en-US" sz="2400" dirty="0">
              <a:solidFill>
                <a:schemeClr val="tx1">
                  <a:lumMod val="95000"/>
                  <a:lumOff val="5000"/>
                </a:schemeClr>
              </a:solidFill>
              <a:latin typeface="+mn-lt"/>
            </a:endParaRPr>
          </a:p>
          <a:p>
            <a:pPr marL="685800" lvl="1" indent="-228600">
              <a:spcAft>
                <a:spcPts val="1200"/>
              </a:spcAft>
              <a:buFont typeface="Arial" pitchFamily="34" charset="0"/>
              <a:buChar char="•"/>
              <a:defRPr/>
            </a:pPr>
            <a:endParaRPr lang="en-US" sz="2400" dirty="0">
              <a:solidFill>
                <a:schemeClr val="tx1">
                  <a:lumMod val="95000"/>
                  <a:lumOff val="5000"/>
                </a:schemeClr>
              </a:solidFill>
              <a:latin typeface="+mn-lt"/>
            </a:endParaRPr>
          </a:p>
        </p:txBody>
      </p:sp>
      <p:sp>
        <p:nvSpPr>
          <p:cNvPr id="7" name="Rectangle 6"/>
          <p:cNvSpPr/>
          <p:nvPr/>
        </p:nvSpPr>
        <p:spPr>
          <a:xfrm>
            <a:off x="1752600" y="1295400"/>
            <a:ext cx="7086600" cy="4679294"/>
          </a:xfrm>
          <a:prstGeom prst="rect">
            <a:avLst/>
          </a:prstGeom>
        </p:spPr>
        <p:txBody>
          <a:bodyPr wrap="square">
            <a:spAutoFit/>
          </a:bodyPr>
          <a:lstStyle/>
          <a:p>
            <a:pPr marL="346075" indent="-346075">
              <a:lnSpc>
                <a:spcPct val="99000"/>
              </a:lnSpc>
              <a:spcBef>
                <a:spcPts val="450"/>
              </a:spcBef>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solidFill>
                  <a:srgbClr val="000000"/>
                </a:solidFill>
                <a:latin typeface="Century Gothic" pitchFamily="34" charset="0"/>
              </a:rPr>
              <a:t>Urban Tree Risk Management: A Community Guide to Program Design and Implementation – NA-TP-030-03 – Jill D. </a:t>
            </a:r>
            <a:r>
              <a:rPr lang="en-GB" dirty="0" err="1" smtClean="0">
                <a:solidFill>
                  <a:srgbClr val="000000"/>
                </a:solidFill>
                <a:latin typeface="Century Gothic" pitchFamily="34" charset="0"/>
              </a:rPr>
              <a:t>Pokorny</a:t>
            </a:r>
            <a:r>
              <a:rPr lang="en-GB" dirty="0" smtClean="0">
                <a:solidFill>
                  <a:srgbClr val="000000"/>
                </a:solidFill>
                <a:latin typeface="Century Gothic" pitchFamily="34" charset="0"/>
              </a:rPr>
              <a:t>, </a:t>
            </a:r>
            <a:r>
              <a:rPr lang="en-GB" dirty="0" err="1" smtClean="0">
                <a:solidFill>
                  <a:srgbClr val="000000"/>
                </a:solidFill>
                <a:latin typeface="Century Gothic" pitchFamily="34" charset="0"/>
              </a:rPr>
              <a:t>USDA</a:t>
            </a:r>
            <a:r>
              <a:rPr lang="en-GB" dirty="0" smtClean="0">
                <a:solidFill>
                  <a:srgbClr val="000000"/>
                </a:solidFill>
                <a:latin typeface="Century Gothic" pitchFamily="34" charset="0"/>
              </a:rPr>
              <a:t> Forest Service, St. Paul, </a:t>
            </a:r>
            <a:r>
              <a:rPr lang="en-GB" dirty="0" err="1" smtClean="0">
                <a:solidFill>
                  <a:srgbClr val="000000"/>
                </a:solidFill>
                <a:latin typeface="Century Gothic" pitchFamily="34" charset="0"/>
              </a:rPr>
              <a:t>MN</a:t>
            </a:r>
            <a:r>
              <a:rPr lang="en-GB" dirty="0" smtClean="0">
                <a:solidFill>
                  <a:srgbClr val="000000"/>
                </a:solidFill>
                <a:latin typeface="Century Gothic" pitchFamily="34" charset="0"/>
              </a:rPr>
              <a:t> - 2003</a:t>
            </a:r>
          </a:p>
          <a:p>
            <a:pPr marL="346075" indent="-346075">
              <a:lnSpc>
                <a:spcPct val="99000"/>
              </a:lnSpc>
              <a:spcBef>
                <a:spcPts val="450"/>
              </a:spcBef>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solidFill>
                  <a:srgbClr val="000000"/>
                </a:solidFill>
                <a:latin typeface="Century Gothic" pitchFamily="34" charset="0"/>
              </a:rPr>
              <a:t>Primer on Risk Analysis: decision Making Under Uncertainty (Chapter 1) – CRC Press  - Charles </a:t>
            </a:r>
            <a:r>
              <a:rPr lang="en-GB" dirty="0" err="1" smtClean="0">
                <a:solidFill>
                  <a:srgbClr val="000000"/>
                </a:solidFill>
                <a:latin typeface="Century Gothic" pitchFamily="34" charset="0"/>
              </a:rPr>
              <a:t>Yoe</a:t>
            </a:r>
            <a:r>
              <a:rPr lang="en-GB" dirty="0" smtClean="0">
                <a:solidFill>
                  <a:srgbClr val="000000"/>
                </a:solidFill>
                <a:latin typeface="Century Gothic" pitchFamily="34" charset="0"/>
              </a:rPr>
              <a:t> - 2012 </a:t>
            </a:r>
          </a:p>
          <a:p>
            <a:pPr marL="346075" indent="-346075">
              <a:lnSpc>
                <a:spcPct val="99000"/>
              </a:lnSpc>
              <a:spcBef>
                <a:spcPts val="450"/>
              </a:spcBef>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solidFill>
                  <a:srgbClr val="000000"/>
                </a:solidFill>
                <a:latin typeface="Century Gothic" pitchFamily="34" charset="0"/>
              </a:rPr>
              <a:t>ANSI A300 (Part 9)-2011 Tree Risk Assessment a. Tree Structure Assessment – </a:t>
            </a:r>
            <a:r>
              <a:rPr lang="en-GB" dirty="0" err="1" smtClean="0">
                <a:solidFill>
                  <a:srgbClr val="000000"/>
                </a:solidFill>
                <a:latin typeface="Century Gothic" pitchFamily="34" charset="0"/>
              </a:rPr>
              <a:t>TCIA</a:t>
            </a:r>
            <a:r>
              <a:rPr lang="en-GB" dirty="0" smtClean="0">
                <a:solidFill>
                  <a:srgbClr val="000000"/>
                </a:solidFill>
                <a:latin typeface="Century Gothic" pitchFamily="34" charset="0"/>
              </a:rPr>
              <a:t> - 2011</a:t>
            </a:r>
          </a:p>
          <a:p>
            <a:pPr marL="346075" indent="-346075">
              <a:lnSpc>
                <a:spcPct val="99000"/>
              </a:lnSpc>
              <a:spcBef>
                <a:spcPts val="450"/>
              </a:spcBef>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solidFill>
                  <a:srgbClr val="000000"/>
                </a:solidFill>
                <a:latin typeface="Century Gothic" pitchFamily="34" charset="0"/>
              </a:rPr>
              <a:t>Best Management Practices: Tree Risk Assessment – ISA – T. Smiley, N. Matheny, S. Lilly – 2012</a:t>
            </a:r>
          </a:p>
          <a:p>
            <a:pPr marL="346075" indent="-346075">
              <a:lnSpc>
                <a:spcPct val="99000"/>
              </a:lnSpc>
              <a:spcBef>
                <a:spcPts val="450"/>
              </a:spcBef>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solidFill>
                  <a:srgbClr val="000000"/>
                </a:solidFill>
                <a:latin typeface="Century Gothic" pitchFamily="34" charset="0"/>
              </a:rPr>
              <a:t>A Photographic Guide to the Evaluation of Hazard Trees in Urban Areas (2</a:t>
            </a:r>
            <a:r>
              <a:rPr lang="en-GB" baseline="30000" dirty="0" smtClean="0">
                <a:solidFill>
                  <a:srgbClr val="000000"/>
                </a:solidFill>
                <a:latin typeface="Century Gothic" pitchFamily="34" charset="0"/>
              </a:rPr>
              <a:t>nd</a:t>
            </a:r>
            <a:r>
              <a:rPr lang="en-GB" dirty="0" smtClean="0">
                <a:solidFill>
                  <a:srgbClr val="000000"/>
                </a:solidFill>
                <a:latin typeface="Century Gothic" pitchFamily="34" charset="0"/>
              </a:rPr>
              <a:t> Edition) – ISA – N. Matheny, J. Clark – 1994</a:t>
            </a:r>
          </a:p>
          <a:p>
            <a:pPr marL="346075" indent="-346075">
              <a:lnSpc>
                <a:spcPct val="99000"/>
              </a:lnSpc>
              <a:spcBef>
                <a:spcPts val="450"/>
              </a:spcBef>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solidFill>
                  <a:srgbClr val="000000"/>
                </a:solidFill>
                <a:latin typeface="Century Gothic" pitchFamily="34" charset="0"/>
              </a:rPr>
              <a:t>Guide for Plant Appraisal (9</a:t>
            </a:r>
            <a:r>
              <a:rPr lang="en-GB" baseline="30000" dirty="0" smtClean="0">
                <a:solidFill>
                  <a:srgbClr val="000000"/>
                </a:solidFill>
                <a:latin typeface="Century Gothic" pitchFamily="34" charset="0"/>
              </a:rPr>
              <a:t>th</a:t>
            </a:r>
            <a:r>
              <a:rPr lang="en-GB" dirty="0" smtClean="0">
                <a:solidFill>
                  <a:srgbClr val="000000"/>
                </a:solidFill>
                <a:latin typeface="Century Gothic" pitchFamily="34" charset="0"/>
              </a:rPr>
              <a:t> Edition) – ISA for </a:t>
            </a:r>
            <a:r>
              <a:rPr lang="en-GB" dirty="0" err="1" smtClean="0">
                <a:solidFill>
                  <a:srgbClr val="000000"/>
                </a:solidFill>
                <a:latin typeface="Century Gothic" pitchFamily="34" charset="0"/>
              </a:rPr>
              <a:t>CTLA</a:t>
            </a:r>
            <a:r>
              <a:rPr lang="en-GB" dirty="0" smtClean="0">
                <a:solidFill>
                  <a:srgbClr val="000000"/>
                </a:solidFill>
                <a:latin typeface="Century Gothic" pitchFamily="34" charset="0"/>
              </a:rPr>
              <a:t> – 2000</a:t>
            </a:r>
          </a:p>
          <a:p>
            <a:pPr marL="346075" indent="-346075">
              <a:lnSpc>
                <a:spcPct val="99000"/>
              </a:lnSpc>
              <a:spcBef>
                <a:spcPts val="450"/>
              </a:spcBef>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solidFill>
                  <a:srgbClr val="000000"/>
                </a:solidFill>
                <a:latin typeface="Century Gothic" pitchFamily="34" charset="0"/>
              </a:rPr>
              <a:t>Storms Over the Urban Forest (2</a:t>
            </a:r>
            <a:r>
              <a:rPr lang="en-GB" baseline="30000" dirty="0" smtClean="0">
                <a:solidFill>
                  <a:srgbClr val="000000"/>
                </a:solidFill>
                <a:latin typeface="Century Gothic" pitchFamily="34" charset="0"/>
              </a:rPr>
              <a:t>nd</a:t>
            </a:r>
            <a:r>
              <a:rPr lang="en-GB" dirty="0" smtClean="0">
                <a:solidFill>
                  <a:srgbClr val="000000"/>
                </a:solidFill>
                <a:latin typeface="Century Gothic" pitchFamily="34" charset="0"/>
              </a:rPr>
              <a:t> Edition) – L. </a:t>
            </a:r>
            <a:r>
              <a:rPr lang="en-GB" dirty="0" err="1" smtClean="0">
                <a:solidFill>
                  <a:srgbClr val="000000"/>
                </a:solidFill>
                <a:latin typeface="Century Gothic" pitchFamily="34" charset="0"/>
              </a:rPr>
              <a:t>Burban</a:t>
            </a:r>
            <a:r>
              <a:rPr lang="en-GB" dirty="0" smtClean="0">
                <a:solidFill>
                  <a:srgbClr val="000000"/>
                </a:solidFill>
                <a:latin typeface="Century Gothic" pitchFamily="34" charset="0"/>
              </a:rPr>
              <a:t> – </a:t>
            </a:r>
            <a:r>
              <a:rPr lang="en-GB" dirty="0" err="1" smtClean="0">
                <a:solidFill>
                  <a:srgbClr val="000000"/>
                </a:solidFill>
                <a:latin typeface="Century Gothic" pitchFamily="34" charset="0"/>
              </a:rPr>
              <a:t>USDA</a:t>
            </a:r>
            <a:r>
              <a:rPr lang="en-GB" dirty="0" smtClean="0">
                <a:solidFill>
                  <a:srgbClr val="000000"/>
                </a:solidFill>
                <a:latin typeface="Century Gothic" pitchFamily="34" charset="0"/>
              </a:rPr>
              <a:t> Forest Service -  1994</a:t>
            </a:r>
          </a:p>
          <a:p>
            <a:pPr marL="457200" indent="-457200">
              <a:spcBef>
                <a:spcPct val="50000"/>
              </a:spcBef>
            </a:pPr>
            <a:endParaRPr lang="en-US" dirty="0" smtClean="0">
              <a:solidFill>
                <a:schemeClr val="tx1"/>
              </a:solidFill>
              <a:latin typeface="Calibri"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3" cstate="print"/>
          <a:srcRect/>
          <a:stretch>
            <a:fillRect/>
          </a:stretch>
        </p:blipFill>
        <p:spPr bwMode="auto">
          <a:xfrm>
            <a:off x="2438400" y="5943600"/>
            <a:ext cx="1143000" cy="630238"/>
          </a:xfrm>
          <a:prstGeom prst="rect">
            <a:avLst/>
          </a:prstGeom>
          <a:noFill/>
          <a:ln w="9525">
            <a:noFill/>
            <a:round/>
            <a:headEnd/>
            <a:tailEnd/>
          </a:ln>
        </p:spPr>
      </p:pic>
      <p:pic>
        <p:nvPicPr>
          <p:cNvPr id="2051" name="Picture 7"/>
          <p:cNvPicPr preferRelativeResize="0">
            <a:picLocks noChangeArrowheads="1"/>
          </p:cNvPicPr>
          <p:nvPr/>
        </p:nvPicPr>
        <p:blipFill>
          <a:blip r:embed="rId4" cstate="print">
            <a:lum bright="20000"/>
          </a:blip>
          <a:srcRect/>
          <a:stretch>
            <a:fillRect/>
          </a:stretch>
        </p:blipFill>
        <p:spPr bwMode="auto">
          <a:xfrm>
            <a:off x="228600" y="304800"/>
            <a:ext cx="914400" cy="6400800"/>
          </a:xfrm>
          <a:prstGeom prst="rect">
            <a:avLst/>
          </a:prstGeom>
          <a:noFill/>
          <a:ln w="9525">
            <a:noFill/>
            <a:miter lim="800000"/>
            <a:headEnd/>
            <a:tailEnd/>
          </a:ln>
        </p:spPr>
      </p:pic>
      <p:sp>
        <p:nvSpPr>
          <p:cNvPr id="2054" name="Rectangle 3"/>
          <p:cNvSpPr>
            <a:spLocks noChangeArrowheads="1"/>
          </p:cNvSpPr>
          <p:nvPr/>
        </p:nvSpPr>
        <p:spPr bwMode="auto">
          <a:xfrm>
            <a:off x="1371600" y="5562600"/>
            <a:ext cx="6400800" cy="1066800"/>
          </a:xfrm>
          <a:prstGeom prst="rect">
            <a:avLst/>
          </a:prstGeom>
          <a:noFill/>
          <a:ln w="9525">
            <a:noFill/>
            <a:round/>
            <a:headEnd/>
            <a:tailEnd/>
          </a:ln>
        </p:spPr>
        <p:txBody>
          <a:bodyPr lIns="90000" tIns="46800" rIns="90000" bIns="46800"/>
          <a:lstStyle/>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Century Gothic" pitchFamily="34" charset="0"/>
              </a:rPr>
              <a:t>Dudley R. Hartel, Center Manager</a:t>
            </a:r>
            <a:br>
              <a:rPr lang="en-GB">
                <a:solidFill>
                  <a:srgbClr val="000000"/>
                </a:solidFill>
                <a:latin typeface="Century Gothic" pitchFamily="34" charset="0"/>
              </a:rPr>
            </a:br>
            <a:r>
              <a:rPr lang="en-GB">
                <a:solidFill>
                  <a:srgbClr val="000000"/>
                </a:solidFill>
                <a:latin typeface="Century Gothic" pitchFamily="34" charset="0"/>
              </a:rPr>
              <a:t>Urban Forestry South</a:t>
            </a: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Century Gothic" pitchFamily="34" charset="0"/>
              </a:rPr>
              <a:t>Athens, Georgia</a:t>
            </a:r>
          </a:p>
        </p:txBody>
      </p:sp>
      <p:pic>
        <p:nvPicPr>
          <p:cNvPr id="2055" name="Picture 5"/>
          <p:cNvPicPr>
            <a:picLocks noChangeAspect="1" noChangeArrowheads="1"/>
          </p:cNvPicPr>
          <p:nvPr/>
        </p:nvPicPr>
        <p:blipFill>
          <a:blip r:embed="rId5" cstate="print"/>
          <a:srcRect/>
          <a:stretch>
            <a:fillRect/>
          </a:stretch>
        </p:blipFill>
        <p:spPr bwMode="auto">
          <a:xfrm>
            <a:off x="8382000" y="5840764"/>
            <a:ext cx="609600" cy="712436"/>
          </a:xfrm>
          <a:prstGeom prst="rect">
            <a:avLst/>
          </a:prstGeom>
          <a:noFill/>
          <a:ln w="9525">
            <a:noFill/>
            <a:round/>
            <a:headEnd/>
            <a:tailEnd/>
          </a:ln>
        </p:spPr>
      </p:pic>
      <p:sp>
        <p:nvSpPr>
          <p:cNvPr id="9" name="TextBox 8"/>
          <p:cNvSpPr txBox="1"/>
          <p:nvPr/>
        </p:nvSpPr>
        <p:spPr>
          <a:xfrm>
            <a:off x="1371600" y="3182378"/>
            <a:ext cx="7543800" cy="780022"/>
          </a:xfrm>
          <a:prstGeom prst="rect">
            <a:avLst/>
          </a:prstGeom>
          <a:noFill/>
        </p:spPr>
        <p:txBody>
          <a:bodyPr wrap="square" rtlCol="0">
            <a:spAutoFit/>
          </a:bodyPr>
          <a:lstStyle/>
          <a:p>
            <a:pPr algn="ctr"/>
            <a:r>
              <a:rPr lang="en-US" sz="5400" b="1" dirty="0" smtClean="0">
                <a:solidFill>
                  <a:srgbClr val="008000"/>
                </a:solidFill>
                <a:latin typeface="+mn-lt"/>
              </a:rPr>
              <a:t>Discussion &amp; Questions!</a:t>
            </a:r>
            <a:endParaRPr lang="en-US" sz="5400" b="1" dirty="0">
              <a:solidFill>
                <a:srgbClr val="008000"/>
              </a:solidFill>
              <a:latin typeface="+mn-lt"/>
            </a:endParaRPr>
          </a:p>
        </p:txBody>
      </p:sp>
      <p:sp>
        <p:nvSpPr>
          <p:cNvPr id="8" name="Rectangle 1"/>
          <p:cNvSpPr txBox="1">
            <a:spLocks noChangeArrowheads="1"/>
          </p:cNvSpPr>
          <p:nvPr/>
        </p:nvSpPr>
        <p:spPr bwMode="auto">
          <a:xfrm>
            <a:off x="1262745" y="457200"/>
            <a:ext cx="7772400" cy="1752600"/>
          </a:xfrm>
          <a:prstGeom prst="rect">
            <a:avLst/>
          </a:prstGeom>
          <a:noFill/>
          <a:ln>
            <a:miter lim="800000"/>
            <a:headEnd/>
            <a:tailEnd/>
          </a:ln>
        </p:spPr>
        <p:txBody>
          <a:bodyPr/>
          <a:lstStyle/>
          <a:p>
            <a:pPr lvl="0" algn="ctr" defTabSz="914400">
              <a:lnSpc>
                <a:spcPct val="100000"/>
              </a:lnSpc>
              <a:buClrTx/>
              <a:buSz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4800" b="1" i="0" u="none" strike="noStrike" kern="1200" cap="none" spc="0" normalizeH="0" baseline="0" noProof="0" dirty="0" smtClean="0">
                <a:ln>
                  <a:noFill/>
                </a:ln>
                <a:solidFill>
                  <a:srgbClr val="006600"/>
                </a:solidFill>
                <a:effectLst/>
                <a:uLnTx/>
                <a:uFillTx/>
                <a:latin typeface="+mj-lt"/>
                <a:ea typeface="+mj-ea"/>
                <a:cs typeface="+mj-cs"/>
              </a:rPr>
              <a:t>Urban Tree Risk Management</a:t>
            </a:r>
            <a:br>
              <a:rPr kumimoji="0" lang="en-GB" sz="4800" b="1" i="0" u="none" strike="noStrike" kern="1200" cap="none" spc="0" normalizeH="0" baseline="0" noProof="0" dirty="0" smtClean="0">
                <a:ln>
                  <a:noFill/>
                </a:ln>
                <a:solidFill>
                  <a:srgbClr val="006600"/>
                </a:solidFill>
                <a:effectLst/>
                <a:uLnTx/>
                <a:uFillTx/>
                <a:latin typeface="+mj-lt"/>
                <a:ea typeface="+mj-ea"/>
                <a:cs typeface="+mj-cs"/>
              </a:rPr>
            </a:br>
            <a:r>
              <a:rPr kumimoji="0" lang="en-GB" sz="1200" b="1" i="0" u="none" strike="noStrike" kern="1200" cap="none" spc="0" normalizeH="0" baseline="0" noProof="0" dirty="0" smtClean="0">
                <a:ln>
                  <a:noFill/>
                </a:ln>
                <a:solidFill>
                  <a:schemeClr val="tx1"/>
                </a:solidFill>
                <a:effectLst/>
                <a:uLnTx/>
                <a:uFillTx/>
                <a:latin typeface="+mj-lt"/>
                <a:ea typeface="+mj-ea"/>
                <a:cs typeface="+mj-cs"/>
              </a:rPr>
              <a:t/>
            </a:r>
            <a:br>
              <a:rPr kumimoji="0" lang="en-GB" sz="1200" b="1" i="0" u="none" strike="noStrike" kern="1200" cap="none" spc="0" normalizeH="0" baseline="0" noProof="0" dirty="0" smtClean="0">
                <a:ln>
                  <a:noFill/>
                </a:ln>
                <a:solidFill>
                  <a:schemeClr val="tx1"/>
                </a:solidFill>
                <a:effectLst/>
                <a:uLnTx/>
                <a:uFillTx/>
                <a:latin typeface="+mj-lt"/>
                <a:ea typeface="+mj-ea"/>
                <a:cs typeface="+mj-cs"/>
              </a:rPr>
            </a:br>
            <a:r>
              <a:rPr lang="en-GB" sz="3200" b="1" dirty="0" smtClean="0">
                <a:solidFill>
                  <a:schemeClr val="tx1"/>
                </a:solidFill>
              </a:rPr>
              <a:t> A Comprehensive Framework</a:t>
            </a:r>
            <a:endParaRPr kumimoji="0" lang="en-GB" sz="32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371600" y="4648200"/>
            <a:ext cx="6400800" cy="1981200"/>
          </a:xfrm>
          <a:prstGeom prst="rect">
            <a:avLst/>
          </a:prstGeom>
          <a:noFill/>
          <a:ln w="9525">
            <a:noFill/>
            <a:round/>
            <a:headEnd/>
            <a:tailEnd/>
          </a:ln>
        </p:spPr>
        <p:txBody>
          <a:bodyPr lIns="90000" tIns="46800" rIns="90000" bIns="46800"/>
          <a:lstStyle/>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p:txBody>
      </p:sp>
      <p:pic>
        <p:nvPicPr>
          <p:cNvPr id="15363" name="Picture 3"/>
          <p:cNvPicPr>
            <a:picLocks noChangeAspect="1" noChangeArrowheads="1"/>
          </p:cNvPicPr>
          <p:nvPr/>
        </p:nvPicPr>
        <p:blipFill>
          <a:blip r:embed="rId3" cstate="print"/>
          <a:srcRect/>
          <a:stretch>
            <a:fillRect/>
          </a:stretch>
        </p:blipFill>
        <p:spPr bwMode="auto">
          <a:xfrm>
            <a:off x="4152900" y="4643438"/>
            <a:ext cx="1943100" cy="1071562"/>
          </a:xfrm>
          <a:prstGeom prst="rect">
            <a:avLst/>
          </a:prstGeom>
          <a:noFill/>
          <a:ln w="9525">
            <a:noFill/>
            <a:round/>
            <a:headEnd/>
            <a:tailEnd/>
          </a:ln>
        </p:spPr>
      </p:pic>
      <p:sp>
        <p:nvSpPr>
          <p:cNvPr id="15364" name="Text Box 5"/>
          <p:cNvSpPr txBox="1">
            <a:spLocks noChangeArrowheads="1"/>
          </p:cNvSpPr>
          <p:nvPr/>
        </p:nvSpPr>
        <p:spPr bwMode="auto">
          <a:xfrm>
            <a:off x="1371600" y="1371600"/>
            <a:ext cx="7620000" cy="3127375"/>
          </a:xfrm>
          <a:prstGeom prst="rect">
            <a:avLst/>
          </a:prstGeom>
          <a:noFill/>
          <a:ln w="9525">
            <a:noFill/>
            <a:round/>
            <a:headEnd/>
            <a:tailEnd/>
          </a:ln>
        </p:spPr>
        <p:txBody>
          <a:bodyPr lIns="90000" tIns="45000" rIns="90000" bIns="45000"/>
          <a:lstStyle/>
          <a:p>
            <a:pPr algn="ct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b="1">
                <a:solidFill>
                  <a:srgbClr val="000000"/>
                </a:solidFill>
                <a:latin typeface="Century Gothic" pitchFamily="34" charset="0"/>
              </a:rPr>
              <a:t>Dudley R. Hartel</a:t>
            </a:r>
          </a:p>
          <a:p>
            <a:pPr algn="ct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a:solidFill>
                  <a:srgbClr val="000000"/>
                </a:solidFill>
                <a:latin typeface="Century Gothic" pitchFamily="34" charset="0"/>
              </a:rPr>
              <a:t>Center Manager, Urban Forestry South</a:t>
            </a:r>
          </a:p>
          <a:p>
            <a:pPr algn="ct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a:solidFill>
                  <a:srgbClr val="000000"/>
                </a:solidFill>
                <a:latin typeface="Century Gothic" pitchFamily="34" charset="0"/>
              </a:rPr>
              <a:t>Athens, Georgia</a:t>
            </a:r>
          </a:p>
          <a:p>
            <a:pPr algn="ct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000">
              <a:solidFill>
                <a:srgbClr val="000000"/>
              </a:solidFill>
              <a:latin typeface="Century Gothic" pitchFamily="34" charset="0"/>
            </a:endParaRPr>
          </a:p>
          <a:p>
            <a:pPr algn="ct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a:solidFill>
                  <a:srgbClr val="000000"/>
                </a:solidFill>
                <a:latin typeface="Century Gothic" pitchFamily="34" charset="0"/>
              </a:rPr>
              <a:t>(706) 559-4236 office</a:t>
            </a:r>
          </a:p>
          <a:p>
            <a:pPr algn="ct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a:solidFill>
                  <a:schemeClr val="tx1"/>
                </a:solidFill>
                <a:latin typeface="Century Gothic" pitchFamily="34" charset="0"/>
              </a:rPr>
              <a:t>dhartel@fs.fed.us</a:t>
            </a:r>
            <a:endParaRPr lang="en-GB" sz="2000">
              <a:solidFill>
                <a:schemeClr val="tx1"/>
              </a:solidFill>
              <a:latin typeface="Century Gothic" pitchFamily="34" charset="0"/>
              <a:hlinkClick r:id="rId4"/>
            </a:endParaRPr>
          </a:p>
          <a:p>
            <a:pPr algn="ct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000">
              <a:solidFill>
                <a:srgbClr val="000000"/>
              </a:solidFill>
              <a:latin typeface="Century Gothic" pitchFamily="34" charset="0"/>
            </a:endParaRPr>
          </a:p>
          <a:p>
            <a:pPr algn="ct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a:solidFill>
                  <a:srgbClr val="000000"/>
                </a:solidFill>
                <a:latin typeface="Century Gothic" pitchFamily="34" charset="0"/>
              </a:rPr>
              <a:t>www.UrbanForestrySouth.org</a:t>
            </a:r>
          </a:p>
        </p:txBody>
      </p:sp>
      <p:pic>
        <p:nvPicPr>
          <p:cNvPr id="15365" name="Picture 6"/>
          <p:cNvPicPr preferRelativeResize="0">
            <a:picLocks noChangeArrowheads="1"/>
          </p:cNvPicPr>
          <p:nvPr/>
        </p:nvPicPr>
        <p:blipFill>
          <a:blip r:embed="rId5" cstate="print">
            <a:lum bright="20000"/>
          </a:blip>
          <a:srcRect/>
          <a:stretch>
            <a:fillRect/>
          </a:stretch>
        </p:blipFill>
        <p:spPr bwMode="auto">
          <a:xfrm>
            <a:off x="228600" y="304800"/>
            <a:ext cx="914400" cy="6400800"/>
          </a:xfrm>
          <a:prstGeom prst="rect">
            <a:avLst/>
          </a:prstGeom>
          <a:noFill/>
          <a:ln w="9525">
            <a:noFill/>
            <a:miter lim="800000"/>
            <a:headEnd/>
            <a:tailEnd/>
          </a:ln>
        </p:spPr>
      </p:pic>
      <p:pic>
        <p:nvPicPr>
          <p:cNvPr id="15366" name="Picture 7"/>
          <p:cNvPicPr>
            <a:picLocks noChangeAspect="1" noChangeArrowheads="1"/>
          </p:cNvPicPr>
          <p:nvPr/>
        </p:nvPicPr>
        <p:blipFill>
          <a:blip r:embed="rId6" cstate="print"/>
          <a:srcRect/>
          <a:stretch>
            <a:fillRect/>
          </a:stretch>
        </p:blipFill>
        <p:spPr bwMode="auto">
          <a:xfrm>
            <a:off x="7924800" y="5486400"/>
            <a:ext cx="912813" cy="1066800"/>
          </a:xfrm>
          <a:prstGeom prst="rect">
            <a:avLst/>
          </a:prstGeom>
          <a:noFill/>
          <a:ln w="9525">
            <a:noFill/>
            <a:round/>
            <a:headEnd/>
            <a:tailEnd/>
          </a:ln>
        </p:spPr>
      </p:pic>
      <p:pic>
        <p:nvPicPr>
          <p:cNvPr id="15367" name="Picture 7" descr="C:\Documents and Settings\dhartel\My Documents\UFS\Logo\Final_SRS_Logo_1.png"/>
          <p:cNvPicPr>
            <a:picLocks noChangeAspect="1" noChangeArrowheads="1"/>
          </p:cNvPicPr>
          <p:nvPr/>
        </p:nvPicPr>
        <p:blipFill>
          <a:blip r:embed="rId7" cstate="print"/>
          <a:srcRect/>
          <a:stretch>
            <a:fillRect/>
          </a:stretch>
        </p:blipFill>
        <p:spPr bwMode="auto">
          <a:xfrm>
            <a:off x="1447800" y="5491163"/>
            <a:ext cx="1143000" cy="1062037"/>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057400" y="3429000"/>
            <a:ext cx="6400800" cy="1981200"/>
          </a:xfrm>
          <a:prstGeom prst="rect">
            <a:avLst/>
          </a:prstGeom>
          <a:noFill/>
          <a:ln w="9525">
            <a:noFill/>
            <a:round/>
            <a:headEnd/>
            <a:tailEnd/>
          </a:ln>
        </p:spPr>
        <p:txBody>
          <a:bodyPr lIns="90000" tIns="46800" rIns="90000" bIns="46800"/>
          <a:lstStyle/>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p:txBody>
      </p:sp>
      <p:pic>
        <p:nvPicPr>
          <p:cNvPr id="5123" name="Picture 4"/>
          <p:cNvPicPr preferRelativeResize="0">
            <a:picLocks noChangeArrowheads="1"/>
          </p:cNvPicPr>
          <p:nvPr/>
        </p:nvPicPr>
        <p:blipFill>
          <a:blip r:embed="rId3" cstate="print">
            <a:lum bright="20000"/>
          </a:blip>
          <a:srcRect/>
          <a:stretch>
            <a:fillRect/>
          </a:stretch>
        </p:blipFill>
        <p:spPr bwMode="auto">
          <a:xfrm>
            <a:off x="228600" y="304800"/>
            <a:ext cx="1005840" cy="6400800"/>
          </a:xfrm>
          <a:prstGeom prst="rect">
            <a:avLst/>
          </a:prstGeom>
          <a:noFill/>
          <a:ln w="9525">
            <a:noFill/>
            <a:miter lim="800000"/>
            <a:headEnd/>
            <a:tailEnd/>
          </a:ln>
        </p:spPr>
      </p:pic>
      <p:sp>
        <p:nvSpPr>
          <p:cNvPr id="4100" name="Text Box 6"/>
          <p:cNvSpPr txBox="1">
            <a:spLocks noChangeArrowheads="1"/>
          </p:cNvSpPr>
          <p:nvPr/>
        </p:nvSpPr>
        <p:spPr bwMode="auto">
          <a:xfrm>
            <a:off x="1447800" y="304800"/>
            <a:ext cx="7467600" cy="6248400"/>
          </a:xfrm>
          <a:prstGeom prst="rect">
            <a:avLst/>
          </a:prstGeom>
          <a:noFill/>
          <a:ln w="9525">
            <a:noFill/>
            <a:round/>
            <a:headEnd/>
            <a:tailEnd/>
          </a:ln>
        </p:spPr>
        <p:txBody>
          <a:bodyPr lIns="90000" tIns="45000" rIns="90000" bIns="45000"/>
          <a:lstStyle/>
          <a:p>
            <a:pP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dirty="0">
                <a:solidFill>
                  <a:srgbClr val="000000"/>
                </a:solidFill>
                <a:latin typeface="Bookman Old Style" pitchFamily="18" charset="0"/>
              </a:rPr>
              <a:t>Risk Management Program Design</a:t>
            </a:r>
          </a:p>
          <a:p>
            <a:pP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b="1" dirty="0">
                <a:solidFill>
                  <a:srgbClr val="000000"/>
                </a:solidFill>
                <a:latin typeface="+mn-lt"/>
              </a:rPr>
              <a:t>A Ten Step Process</a:t>
            </a:r>
          </a:p>
          <a:p>
            <a:pPr marL="457200" indent="-457200">
              <a:lnSpc>
                <a:spcPct val="99000"/>
              </a:lnSpc>
              <a:spcBef>
                <a:spcPts val="450"/>
              </a:spcBef>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b="1" dirty="0">
                <a:solidFill>
                  <a:srgbClr val="002060"/>
                </a:solidFill>
                <a:latin typeface="+mn-lt"/>
              </a:rPr>
              <a:t>Assess the tree resource</a:t>
            </a:r>
          </a:p>
          <a:p>
            <a:pPr marL="457200" indent="-457200">
              <a:lnSpc>
                <a:spcPct val="99000"/>
              </a:lnSpc>
              <a:spcBef>
                <a:spcPts val="450"/>
              </a:spcBef>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Review current management practices</a:t>
            </a:r>
          </a:p>
          <a:p>
            <a:pPr marL="457200" indent="-457200">
              <a:lnSpc>
                <a:spcPct val="99000"/>
              </a:lnSpc>
              <a:spcBef>
                <a:spcPts val="450"/>
              </a:spcBef>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Assess fiscal and human resources</a:t>
            </a:r>
          </a:p>
          <a:p>
            <a:pPr marL="457200" indent="-457200">
              <a:lnSpc>
                <a:spcPct val="99000"/>
              </a:lnSpc>
              <a:spcBef>
                <a:spcPts val="450"/>
              </a:spcBef>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b="1" dirty="0">
                <a:solidFill>
                  <a:srgbClr val="002060"/>
                </a:solidFill>
                <a:latin typeface="+mn-lt"/>
              </a:rPr>
              <a:t>Identify program goals</a:t>
            </a:r>
          </a:p>
          <a:p>
            <a:pPr marL="457200" indent="-457200">
              <a:lnSpc>
                <a:spcPct val="99000"/>
              </a:lnSpc>
              <a:spcBef>
                <a:spcPts val="450"/>
              </a:spcBef>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b="1" dirty="0">
                <a:solidFill>
                  <a:srgbClr val="002060"/>
                </a:solidFill>
                <a:latin typeface="+mn-lt"/>
              </a:rPr>
              <a:t>Formulate a tree risk management strategy</a:t>
            </a:r>
          </a:p>
          <a:p>
            <a:pPr marL="457200" indent="-457200">
              <a:lnSpc>
                <a:spcPct val="99000"/>
              </a:lnSpc>
              <a:spcBef>
                <a:spcPts val="450"/>
              </a:spcBef>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b="1" dirty="0">
                <a:solidFill>
                  <a:srgbClr val="002060"/>
                </a:solidFill>
                <a:latin typeface="+mn-lt"/>
              </a:rPr>
              <a:t>Prioritize inspection and corrective action</a:t>
            </a:r>
          </a:p>
          <a:p>
            <a:pPr marL="457200" indent="-457200">
              <a:lnSpc>
                <a:spcPct val="99000"/>
              </a:lnSpc>
              <a:spcBef>
                <a:spcPts val="450"/>
              </a:spcBef>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Select a tree rating system</a:t>
            </a:r>
          </a:p>
          <a:p>
            <a:pPr marL="457200" indent="-457200">
              <a:lnSpc>
                <a:spcPct val="99000"/>
              </a:lnSpc>
              <a:spcBef>
                <a:spcPts val="450"/>
              </a:spcBef>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Write a comprehensive risk policy</a:t>
            </a:r>
          </a:p>
          <a:p>
            <a:pPr marL="457200" indent="-457200">
              <a:lnSpc>
                <a:spcPct val="99000"/>
              </a:lnSpc>
              <a:spcBef>
                <a:spcPts val="450"/>
              </a:spcBef>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Implement the tree risk management strategy</a:t>
            </a:r>
          </a:p>
          <a:p>
            <a:pPr marL="457200" indent="-457200">
              <a:lnSpc>
                <a:spcPct val="99000"/>
              </a:lnSpc>
              <a:spcBef>
                <a:spcPts val="450"/>
              </a:spcBef>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Evaluate program effectiveness</a:t>
            </a:r>
          </a:p>
          <a:p>
            <a:pPr marL="457200" indent="-457200">
              <a:lnSpc>
                <a:spcPct val="99000"/>
              </a:lnSpc>
              <a:spcBef>
                <a:spcPts val="450"/>
              </a:spcBef>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1371600" y="1219200"/>
          <a:ext cx="74676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4" name="Rectangle 1"/>
          <p:cNvSpPr>
            <a:spLocks noChangeArrowheads="1"/>
          </p:cNvSpPr>
          <p:nvPr/>
        </p:nvSpPr>
        <p:spPr bwMode="auto">
          <a:xfrm>
            <a:off x="1371600" y="4648200"/>
            <a:ext cx="6400800" cy="1981200"/>
          </a:xfrm>
          <a:prstGeom prst="rect">
            <a:avLst/>
          </a:prstGeom>
          <a:noFill/>
          <a:ln w="9525">
            <a:noFill/>
            <a:round/>
            <a:headEnd/>
            <a:tailEnd/>
          </a:ln>
        </p:spPr>
        <p:txBody>
          <a:bodyPr lIns="90000" tIns="46800" rIns="90000" bIns="46800"/>
          <a:lstStyle/>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p:txBody>
      </p:sp>
      <p:pic>
        <p:nvPicPr>
          <p:cNvPr id="3076" name="Picture 7"/>
          <p:cNvPicPr>
            <a:picLocks noChangeArrowheads="1"/>
          </p:cNvPicPr>
          <p:nvPr/>
        </p:nvPicPr>
        <p:blipFill>
          <a:blip r:embed="rId8" cstate="print">
            <a:lum bright="20000"/>
          </a:blip>
          <a:srcRect/>
          <a:stretch>
            <a:fillRect/>
          </a:stretch>
        </p:blipFill>
        <p:spPr bwMode="auto">
          <a:xfrm>
            <a:off x="228600" y="304800"/>
            <a:ext cx="1005840" cy="6400800"/>
          </a:xfrm>
          <a:prstGeom prst="rect">
            <a:avLst/>
          </a:prstGeom>
          <a:noFill/>
          <a:ln w="9525">
            <a:noFill/>
            <a:miter lim="800000"/>
            <a:headEnd/>
            <a:tailEnd/>
          </a:ln>
        </p:spPr>
      </p:pic>
      <p:sp>
        <p:nvSpPr>
          <p:cNvPr id="3077" name="Text Box 12"/>
          <p:cNvSpPr txBox="1">
            <a:spLocks noChangeArrowheads="1"/>
          </p:cNvSpPr>
          <p:nvPr/>
        </p:nvSpPr>
        <p:spPr bwMode="auto">
          <a:xfrm>
            <a:off x="1371600" y="304800"/>
            <a:ext cx="7543800" cy="6172200"/>
          </a:xfrm>
          <a:prstGeom prst="rect">
            <a:avLst/>
          </a:prstGeom>
          <a:noFill/>
          <a:ln w="9525">
            <a:noFill/>
            <a:round/>
            <a:headEnd/>
            <a:tailEnd/>
          </a:ln>
        </p:spPr>
        <p:txBody>
          <a:bodyPr lIns="90000" tIns="45000" rIns="90000" bIns="45000"/>
          <a:lstStyle/>
          <a:p>
            <a:pPr>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dirty="0" smtClean="0">
                <a:solidFill>
                  <a:schemeClr val="tx1"/>
                </a:solidFill>
                <a:latin typeface="Bookman Old Style" pitchFamily="18" charset="0"/>
              </a:rPr>
              <a:t>UF, Risk, &amp; Disaster Management</a:t>
            </a:r>
            <a:endParaRPr lang="en-GB" sz="3200" b="1" dirty="0">
              <a:solidFill>
                <a:srgbClr val="000000"/>
              </a:solidFill>
              <a:latin typeface="Bookman Old Style" pitchFamily="18" charset="0"/>
            </a:endParaRPr>
          </a:p>
        </p:txBody>
      </p:sp>
      <p:sp>
        <p:nvSpPr>
          <p:cNvPr id="6" name="Curved Right Arrow 5"/>
          <p:cNvSpPr/>
          <p:nvPr/>
        </p:nvSpPr>
        <p:spPr>
          <a:xfrm rot="5400000">
            <a:off x="6248400" y="-3200400"/>
            <a:ext cx="1828800" cy="10515600"/>
          </a:xfrm>
          <a:prstGeom prst="curvedRightArrow">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smtClean="0">
                <a:solidFill>
                  <a:srgbClr val="006600"/>
                </a:solidFill>
              </a:rPr>
              <a:t>Disaster</a:t>
            </a:r>
            <a:br>
              <a:rPr lang="en-US" sz="2400" b="1" dirty="0" smtClean="0">
                <a:solidFill>
                  <a:srgbClr val="006600"/>
                </a:solidFill>
              </a:rPr>
            </a:br>
            <a:r>
              <a:rPr lang="en-US" sz="2400" b="1" dirty="0" smtClean="0">
                <a:solidFill>
                  <a:srgbClr val="006600"/>
                </a:solidFill>
              </a:rPr>
              <a:t>Planning Cycle</a:t>
            </a:r>
            <a:endParaRPr lang="en-US" sz="2400" b="1" dirty="0">
              <a:solidFill>
                <a:srgbClr val="006600"/>
              </a:solidFill>
            </a:endParaRPr>
          </a:p>
        </p:txBody>
      </p:sp>
      <p:grpSp>
        <p:nvGrpSpPr>
          <p:cNvPr id="2" name="Group 9"/>
          <p:cNvGrpSpPr/>
          <p:nvPr/>
        </p:nvGrpSpPr>
        <p:grpSpPr>
          <a:xfrm>
            <a:off x="2667000" y="4995178"/>
            <a:ext cx="1961703" cy="1177022"/>
            <a:chOff x="6563" y="1875288"/>
            <a:chExt cx="1961703" cy="1177022"/>
          </a:xfrm>
        </p:grpSpPr>
        <p:sp>
          <p:nvSpPr>
            <p:cNvPr id="13" name="Rounded Rectangle 12"/>
            <p:cNvSpPr/>
            <p:nvPr/>
          </p:nvSpPr>
          <p:spPr>
            <a:xfrm>
              <a:off x="6563" y="1875288"/>
              <a:ext cx="1961703" cy="117702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41037" y="1909762"/>
              <a:ext cx="1892755" cy="11080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u="sng" kern="1200" dirty="0" smtClean="0"/>
                <a:t>UTRI or Risk</a:t>
              </a:r>
              <a:r>
                <a:rPr lang="en-US" sz="2400" kern="1200" dirty="0" smtClean="0"/>
                <a:t/>
              </a:r>
              <a:br>
                <a:rPr lang="en-US" sz="2400" kern="1200" dirty="0" smtClean="0"/>
              </a:br>
              <a:r>
                <a:rPr lang="en-US" sz="2400" b="1" kern="1200" dirty="0" smtClean="0"/>
                <a:t>Plan</a:t>
              </a:r>
              <a:endParaRPr lang="en-US" sz="2400" b="1" kern="1200" dirty="0"/>
            </a:p>
          </p:txBody>
        </p:sp>
      </p:grpSp>
      <p:sp>
        <p:nvSpPr>
          <p:cNvPr id="15" name="Bent-Up Arrow 14"/>
          <p:cNvSpPr/>
          <p:nvPr/>
        </p:nvSpPr>
        <p:spPr>
          <a:xfrm>
            <a:off x="4724400" y="4191000"/>
            <a:ext cx="762000" cy="1295400"/>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Bent-Up Arrow 15"/>
          <p:cNvSpPr/>
          <p:nvPr/>
        </p:nvSpPr>
        <p:spPr>
          <a:xfrm>
            <a:off x="4724400" y="4114800"/>
            <a:ext cx="1600200" cy="1905000"/>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rved Down Arrow 16"/>
          <p:cNvSpPr/>
          <p:nvPr/>
        </p:nvSpPr>
        <p:spPr>
          <a:xfrm rot="10800000">
            <a:off x="4038600" y="5791200"/>
            <a:ext cx="2743200" cy="838200"/>
          </a:xfrm>
          <a:prstGeom prst="curvedDownArrow">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 name="Straight Connector 17"/>
          <p:cNvCxnSpPr/>
          <p:nvPr/>
        </p:nvCxnSpPr>
        <p:spPr>
          <a:xfrm>
            <a:off x="1447800" y="4495800"/>
            <a:ext cx="7239000" cy="0"/>
          </a:xfrm>
          <a:prstGeom prst="line">
            <a:avLst/>
          </a:prstGeom>
          <a:ln w="101600" cap="sq">
            <a:solidFill>
              <a:schemeClr val="tx2">
                <a:lumMod val="75000"/>
              </a:schemeClr>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371600" y="4800600"/>
            <a:ext cx="671979" cy="316690"/>
          </a:xfrm>
          <a:prstGeom prst="rect">
            <a:avLst/>
          </a:prstGeom>
          <a:noFill/>
        </p:spPr>
        <p:txBody>
          <a:bodyPr wrap="none" rtlCol="0">
            <a:spAutoFit/>
          </a:bodyPr>
          <a:lstStyle/>
          <a:p>
            <a:r>
              <a:rPr lang="en-US" b="1" dirty="0" smtClean="0">
                <a:solidFill>
                  <a:schemeClr val="tx2">
                    <a:lumMod val="75000"/>
                  </a:schemeClr>
                </a:solidFill>
              </a:rPr>
              <a:t>Now</a:t>
            </a:r>
            <a:endParaRPr lang="en-US" b="1" dirty="0">
              <a:solidFill>
                <a:schemeClr val="tx2">
                  <a:lumMod val="75000"/>
                </a:schemeClr>
              </a:solidFill>
            </a:endParaRPr>
          </a:p>
        </p:txBody>
      </p:sp>
      <p:sp>
        <p:nvSpPr>
          <p:cNvPr id="20" name="TextBox 19"/>
          <p:cNvSpPr txBox="1"/>
          <p:nvPr/>
        </p:nvSpPr>
        <p:spPr>
          <a:xfrm>
            <a:off x="11671677" y="4800600"/>
            <a:ext cx="748923" cy="316690"/>
          </a:xfrm>
          <a:prstGeom prst="rect">
            <a:avLst/>
          </a:prstGeom>
          <a:noFill/>
        </p:spPr>
        <p:txBody>
          <a:bodyPr wrap="none" rtlCol="0">
            <a:spAutoFit/>
          </a:bodyPr>
          <a:lstStyle/>
          <a:p>
            <a:pPr algn="ctr"/>
            <a:r>
              <a:rPr lang="en-US" b="1" dirty="0" smtClean="0">
                <a:solidFill>
                  <a:schemeClr val="tx2">
                    <a:lumMod val="75000"/>
                  </a:schemeClr>
                </a:solidFill>
              </a:rPr>
              <a:t>Later</a:t>
            </a:r>
            <a:endParaRPr lang="en-US" b="1" dirty="0">
              <a:solidFill>
                <a:schemeClr val="tx2">
                  <a:lumMod val="75000"/>
                </a:schemeClr>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1371600" y="4648200"/>
            <a:ext cx="6400800" cy="1981200"/>
          </a:xfrm>
          <a:prstGeom prst="rect">
            <a:avLst/>
          </a:prstGeom>
          <a:noFill/>
          <a:ln w="9525">
            <a:noFill/>
            <a:round/>
            <a:headEnd/>
            <a:tailEnd/>
          </a:ln>
        </p:spPr>
        <p:txBody>
          <a:bodyPr lIns="90000" tIns="46800" rIns="90000" bIns="46800"/>
          <a:lstStyle/>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p:txBody>
      </p:sp>
      <p:sp>
        <p:nvSpPr>
          <p:cNvPr id="3075" name="Text Box 4"/>
          <p:cNvSpPr txBox="1">
            <a:spLocks noChangeArrowheads="1"/>
          </p:cNvSpPr>
          <p:nvPr/>
        </p:nvSpPr>
        <p:spPr bwMode="auto">
          <a:xfrm>
            <a:off x="685800" y="685800"/>
            <a:ext cx="7772400" cy="838200"/>
          </a:xfrm>
          <a:prstGeom prst="rect">
            <a:avLst/>
          </a:prstGeom>
          <a:noFill/>
          <a:ln w="9525">
            <a:noFill/>
            <a:round/>
            <a:headEnd/>
            <a:tailEnd/>
          </a:ln>
        </p:spPr>
        <p:txBody>
          <a:bodyPr lIns="90000" tIns="45000" rIns="90000" bIns="45000"/>
          <a:lstStyle/>
          <a:p>
            <a:pPr algn="ct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b="1">
              <a:solidFill>
                <a:srgbClr val="000000"/>
              </a:solidFill>
              <a:latin typeface="Century Gothic" pitchFamily="34" charset="0"/>
            </a:endParaRPr>
          </a:p>
        </p:txBody>
      </p:sp>
      <p:pic>
        <p:nvPicPr>
          <p:cNvPr id="3076" name="Picture 7"/>
          <p:cNvPicPr preferRelativeResize="0">
            <a:picLocks noChangeArrowheads="1"/>
          </p:cNvPicPr>
          <p:nvPr/>
        </p:nvPicPr>
        <p:blipFill>
          <a:blip r:embed="rId3" cstate="print">
            <a:lum bright="20000"/>
          </a:blip>
          <a:srcRect/>
          <a:stretch>
            <a:fillRect/>
          </a:stretch>
        </p:blipFill>
        <p:spPr bwMode="auto">
          <a:xfrm>
            <a:off x="228600" y="304800"/>
            <a:ext cx="914400" cy="6400800"/>
          </a:xfrm>
          <a:prstGeom prst="rect">
            <a:avLst/>
          </a:prstGeom>
          <a:noFill/>
          <a:ln w="9525">
            <a:noFill/>
            <a:miter lim="800000"/>
            <a:headEnd/>
            <a:tailEnd/>
          </a:ln>
        </p:spPr>
      </p:pic>
      <p:sp>
        <p:nvSpPr>
          <p:cNvPr id="3077" name="Text Box 12"/>
          <p:cNvSpPr txBox="1">
            <a:spLocks noChangeArrowheads="1"/>
          </p:cNvSpPr>
          <p:nvPr/>
        </p:nvSpPr>
        <p:spPr bwMode="auto">
          <a:xfrm>
            <a:off x="1447800" y="304800"/>
            <a:ext cx="7467600" cy="6172200"/>
          </a:xfrm>
          <a:prstGeom prst="rect">
            <a:avLst/>
          </a:prstGeom>
          <a:noFill/>
          <a:ln w="9525">
            <a:noFill/>
            <a:round/>
            <a:headEnd/>
            <a:tailEnd/>
          </a:ln>
        </p:spPr>
        <p:txBody>
          <a:bodyPr lIns="90000" tIns="45000" rIns="90000" bIns="45000"/>
          <a:lstStyle/>
          <a:p>
            <a:pP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dirty="0" smtClean="0">
                <a:solidFill>
                  <a:srgbClr val="000000"/>
                </a:solidFill>
                <a:latin typeface="Bookman Old Style" pitchFamily="18" charset="0"/>
              </a:rPr>
              <a:t>Definitions – Review</a:t>
            </a:r>
          </a:p>
          <a:p>
            <a:pP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3600" b="1" dirty="0">
              <a:solidFill>
                <a:srgbClr val="000000"/>
              </a:solidFill>
              <a:latin typeface="Bookman Old Style" pitchFamily="18" charset="0"/>
            </a:endParaRPr>
          </a:p>
          <a:p>
            <a:pPr marL="346075" indent="-346075">
              <a:lnSpc>
                <a:spcPct val="99000"/>
              </a:lnSpc>
              <a:spcBef>
                <a:spcPts val="450"/>
              </a:spcBef>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b="1" dirty="0" smtClean="0">
                <a:solidFill>
                  <a:srgbClr val="000000"/>
                </a:solidFill>
                <a:latin typeface="Century Gothic" pitchFamily="34" charset="0"/>
              </a:rPr>
              <a:t>Risk</a:t>
            </a:r>
            <a:r>
              <a:rPr lang="en-GB" sz="2000" dirty="0" smtClean="0">
                <a:solidFill>
                  <a:srgbClr val="000000"/>
                </a:solidFill>
                <a:latin typeface="Century Gothic" pitchFamily="34" charset="0"/>
              </a:rPr>
              <a:t>...  is the combination of the likelihood of an event and the severity of the potential consequences.</a:t>
            </a:r>
          </a:p>
          <a:p>
            <a:pPr marL="346075" indent="-346075">
              <a:lnSpc>
                <a:spcPct val="99000"/>
              </a:lnSpc>
              <a:spcBef>
                <a:spcPts val="450"/>
              </a:spcBef>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b="1" dirty="0" smtClean="0">
                <a:solidFill>
                  <a:srgbClr val="000000"/>
                </a:solidFill>
                <a:latin typeface="Century Gothic" pitchFamily="34" charset="0"/>
              </a:rPr>
              <a:t>Hazard</a:t>
            </a:r>
            <a:r>
              <a:rPr lang="en-GB" sz="2000" dirty="0" smtClean="0">
                <a:solidFill>
                  <a:srgbClr val="000000"/>
                </a:solidFill>
                <a:latin typeface="Century Gothic" pitchFamily="34" charset="0"/>
              </a:rPr>
              <a:t>... Is a likely source of harm (or the consequence). </a:t>
            </a:r>
          </a:p>
          <a:p>
            <a:pPr marL="346075" indent="-346075">
              <a:lnSpc>
                <a:spcPct val="99000"/>
              </a:lnSpc>
              <a:spcBef>
                <a:spcPts val="450"/>
              </a:spcBef>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b="1" dirty="0" smtClean="0">
                <a:solidFill>
                  <a:srgbClr val="000000"/>
                </a:solidFill>
                <a:latin typeface="Century Gothic" pitchFamily="34" charset="0"/>
              </a:rPr>
              <a:t>Risk Assessment</a:t>
            </a:r>
            <a:r>
              <a:rPr lang="en-GB" sz="2000" dirty="0" smtClean="0">
                <a:solidFill>
                  <a:srgbClr val="000000"/>
                </a:solidFill>
                <a:latin typeface="Century Gothic" pitchFamily="34" charset="0"/>
              </a:rPr>
              <a:t>... is the systematic process to identify, analyze, and evaluate tree risk.</a:t>
            </a:r>
          </a:p>
          <a:p>
            <a:pPr marL="346075" indent="-346075">
              <a:lnSpc>
                <a:spcPct val="99000"/>
              </a:lnSpc>
              <a:spcBef>
                <a:spcPts val="450"/>
              </a:spcBef>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b="1" dirty="0" smtClean="0">
                <a:solidFill>
                  <a:srgbClr val="000000"/>
                </a:solidFill>
                <a:latin typeface="Century Gothic" pitchFamily="34" charset="0"/>
              </a:rPr>
              <a:t>Tree Risk Evaluation</a:t>
            </a:r>
            <a:r>
              <a:rPr lang="en-GB" sz="2000" dirty="0" smtClean="0">
                <a:solidFill>
                  <a:srgbClr val="000000"/>
                </a:solidFill>
                <a:latin typeface="Century Gothic" pitchFamily="34" charset="0"/>
              </a:rPr>
              <a:t>...  Is the process of comparing the assessed risk against a given risk criteria to determine the significance of the risk (a key concept is “threshold”).</a:t>
            </a:r>
          </a:p>
          <a:p>
            <a:pPr marL="346075" indent="-346075">
              <a:lnSpc>
                <a:spcPct val="99000"/>
              </a:lnSpc>
              <a:spcBef>
                <a:spcPts val="450"/>
              </a:spcBef>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b="1" dirty="0" smtClean="0">
                <a:solidFill>
                  <a:srgbClr val="000000"/>
                </a:solidFill>
                <a:latin typeface="Century Gothic" pitchFamily="34" charset="0"/>
              </a:rPr>
              <a:t>Urban Tree Risk Management</a:t>
            </a:r>
            <a:r>
              <a:rPr lang="en-GB" sz="2000" dirty="0" smtClean="0">
                <a:solidFill>
                  <a:srgbClr val="000000"/>
                </a:solidFill>
                <a:latin typeface="Century Gothic" pitchFamily="34" charset="0"/>
              </a:rPr>
              <a:t>... is the comprehensive framework for communicating, assessing, monitoring risk, and mitigating hazards associated with that risk.</a:t>
            </a:r>
          </a:p>
          <a:p>
            <a:pPr marL="346075" indent="-346075">
              <a:lnSpc>
                <a:spcPct val="99000"/>
              </a:lnSpc>
              <a:spcBef>
                <a:spcPts val="450"/>
              </a:spcBef>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smtClean="0">
              <a:solidFill>
                <a:srgbClr val="000000"/>
              </a:solidFill>
              <a:latin typeface="Century Gothic" pitchFamily="34" charset="0"/>
            </a:endParaRPr>
          </a:p>
          <a:p>
            <a:pPr marL="346075" indent="-346075">
              <a:lnSpc>
                <a:spcPct val="99000"/>
              </a:lnSpc>
              <a:spcBef>
                <a:spcPts val="450"/>
              </a:spcBef>
              <a:buFont typeface="Wingdings" pitchFamily="2" charset="2"/>
              <a:buChar char="q"/>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Century Gothic"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1371600" y="1219200"/>
          <a:ext cx="74676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4" name="Rectangle 1"/>
          <p:cNvSpPr>
            <a:spLocks noChangeArrowheads="1"/>
          </p:cNvSpPr>
          <p:nvPr/>
        </p:nvSpPr>
        <p:spPr bwMode="auto">
          <a:xfrm>
            <a:off x="1371600" y="4648200"/>
            <a:ext cx="6400800" cy="1981200"/>
          </a:xfrm>
          <a:prstGeom prst="rect">
            <a:avLst/>
          </a:prstGeom>
          <a:noFill/>
          <a:ln w="9525">
            <a:noFill/>
            <a:round/>
            <a:headEnd/>
            <a:tailEnd/>
          </a:ln>
        </p:spPr>
        <p:txBody>
          <a:bodyPr lIns="90000" tIns="46800" rIns="90000" bIns="46800"/>
          <a:lstStyle/>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p:txBody>
      </p:sp>
      <p:pic>
        <p:nvPicPr>
          <p:cNvPr id="3076" name="Picture 7"/>
          <p:cNvPicPr>
            <a:picLocks noChangeArrowheads="1"/>
          </p:cNvPicPr>
          <p:nvPr/>
        </p:nvPicPr>
        <p:blipFill>
          <a:blip r:embed="rId8" cstate="print">
            <a:lum bright="20000"/>
          </a:blip>
          <a:srcRect/>
          <a:stretch>
            <a:fillRect/>
          </a:stretch>
        </p:blipFill>
        <p:spPr bwMode="auto">
          <a:xfrm>
            <a:off x="228600" y="304800"/>
            <a:ext cx="1005840" cy="6400800"/>
          </a:xfrm>
          <a:prstGeom prst="rect">
            <a:avLst/>
          </a:prstGeom>
          <a:noFill/>
          <a:ln w="9525">
            <a:noFill/>
            <a:miter lim="800000"/>
            <a:headEnd/>
            <a:tailEnd/>
          </a:ln>
        </p:spPr>
      </p:pic>
      <p:sp>
        <p:nvSpPr>
          <p:cNvPr id="3077" name="Text Box 12"/>
          <p:cNvSpPr txBox="1">
            <a:spLocks noChangeArrowheads="1"/>
          </p:cNvSpPr>
          <p:nvPr/>
        </p:nvSpPr>
        <p:spPr bwMode="auto">
          <a:xfrm>
            <a:off x="1371600" y="304800"/>
            <a:ext cx="7543800" cy="6172200"/>
          </a:xfrm>
          <a:prstGeom prst="rect">
            <a:avLst/>
          </a:prstGeom>
          <a:noFill/>
          <a:ln w="9525">
            <a:noFill/>
            <a:round/>
            <a:headEnd/>
            <a:tailEnd/>
          </a:ln>
        </p:spPr>
        <p:txBody>
          <a:bodyPr lIns="90000" tIns="45000" rIns="90000" bIns="45000"/>
          <a:lstStyle/>
          <a:p>
            <a:pPr>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dirty="0" smtClean="0">
                <a:solidFill>
                  <a:schemeClr val="tx1"/>
                </a:solidFill>
                <a:latin typeface="Bookman Old Style" pitchFamily="18" charset="0"/>
              </a:rPr>
              <a:t>UF, Risk, &amp; Disaster Management</a:t>
            </a:r>
            <a:endParaRPr lang="en-GB" sz="3200" b="1" dirty="0">
              <a:solidFill>
                <a:srgbClr val="000000"/>
              </a:solidFill>
              <a:latin typeface="Bookman Old Style" pitchFamily="18" charset="0"/>
            </a:endParaRPr>
          </a:p>
        </p:txBody>
      </p:sp>
      <p:sp>
        <p:nvSpPr>
          <p:cNvPr id="6" name="Curved Right Arrow 5"/>
          <p:cNvSpPr/>
          <p:nvPr/>
        </p:nvSpPr>
        <p:spPr>
          <a:xfrm rot="5400000">
            <a:off x="2590800" y="-3200400"/>
            <a:ext cx="1828800" cy="10515600"/>
          </a:xfrm>
          <a:prstGeom prst="curvedRightArrow">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smtClean="0">
                <a:solidFill>
                  <a:srgbClr val="006600"/>
                </a:solidFill>
              </a:rPr>
              <a:t>Disaster</a:t>
            </a:r>
            <a:br>
              <a:rPr lang="en-US" sz="2400" b="1" dirty="0" smtClean="0">
                <a:solidFill>
                  <a:srgbClr val="006600"/>
                </a:solidFill>
              </a:rPr>
            </a:br>
            <a:r>
              <a:rPr lang="en-US" sz="2400" b="1" dirty="0" smtClean="0">
                <a:solidFill>
                  <a:srgbClr val="006600"/>
                </a:solidFill>
              </a:rPr>
              <a:t>Planning Cycle</a:t>
            </a:r>
            <a:endParaRPr lang="en-US" sz="2400" b="1" dirty="0">
              <a:solidFill>
                <a:srgbClr val="006600"/>
              </a:solidFill>
            </a:endParaRPr>
          </a:p>
        </p:txBody>
      </p:sp>
      <p:grpSp>
        <p:nvGrpSpPr>
          <p:cNvPr id="2" name="Group 9"/>
          <p:cNvGrpSpPr/>
          <p:nvPr/>
        </p:nvGrpSpPr>
        <p:grpSpPr>
          <a:xfrm>
            <a:off x="2667000" y="4995178"/>
            <a:ext cx="1961703" cy="1177022"/>
            <a:chOff x="6563" y="1875288"/>
            <a:chExt cx="1961703" cy="1177022"/>
          </a:xfrm>
        </p:grpSpPr>
        <p:sp>
          <p:nvSpPr>
            <p:cNvPr id="13" name="Rounded Rectangle 12"/>
            <p:cNvSpPr/>
            <p:nvPr/>
          </p:nvSpPr>
          <p:spPr>
            <a:xfrm>
              <a:off x="6563" y="1875288"/>
              <a:ext cx="1961703" cy="117702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41037" y="1909762"/>
              <a:ext cx="1892755" cy="11080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u="sng" kern="1200" dirty="0" smtClean="0"/>
                <a:t>UTRI or Risk</a:t>
              </a:r>
              <a:r>
                <a:rPr lang="en-US" sz="2400" kern="1200" dirty="0" smtClean="0"/>
                <a:t/>
              </a:r>
              <a:br>
                <a:rPr lang="en-US" sz="2400" kern="1200" dirty="0" smtClean="0"/>
              </a:br>
              <a:r>
                <a:rPr lang="en-US" sz="2400" b="1" kern="1200" dirty="0" smtClean="0"/>
                <a:t>Plan</a:t>
              </a:r>
              <a:endParaRPr lang="en-US" sz="2400" b="1" kern="1200" dirty="0"/>
            </a:p>
          </p:txBody>
        </p:sp>
      </p:grpSp>
      <p:sp>
        <p:nvSpPr>
          <p:cNvPr id="15" name="Bent-Up Arrow 14"/>
          <p:cNvSpPr/>
          <p:nvPr/>
        </p:nvSpPr>
        <p:spPr>
          <a:xfrm>
            <a:off x="4724400" y="4191000"/>
            <a:ext cx="762000" cy="1295400"/>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Bent-Up Arrow 15"/>
          <p:cNvSpPr/>
          <p:nvPr/>
        </p:nvSpPr>
        <p:spPr>
          <a:xfrm>
            <a:off x="4724400" y="4191000"/>
            <a:ext cx="3429000" cy="1905000"/>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1447800" y="4495800"/>
            <a:ext cx="7239000" cy="0"/>
          </a:xfrm>
          <a:prstGeom prst="line">
            <a:avLst/>
          </a:prstGeom>
          <a:ln w="101600" cap="sq">
            <a:solidFill>
              <a:schemeClr val="tx2">
                <a:lumMod val="75000"/>
              </a:schemeClr>
            </a:solidFill>
            <a:miter lim="800000"/>
            <a:head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371600" y="4800600"/>
            <a:ext cx="671979" cy="316690"/>
          </a:xfrm>
          <a:prstGeom prst="rect">
            <a:avLst/>
          </a:prstGeom>
          <a:noFill/>
        </p:spPr>
        <p:txBody>
          <a:bodyPr wrap="none" rtlCol="0">
            <a:spAutoFit/>
          </a:bodyPr>
          <a:lstStyle/>
          <a:p>
            <a:r>
              <a:rPr lang="en-US" b="1" dirty="0" smtClean="0">
                <a:solidFill>
                  <a:schemeClr val="tx2">
                    <a:lumMod val="75000"/>
                  </a:schemeClr>
                </a:solidFill>
              </a:rPr>
              <a:t>Now</a:t>
            </a:r>
            <a:endParaRPr lang="en-US" b="1" dirty="0">
              <a:solidFill>
                <a:schemeClr val="tx2">
                  <a:lumMod val="75000"/>
                </a:schemeClr>
              </a:solidFill>
            </a:endParaRPr>
          </a:p>
        </p:txBody>
      </p:sp>
      <p:sp>
        <p:nvSpPr>
          <p:cNvPr id="20" name="TextBox 19"/>
          <p:cNvSpPr txBox="1"/>
          <p:nvPr/>
        </p:nvSpPr>
        <p:spPr>
          <a:xfrm>
            <a:off x="8001002" y="4800600"/>
            <a:ext cx="902811" cy="541046"/>
          </a:xfrm>
          <a:prstGeom prst="rect">
            <a:avLst/>
          </a:prstGeom>
          <a:noFill/>
        </p:spPr>
        <p:txBody>
          <a:bodyPr wrap="none" rtlCol="0">
            <a:spAutoFit/>
          </a:bodyPr>
          <a:lstStyle/>
          <a:p>
            <a:pPr algn="ctr"/>
            <a:r>
              <a:rPr lang="en-US" b="1" dirty="0" smtClean="0">
                <a:solidFill>
                  <a:schemeClr val="tx2">
                    <a:lumMod val="75000"/>
                  </a:schemeClr>
                </a:solidFill>
              </a:rPr>
              <a:t>End of</a:t>
            </a:r>
            <a:br>
              <a:rPr lang="en-US" b="1" dirty="0" smtClean="0">
                <a:solidFill>
                  <a:schemeClr val="tx2">
                    <a:lumMod val="75000"/>
                  </a:schemeClr>
                </a:solidFill>
              </a:rPr>
            </a:br>
            <a:r>
              <a:rPr lang="en-US" b="1" dirty="0" smtClean="0">
                <a:solidFill>
                  <a:schemeClr val="tx2">
                    <a:lumMod val="75000"/>
                  </a:schemeClr>
                </a:solidFill>
              </a:rPr>
              <a:t>Cycle</a:t>
            </a:r>
            <a:endParaRPr lang="en-US" b="1" dirty="0">
              <a:solidFill>
                <a:schemeClr val="tx2">
                  <a:lumMod val="75000"/>
                </a:schemeClr>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txBox="1">
            <a:spLocks noChangeArrowheads="1"/>
          </p:cNvSpPr>
          <p:nvPr/>
        </p:nvSpPr>
        <p:spPr bwMode="auto">
          <a:xfrm>
            <a:off x="1371600" y="1143000"/>
            <a:ext cx="7543800" cy="5715000"/>
          </a:xfrm>
          <a:prstGeom prst="rect">
            <a:avLst/>
          </a:prstGeom>
          <a:noFill/>
          <a:ln w="9525">
            <a:noFill/>
            <a:round/>
            <a:headEnd/>
            <a:tailEnd/>
          </a:ln>
        </p:spPr>
        <p:txBody>
          <a:bodyPr lIns="90000" tIns="45000" rIns="90000" bIns="45000"/>
          <a:lstStyle/>
          <a:p>
            <a:pPr>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latin typeface="Century Gothic" pitchFamily="34" charset="0"/>
              </a:rPr>
              <a:t> </a:t>
            </a:r>
            <a:r>
              <a:rPr lang="en-US" sz="1400" b="1" dirty="0" smtClean="0">
                <a:solidFill>
                  <a:schemeClr val="bg1">
                    <a:lumMod val="50000"/>
                  </a:schemeClr>
                </a:solidFill>
                <a:latin typeface="Century Gothic" pitchFamily="34" charset="0"/>
              </a:rPr>
              <a:t>Urban Forest Management</a:t>
            </a:r>
          </a:p>
          <a:p>
            <a:pPr lvl="1">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b="1" dirty="0" smtClean="0">
                <a:solidFill>
                  <a:schemeClr val="bg1">
                    <a:lumMod val="50000"/>
                  </a:schemeClr>
                </a:solidFill>
                <a:latin typeface="Century Gothic" pitchFamily="34" charset="0"/>
              </a:rPr>
              <a:t> Tree inventory &amp; general management plans</a:t>
            </a:r>
          </a:p>
          <a:p>
            <a:pPr lvl="1">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b="1" dirty="0" smtClean="0">
                <a:solidFill>
                  <a:schemeClr val="bg1">
                    <a:lumMod val="50000"/>
                  </a:schemeClr>
                </a:solidFill>
                <a:latin typeface="Century Gothic" pitchFamily="34" charset="0"/>
              </a:rPr>
              <a:t> Urban Tree Risk Management (</a:t>
            </a:r>
            <a:r>
              <a:rPr lang="en-US" sz="1400" b="1" dirty="0" err="1" smtClean="0">
                <a:solidFill>
                  <a:schemeClr val="bg1">
                    <a:lumMod val="50000"/>
                  </a:schemeClr>
                </a:solidFill>
                <a:latin typeface="Century Gothic" pitchFamily="34" charset="0"/>
              </a:rPr>
              <a:t>Pokorny</a:t>
            </a:r>
            <a:r>
              <a:rPr lang="en-US" sz="1400" b="1" dirty="0" smtClean="0">
                <a:solidFill>
                  <a:schemeClr val="bg1">
                    <a:lumMod val="50000"/>
                  </a:schemeClr>
                </a:solidFill>
                <a:latin typeface="Century Gothic" pitchFamily="34" charset="0"/>
              </a:rPr>
              <a:t>) </a:t>
            </a:r>
          </a:p>
          <a:p>
            <a:pPr>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chemeClr val="accent2">
                    <a:lumMod val="75000"/>
                  </a:schemeClr>
                </a:solidFill>
                <a:latin typeface="Century Gothic" pitchFamily="34" charset="0"/>
              </a:rPr>
              <a:t> </a:t>
            </a:r>
            <a:r>
              <a:rPr lang="en-US" sz="1400" b="1" dirty="0" smtClean="0">
                <a:solidFill>
                  <a:srgbClr val="002060"/>
                </a:solidFill>
                <a:latin typeface="Century Gothic" pitchFamily="34" charset="0"/>
              </a:rPr>
              <a:t>Disaster Planning</a:t>
            </a:r>
          </a:p>
          <a:p>
            <a:pPr lvl="1">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b="1" dirty="0" smtClean="0">
                <a:solidFill>
                  <a:srgbClr val="002060"/>
                </a:solidFill>
                <a:latin typeface="Century Gothic" pitchFamily="34" charset="0"/>
              </a:rPr>
              <a:t> Vegetation Management</a:t>
            </a:r>
          </a:p>
          <a:p>
            <a:pPr lvl="1">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b="1" dirty="0" smtClean="0">
                <a:solidFill>
                  <a:srgbClr val="002060"/>
                </a:solidFill>
                <a:latin typeface="Century Gothic" pitchFamily="34" charset="0"/>
              </a:rPr>
              <a:t> Mitigation Plan </a:t>
            </a:r>
          </a:p>
          <a:p>
            <a:pPr>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b="1" dirty="0" smtClean="0">
                <a:solidFill>
                  <a:schemeClr val="accent2">
                    <a:lumMod val="75000"/>
                  </a:schemeClr>
                </a:solidFill>
                <a:latin typeface="Century Gothic" pitchFamily="34" charset="0"/>
              </a:rPr>
              <a:t> Pre-storm mitigation</a:t>
            </a:r>
          </a:p>
          <a:p>
            <a:pPr lvl="1">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b="1" dirty="0" smtClean="0">
                <a:solidFill>
                  <a:schemeClr val="accent2">
                    <a:lumMod val="75000"/>
                  </a:schemeClr>
                </a:solidFill>
                <a:latin typeface="Century Gothic" pitchFamily="34" charset="0"/>
              </a:rPr>
              <a:t> Tree Risk Assessments</a:t>
            </a:r>
          </a:p>
          <a:p>
            <a:pPr lvl="1">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b="1" dirty="0" smtClean="0">
                <a:solidFill>
                  <a:schemeClr val="accent2">
                    <a:lumMod val="75000"/>
                  </a:schemeClr>
                </a:solidFill>
                <a:latin typeface="Century Gothic" pitchFamily="34" charset="0"/>
              </a:rPr>
              <a:t> Pruning</a:t>
            </a:r>
          </a:p>
          <a:p>
            <a:pPr lvl="1">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b="1" dirty="0" smtClean="0">
                <a:solidFill>
                  <a:schemeClr val="accent2">
                    <a:lumMod val="75000"/>
                  </a:schemeClr>
                </a:solidFill>
                <a:latin typeface="Century Gothic" pitchFamily="34" charset="0"/>
              </a:rPr>
              <a:t> Removals</a:t>
            </a:r>
          </a:p>
          <a:p>
            <a:pPr lvl="1">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latin typeface="Century Gothic" pitchFamily="34" charset="0"/>
              </a:rPr>
              <a:t> Planting</a:t>
            </a:r>
          </a:p>
          <a:p>
            <a:pPr>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b="1" dirty="0" smtClean="0">
                <a:solidFill>
                  <a:srgbClr val="FF0000"/>
                </a:solidFill>
                <a:latin typeface="Century Gothic" pitchFamily="34" charset="0"/>
              </a:rPr>
              <a:t> Disaster Event!</a:t>
            </a:r>
          </a:p>
          <a:p>
            <a:pPr>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b="1" dirty="0" smtClean="0">
                <a:solidFill>
                  <a:schemeClr val="accent2">
                    <a:lumMod val="75000"/>
                  </a:schemeClr>
                </a:solidFill>
                <a:latin typeface="Century Gothic" pitchFamily="34" charset="0"/>
              </a:rPr>
              <a:t> Disaster Response/Recovery</a:t>
            </a:r>
          </a:p>
          <a:p>
            <a:pPr lvl="1">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b="1" dirty="0" smtClean="0">
                <a:solidFill>
                  <a:schemeClr val="accent2">
                    <a:lumMod val="75000"/>
                  </a:schemeClr>
                </a:solidFill>
                <a:latin typeface="Century Gothic" pitchFamily="34" charset="0"/>
              </a:rPr>
              <a:t> Debris</a:t>
            </a:r>
          </a:p>
          <a:p>
            <a:pPr lvl="1">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b="1" dirty="0" smtClean="0">
                <a:solidFill>
                  <a:schemeClr val="accent2">
                    <a:lumMod val="75000"/>
                  </a:schemeClr>
                </a:solidFill>
                <a:latin typeface="Century Gothic" pitchFamily="34" charset="0"/>
              </a:rPr>
              <a:t> Assess Risk</a:t>
            </a:r>
          </a:p>
          <a:p>
            <a:pPr lvl="1">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b="1" dirty="0" smtClean="0">
                <a:solidFill>
                  <a:schemeClr val="accent2">
                    <a:lumMod val="75000"/>
                  </a:schemeClr>
                </a:solidFill>
                <a:latin typeface="Century Gothic" pitchFamily="34" charset="0"/>
              </a:rPr>
              <a:t> Mitigation (Pruning, Removals)</a:t>
            </a:r>
          </a:p>
          <a:p>
            <a:pPr>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rgbClr val="000000"/>
                </a:solidFill>
                <a:latin typeface="Century Gothic" pitchFamily="34" charset="0"/>
              </a:rPr>
              <a:t> </a:t>
            </a:r>
            <a:r>
              <a:rPr lang="en-US" sz="1400" b="1" dirty="0" smtClean="0">
                <a:solidFill>
                  <a:srgbClr val="002060"/>
                </a:solidFill>
                <a:latin typeface="Century Gothic" pitchFamily="34" charset="0"/>
              </a:rPr>
              <a:t>Post-Disaster</a:t>
            </a:r>
          </a:p>
          <a:p>
            <a:pPr lvl="1">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b="1" dirty="0" smtClean="0">
                <a:solidFill>
                  <a:srgbClr val="002060"/>
                </a:solidFill>
                <a:latin typeface="Century Gothic" pitchFamily="34" charset="0"/>
              </a:rPr>
              <a:t> Planning</a:t>
            </a:r>
          </a:p>
          <a:p>
            <a:pPr lvl="1">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b="1" dirty="0" smtClean="0">
                <a:solidFill>
                  <a:srgbClr val="002060"/>
                </a:solidFill>
                <a:latin typeface="Century Gothic" pitchFamily="34" charset="0"/>
              </a:rPr>
              <a:t> Reevaluate (Risk Assessments)</a:t>
            </a:r>
          </a:p>
          <a:p>
            <a:pPr lvl="1">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b="1" dirty="0" smtClean="0">
                <a:solidFill>
                  <a:srgbClr val="002060"/>
                </a:solidFill>
                <a:latin typeface="Century Gothic" pitchFamily="34" charset="0"/>
              </a:rPr>
              <a:t> Mitigation (Pruning, Removals, Planting)</a:t>
            </a:r>
          </a:p>
        </p:txBody>
      </p:sp>
      <p:sp>
        <p:nvSpPr>
          <p:cNvPr id="7" name="Curved Left Arrow 6"/>
          <p:cNvSpPr/>
          <p:nvPr/>
        </p:nvSpPr>
        <p:spPr>
          <a:xfrm>
            <a:off x="5181600" y="990600"/>
            <a:ext cx="838200" cy="1600200"/>
          </a:xfrm>
          <a:prstGeom prst="curvedLeftArrow">
            <a:avLst/>
          </a:prstGeom>
          <a:solidFill>
            <a:schemeClr val="accent3">
              <a:lumMod val="50000"/>
              <a:alpha val="71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74" name="Rectangle 1"/>
          <p:cNvSpPr>
            <a:spLocks noChangeArrowheads="1"/>
          </p:cNvSpPr>
          <p:nvPr/>
        </p:nvSpPr>
        <p:spPr bwMode="auto">
          <a:xfrm>
            <a:off x="1371600" y="4648200"/>
            <a:ext cx="6400800" cy="1981200"/>
          </a:xfrm>
          <a:prstGeom prst="rect">
            <a:avLst/>
          </a:prstGeom>
          <a:noFill/>
          <a:ln w="9525">
            <a:noFill/>
            <a:round/>
            <a:headEnd/>
            <a:tailEnd/>
          </a:ln>
        </p:spPr>
        <p:txBody>
          <a:bodyPr lIns="90000" tIns="46800" rIns="90000" bIns="46800"/>
          <a:lstStyle/>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p:txBody>
      </p:sp>
      <p:pic>
        <p:nvPicPr>
          <p:cNvPr id="3076" name="Picture 7"/>
          <p:cNvPicPr>
            <a:picLocks noChangeArrowheads="1"/>
          </p:cNvPicPr>
          <p:nvPr/>
        </p:nvPicPr>
        <p:blipFill>
          <a:blip r:embed="rId3" cstate="print">
            <a:lum bright="20000"/>
          </a:blip>
          <a:srcRect/>
          <a:stretch>
            <a:fillRect/>
          </a:stretch>
        </p:blipFill>
        <p:spPr bwMode="auto">
          <a:xfrm>
            <a:off x="228600" y="304800"/>
            <a:ext cx="1005840" cy="6400800"/>
          </a:xfrm>
          <a:prstGeom prst="rect">
            <a:avLst/>
          </a:prstGeom>
          <a:noFill/>
          <a:ln w="9525">
            <a:noFill/>
            <a:miter lim="800000"/>
            <a:headEnd/>
            <a:tailEnd/>
          </a:ln>
        </p:spPr>
      </p:pic>
      <p:sp>
        <p:nvSpPr>
          <p:cNvPr id="3077" name="Text Box 12"/>
          <p:cNvSpPr txBox="1">
            <a:spLocks noChangeArrowheads="1"/>
          </p:cNvSpPr>
          <p:nvPr/>
        </p:nvSpPr>
        <p:spPr bwMode="auto">
          <a:xfrm>
            <a:off x="1371600" y="304800"/>
            <a:ext cx="7543800" cy="6172200"/>
          </a:xfrm>
          <a:prstGeom prst="rect">
            <a:avLst/>
          </a:prstGeom>
          <a:noFill/>
          <a:ln w="9525">
            <a:noFill/>
            <a:round/>
            <a:headEnd/>
            <a:tailEnd/>
          </a:ln>
        </p:spPr>
        <p:txBody>
          <a:bodyPr lIns="90000" tIns="45000" rIns="90000" bIns="45000"/>
          <a:lstStyle/>
          <a:p>
            <a:pPr>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dirty="0" smtClean="0">
                <a:solidFill>
                  <a:schemeClr val="tx1"/>
                </a:solidFill>
                <a:latin typeface="Bookman Old Style" pitchFamily="18" charset="0"/>
              </a:rPr>
              <a:t>Summarize Process</a:t>
            </a:r>
            <a:endParaRPr lang="en-GB" sz="2800" b="1" dirty="0">
              <a:solidFill>
                <a:srgbClr val="000000"/>
              </a:solidFill>
              <a:latin typeface="Bookman Old Style" pitchFamily="18" charset="0"/>
            </a:endParaRPr>
          </a:p>
        </p:txBody>
      </p:sp>
      <p:sp>
        <p:nvSpPr>
          <p:cNvPr id="6" name="Curved Right Arrow 5"/>
          <p:cNvSpPr/>
          <p:nvPr/>
        </p:nvSpPr>
        <p:spPr>
          <a:xfrm rot="10800000">
            <a:off x="6019800" y="1828800"/>
            <a:ext cx="1828800" cy="4572000"/>
          </a:xfrm>
          <a:prstGeom prst="curvedRightArrow">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smtClean="0">
                <a:solidFill>
                  <a:srgbClr val="006600"/>
                </a:solidFill>
              </a:rPr>
              <a:t>Disaster</a:t>
            </a:r>
            <a:br>
              <a:rPr lang="en-US" sz="2400" b="1" dirty="0" smtClean="0">
                <a:solidFill>
                  <a:srgbClr val="006600"/>
                </a:solidFill>
              </a:rPr>
            </a:br>
            <a:r>
              <a:rPr lang="en-US" sz="2400" b="1" dirty="0" smtClean="0">
                <a:solidFill>
                  <a:srgbClr val="006600"/>
                </a:solidFill>
              </a:rPr>
              <a:t>Planning Cycle</a:t>
            </a:r>
            <a:endParaRPr lang="en-US" sz="2400" b="1" dirty="0">
              <a:solidFill>
                <a:srgbClr val="0066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057400" y="3429000"/>
            <a:ext cx="6400800" cy="1981200"/>
          </a:xfrm>
          <a:prstGeom prst="rect">
            <a:avLst/>
          </a:prstGeom>
          <a:noFill/>
          <a:ln w="9525">
            <a:noFill/>
            <a:round/>
            <a:headEnd/>
            <a:tailEnd/>
          </a:ln>
        </p:spPr>
        <p:txBody>
          <a:bodyPr lIns="90000" tIns="46800" rIns="90000" bIns="46800"/>
          <a:lstStyle/>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p:txBody>
      </p:sp>
      <p:sp>
        <p:nvSpPr>
          <p:cNvPr id="4100" name="Text Box 6"/>
          <p:cNvSpPr txBox="1">
            <a:spLocks noChangeArrowheads="1"/>
          </p:cNvSpPr>
          <p:nvPr/>
        </p:nvSpPr>
        <p:spPr bwMode="auto">
          <a:xfrm>
            <a:off x="1371600" y="304800"/>
            <a:ext cx="7772400" cy="6248400"/>
          </a:xfrm>
          <a:prstGeom prst="rect">
            <a:avLst/>
          </a:prstGeom>
          <a:noFill/>
          <a:ln w="9525">
            <a:noFill/>
            <a:round/>
            <a:headEnd/>
            <a:tailEnd/>
          </a:ln>
        </p:spPr>
        <p:txBody>
          <a:bodyPr lIns="90000" tIns="45000" rIns="90000" bIns="45000"/>
          <a:lstStyle/>
          <a:p>
            <a:pP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dirty="0">
                <a:solidFill>
                  <a:srgbClr val="000000"/>
                </a:solidFill>
                <a:latin typeface="Bookman Old Style" pitchFamily="18" charset="0"/>
              </a:rPr>
              <a:t>Risk Management Program Design</a:t>
            </a:r>
          </a:p>
          <a:p>
            <a:pP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b="1" dirty="0">
                <a:solidFill>
                  <a:srgbClr val="000000"/>
                </a:solidFill>
                <a:latin typeface="+mn-lt"/>
              </a:rPr>
              <a:t>A Ten Step Process</a:t>
            </a:r>
          </a:p>
          <a:p>
            <a:pPr marL="457200" indent="-457200">
              <a:lnSpc>
                <a:spcPct val="99000"/>
              </a:lnSpc>
              <a:spcBef>
                <a:spcPts val="450"/>
              </a:spcBef>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Assess the tree resource</a:t>
            </a:r>
          </a:p>
          <a:p>
            <a:pPr marL="457200" indent="-457200">
              <a:lnSpc>
                <a:spcPct val="99000"/>
              </a:lnSpc>
              <a:spcBef>
                <a:spcPts val="450"/>
              </a:spcBef>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Review current management practices</a:t>
            </a:r>
          </a:p>
          <a:p>
            <a:pPr marL="457200" indent="-457200">
              <a:lnSpc>
                <a:spcPct val="99000"/>
              </a:lnSpc>
              <a:spcBef>
                <a:spcPts val="450"/>
              </a:spcBef>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Assess fiscal and human resources</a:t>
            </a:r>
          </a:p>
          <a:p>
            <a:pPr marL="457200" indent="-457200">
              <a:lnSpc>
                <a:spcPct val="99000"/>
              </a:lnSpc>
              <a:spcBef>
                <a:spcPts val="450"/>
              </a:spcBef>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Identify program goals</a:t>
            </a:r>
          </a:p>
          <a:p>
            <a:pPr marL="457200" indent="-457200">
              <a:lnSpc>
                <a:spcPct val="99000"/>
              </a:lnSpc>
              <a:spcBef>
                <a:spcPts val="450"/>
              </a:spcBef>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Formulate a tree risk management strategy</a:t>
            </a:r>
          </a:p>
          <a:p>
            <a:pPr marL="457200" indent="-457200">
              <a:lnSpc>
                <a:spcPct val="99000"/>
              </a:lnSpc>
              <a:spcBef>
                <a:spcPts val="450"/>
              </a:spcBef>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Prioritize inspection and corrective action</a:t>
            </a:r>
          </a:p>
          <a:p>
            <a:pPr marL="457200" indent="-457200">
              <a:lnSpc>
                <a:spcPct val="99000"/>
              </a:lnSpc>
              <a:spcBef>
                <a:spcPts val="450"/>
              </a:spcBef>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Select a tree rating system</a:t>
            </a:r>
          </a:p>
          <a:p>
            <a:pPr marL="457200" indent="-457200">
              <a:lnSpc>
                <a:spcPct val="99000"/>
              </a:lnSpc>
              <a:spcBef>
                <a:spcPts val="450"/>
              </a:spcBef>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Write a comprehensive risk policy</a:t>
            </a:r>
          </a:p>
          <a:p>
            <a:pPr marL="457200" indent="-457200">
              <a:lnSpc>
                <a:spcPct val="99000"/>
              </a:lnSpc>
              <a:spcBef>
                <a:spcPts val="450"/>
              </a:spcBef>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Implement the tree risk management strategy</a:t>
            </a:r>
          </a:p>
          <a:p>
            <a:pPr marL="457200" indent="-457200">
              <a:lnSpc>
                <a:spcPct val="99000"/>
              </a:lnSpc>
              <a:spcBef>
                <a:spcPts val="450"/>
              </a:spcBef>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Evaluate program effectiveness</a:t>
            </a:r>
          </a:p>
          <a:p>
            <a:pPr marL="457200" indent="-457200">
              <a:lnSpc>
                <a:spcPct val="99000"/>
              </a:lnSpc>
              <a:spcBef>
                <a:spcPts val="450"/>
              </a:spcBef>
              <a:buFont typeface="+mj-lt"/>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p:txBody>
      </p:sp>
      <p:pic>
        <p:nvPicPr>
          <p:cNvPr id="6" name="Picture 7"/>
          <p:cNvPicPr preferRelativeResize="0">
            <a:picLocks noChangeArrowheads="1"/>
          </p:cNvPicPr>
          <p:nvPr/>
        </p:nvPicPr>
        <p:blipFill>
          <a:blip r:embed="rId3" cstate="print">
            <a:lum bright="20000"/>
          </a:blip>
          <a:srcRect/>
          <a:stretch>
            <a:fillRect/>
          </a:stretch>
        </p:blipFill>
        <p:spPr bwMode="auto">
          <a:xfrm>
            <a:off x="228600" y="304800"/>
            <a:ext cx="914400" cy="64008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057400" y="3429000"/>
            <a:ext cx="6400800" cy="1981200"/>
          </a:xfrm>
          <a:prstGeom prst="rect">
            <a:avLst/>
          </a:prstGeom>
          <a:noFill/>
          <a:ln w="9525">
            <a:noFill/>
            <a:round/>
            <a:headEnd/>
            <a:tailEnd/>
          </a:ln>
        </p:spPr>
        <p:txBody>
          <a:bodyPr lIns="90000" tIns="46800" rIns="90000" bIns="46800"/>
          <a:lstStyle/>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p:txBody>
      </p:sp>
      <p:sp>
        <p:nvSpPr>
          <p:cNvPr id="4100" name="Text Box 6"/>
          <p:cNvSpPr txBox="1">
            <a:spLocks noChangeArrowheads="1"/>
          </p:cNvSpPr>
          <p:nvPr/>
        </p:nvSpPr>
        <p:spPr bwMode="auto">
          <a:xfrm>
            <a:off x="1371600" y="228600"/>
            <a:ext cx="7543800" cy="6019800"/>
          </a:xfrm>
          <a:prstGeom prst="rect">
            <a:avLst/>
          </a:prstGeom>
          <a:noFill/>
          <a:ln w="9525">
            <a:noFill/>
            <a:round/>
            <a:headEnd/>
            <a:tailEnd/>
          </a:ln>
        </p:spPr>
        <p:txBody>
          <a:bodyPr lIns="90000" tIns="45000" rIns="90000" bIns="45000"/>
          <a:lstStyle/>
          <a:p>
            <a:pPr>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dirty="0">
                <a:solidFill>
                  <a:srgbClr val="000000"/>
                </a:solidFill>
                <a:latin typeface="Bookman Old Style" pitchFamily="18" charset="0"/>
              </a:rPr>
              <a:t>What Do You Have</a:t>
            </a:r>
            <a:br>
              <a:rPr lang="en-GB" sz="3600" b="1" dirty="0">
                <a:solidFill>
                  <a:srgbClr val="000000"/>
                </a:solidFill>
                <a:latin typeface="Bookman Old Style" pitchFamily="18" charset="0"/>
              </a:rPr>
            </a:br>
            <a:endParaRPr lang="en-GB" sz="3600" b="1" dirty="0" smtClean="0">
              <a:solidFill>
                <a:srgbClr val="000000"/>
              </a:solidFill>
              <a:latin typeface="Bookman Old Style" pitchFamily="18" charset="0"/>
            </a:endParaRPr>
          </a:p>
          <a:p>
            <a:pPr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smtClean="0">
                <a:solidFill>
                  <a:srgbClr val="000000"/>
                </a:solidFill>
                <a:latin typeface="+mn-lt"/>
              </a:rPr>
              <a:t>Assess </a:t>
            </a:r>
            <a:r>
              <a:rPr lang="en-GB" sz="2400" dirty="0">
                <a:solidFill>
                  <a:srgbClr val="000000"/>
                </a:solidFill>
                <a:latin typeface="+mn-lt"/>
              </a:rPr>
              <a:t>the tree </a:t>
            </a:r>
            <a:r>
              <a:rPr lang="en-GB" sz="2400" dirty="0" smtClean="0">
                <a:solidFill>
                  <a:srgbClr val="000000"/>
                </a:solidFill>
                <a:latin typeface="+mn-lt"/>
              </a:rPr>
              <a:t>resource</a:t>
            </a:r>
          </a:p>
          <a:p>
            <a:pPr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smtClean="0">
                <a:solidFill>
                  <a:srgbClr val="000000"/>
                </a:solidFill>
                <a:latin typeface="+mn-lt"/>
              </a:rPr>
              <a:t>Review management practices</a:t>
            </a:r>
          </a:p>
          <a:p>
            <a:pPr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smtClean="0">
                <a:solidFill>
                  <a:srgbClr val="000000"/>
                </a:solidFill>
                <a:latin typeface="+mn-lt"/>
              </a:rPr>
              <a:t>Assess fiscal &amp; human resources</a:t>
            </a:r>
          </a:p>
          <a:p>
            <a:pPr lvl="1"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p:txBody>
      </p:sp>
      <p:pic>
        <p:nvPicPr>
          <p:cNvPr id="5" name="Picture 7"/>
          <p:cNvPicPr preferRelativeResize="0">
            <a:picLocks noChangeArrowheads="1"/>
          </p:cNvPicPr>
          <p:nvPr/>
        </p:nvPicPr>
        <p:blipFill>
          <a:blip r:embed="rId3" cstate="print">
            <a:lum bright="20000"/>
          </a:blip>
          <a:srcRect/>
          <a:stretch>
            <a:fillRect/>
          </a:stretch>
        </p:blipFill>
        <p:spPr bwMode="auto">
          <a:xfrm>
            <a:off x="228600" y="304800"/>
            <a:ext cx="914400" cy="64008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057400" y="3429000"/>
            <a:ext cx="6400800" cy="1981200"/>
          </a:xfrm>
          <a:prstGeom prst="rect">
            <a:avLst/>
          </a:prstGeom>
          <a:noFill/>
          <a:ln w="9525">
            <a:noFill/>
            <a:round/>
            <a:headEnd/>
            <a:tailEnd/>
          </a:ln>
        </p:spPr>
        <p:txBody>
          <a:bodyPr lIns="90000" tIns="46800" rIns="90000" bIns="46800"/>
          <a:lstStyle/>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p:txBody>
      </p:sp>
      <p:sp>
        <p:nvSpPr>
          <p:cNvPr id="4100" name="Text Box 6"/>
          <p:cNvSpPr txBox="1">
            <a:spLocks noChangeArrowheads="1"/>
          </p:cNvSpPr>
          <p:nvPr/>
        </p:nvSpPr>
        <p:spPr bwMode="auto">
          <a:xfrm>
            <a:off x="1371600" y="228600"/>
            <a:ext cx="7543800" cy="6019800"/>
          </a:xfrm>
          <a:prstGeom prst="rect">
            <a:avLst/>
          </a:prstGeom>
          <a:noFill/>
          <a:ln w="9525">
            <a:noFill/>
            <a:round/>
            <a:headEnd/>
            <a:tailEnd/>
          </a:ln>
        </p:spPr>
        <p:txBody>
          <a:bodyPr lIns="90000" tIns="45000" rIns="90000" bIns="45000"/>
          <a:lstStyle/>
          <a:p>
            <a:pPr>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dirty="0">
                <a:solidFill>
                  <a:srgbClr val="000000"/>
                </a:solidFill>
                <a:latin typeface="Bookman Old Style" pitchFamily="18" charset="0"/>
              </a:rPr>
              <a:t>What Do You Have</a:t>
            </a:r>
            <a:br>
              <a:rPr lang="en-GB" sz="3600" b="1" dirty="0">
                <a:solidFill>
                  <a:srgbClr val="000000"/>
                </a:solidFill>
                <a:latin typeface="Bookman Old Style" pitchFamily="18" charset="0"/>
              </a:rPr>
            </a:br>
            <a:r>
              <a:rPr lang="en-GB" sz="3600" dirty="0">
                <a:solidFill>
                  <a:srgbClr val="000000"/>
                </a:solidFill>
              </a:rPr>
              <a:t>Assess the tree resource</a:t>
            </a: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200" dirty="0">
              <a:solidFill>
                <a:srgbClr val="000000"/>
              </a:solidFill>
              <a:latin typeface="+mn-lt"/>
            </a:endParaRP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A planning element &amp; assessment:</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Recent data</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Can be complete inventory or sample</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Baseline study to collect general information:</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Species</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Size classes</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Condition (risk associated)</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Maintenance needs &amp; costs</a:t>
            </a:r>
          </a:p>
          <a:p>
            <a:pPr marL="1371600" lvl="2"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Pruning, Removal, Planting </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Urban forest value (</a:t>
            </a:r>
            <a:r>
              <a:rPr lang="en-GB" sz="2400" dirty="0" err="1">
                <a:solidFill>
                  <a:srgbClr val="000000"/>
                </a:solidFill>
                <a:latin typeface="+mn-lt"/>
              </a:rPr>
              <a:t>i</a:t>
            </a:r>
            <a:r>
              <a:rPr lang="en-GB" sz="2400" dirty="0">
                <a:solidFill>
                  <a:srgbClr val="000000"/>
                </a:solidFill>
                <a:latin typeface="+mn-lt"/>
              </a:rPr>
              <a:t>-Tree Eco/Streets)</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p:txBody>
      </p:sp>
      <p:pic>
        <p:nvPicPr>
          <p:cNvPr id="5" name="Picture 7"/>
          <p:cNvPicPr preferRelativeResize="0">
            <a:picLocks noChangeArrowheads="1"/>
          </p:cNvPicPr>
          <p:nvPr/>
        </p:nvPicPr>
        <p:blipFill>
          <a:blip r:embed="rId3" cstate="print">
            <a:lum bright="20000"/>
          </a:blip>
          <a:srcRect/>
          <a:stretch>
            <a:fillRect/>
          </a:stretch>
        </p:blipFill>
        <p:spPr bwMode="auto">
          <a:xfrm>
            <a:off x="228600" y="304800"/>
            <a:ext cx="914400" cy="64008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2057400" y="3429000"/>
            <a:ext cx="6400800" cy="1981200"/>
          </a:xfrm>
          <a:prstGeom prst="rect">
            <a:avLst/>
          </a:prstGeom>
          <a:noFill/>
          <a:ln w="9525">
            <a:noFill/>
            <a:round/>
            <a:headEnd/>
            <a:tailEnd/>
          </a:ln>
        </p:spPr>
        <p:txBody>
          <a:bodyPr lIns="90000" tIns="46800" rIns="90000" bIns="46800"/>
          <a:lstStyle/>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p:txBody>
      </p:sp>
      <p:sp>
        <p:nvSpPr>
          <p:cNvPr id="4100" name="Text Box 6"/>
          <p:cNvSpPr txBox="1">
            <a:spLocks noChangeArrowheads="1"/>
          </p:cNvSpPr>
          <p:nvPr/>
        </p:nvSpPr>
        <p:spPr bwMode="auto">
          <a:xfrm>
            <a:off x="1371600" y="228600"/>
            <a:ext cx="7772400" cy="5943600"/>
          </a:xfrm>
          <a:prstGeom prst="rect">
            <a:avLst/>
          </a:prstGeom>
          <a:noFill/>
          <a:ln w="9525">
            <a:noFill/>
            <a:round/>
            <a:headEnd/>
            <a:tailEnd/>
          </a:ln>
        </p:spPr>
        <p:txBody>
          <a:bodyPr lIns="90000" tIns="45000" rIns="90000" bIns="45000"/>
          <a:lstStyle/>
          <a:p>
            <a:pPr marL="0" lvl="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dirty="0">
                <a:solidFill>
                  <a:srgbClr val="000000"/>
                </a:solidFill>
                <a:latin typeface="Bookman Old Style" pitchFamily="18" charset="0"/>
              </a:rPr>
              <a:t>What Do You Have</a:t>
            </a:r>
            <a:br>
              <a:rPr lang="en-GB" sz="3600" b="1" dirty="0">
                <a:solidFill>
                  <a:srgbClr val="000000"/>
                </a:solidFill>
                <a:latin typeface="Bookman Old Style" pitchFamily="18" charset="0"/>
              </a:rPr>
            </a:br>
            <a:r>
              <a:rPr lang="en-GB" sz="3600" dirty="0">
                <a:solidFill>
                  <a:srgbClr val="000000"/>
                </a:solidFill>
                <a:latin typeface="Bookman Old Style" pitchFamily="18" charset="0"/>
              </a:rPr>
              <a:t>Review  management practices</a:t>
            </a:r>
            <a:endParaRPr lang="en-GB" sz="3600" dirty="0">
              <a:solidFill>
                <a:srgbClr val="000000"/>
              </a:solidFill>
            </a:endParaRP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200" dirty="0">
              <a:solidFill>
                <a:srgbClr val="000000"/>
              </a:solidFill>
              <a:latin typeface="+mn-lt"/>
            </a:endParaRP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For urban forest management:</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Written policy</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Plans</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Ordinances</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Goals &amp; strategies</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Particularly relating to public safety</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Look across all for common goals</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Look at other community departments</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p:txBody>
      </p:sp>
      <p:pic>
        <p:nvPicPr>
          <p:cNvPr id="5" name="Picture 7"/>
          <p:cNvPicPr preferRelativeResize="0">
            <a:picLocks noChangeArrowheads="1"/>
          </p:cNvPicPr>
          <p:nvPr/>
        </p:nvPicPr>
        <p:blipFill>
          <a:blip r:embed="rId3" cstate="print">
            <a:lum bright="20000"/>
          </a:blip>
          <a:srcRect/>
          <a:stretch>
            <a:fillRect/>
          </a:stretch>
        </p:blipFill>
        <p:spPr bwMode="auto">
          <a:xfrm>
            <a:off x="228600" y="304800"/>
            <a:ext cx="914400" cy="64008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057400" y="3429000"/>
            <a:ext cx="6400800" cy="1981200"/>
          </a:xfrm>
          <a:prstGeom prst="rect">
            <a:avLst/>
          </a:prstGeom>
          <a:noFill/>
          <a:ln w="9525">
            <a:noFill/>
            <a:round/>
            <a:headEnd/>
            <a:tailEnd/>
          </a:ln>
        </p:spPr>
        <p:txBody>
          <a:bodyPr lIns="90000" tIns="46800" rIns="90000" bIns="46800"/>
          <a:lstStyle/>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p:txBody>
      </p:sp>
      <p:sp>
        <p:nvSpPr>
          <p:cNvPr id="4100" name="Text Box 6"/>
          <p:cNvSpPr txBox="1">
            <a:spLocks noChangeArrowheads="1"/>
          </p:cNvSpPr>
          <p:nvPr/>
        </p:nvSpPr>
        <p:spPr bwMode="auto">
          <a:xfrm>
            <a:off x="1447800" y="228600"/>
            <a:ext cx="8001000" cy="5181600"/>
          </a:xfrm>
          <a:prstGeom prst="rect">
            <a:avLst/>
          </a:prstGeom>
          <a:noFill/>
          <a:ln w="9525">
            <a:noFill/>
            <a:round/>
            <a:headEnd/>
            <a:tailEnd/>
          </a:ln>
        </p:spPr>
        <p:txBody>
          <a:bodyPr lIns="90000" tIns="45000" rIns="90000" bIns="45000"/>
          <a:lstStyle/>
          <a:p>
            <a:pPr marL="0" lvl="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dirty="0">
                <a:solidFill>
                  <a:srgbClr val="000000"/>
                </a:solidFill>
                <a:latin typeface="Bookman Old Style" pitchFamily="18" charset="0"/>
              </a:rPr>
              <a:t>What Do You Have</a:t>
            </a:r>
            <a:br>
              <a:rPr lang="en-GB" sz="3600" b="1" dirty="0">
                <a:solidFill>
                  <a:srgbClr val="000000"/>
                </a:solidFill>
                <a:latin typeface="Bookman Old Style" pitchFamily="18" charset="0"/>
              </a:rPr>
            </a:br>
            <a:r>
              <a:rPr lang="en-GB" sz="3200" dirty="0">
                <a:solidFill>
                  <a:srgbClr val="000000"/>
                </a:solidFill>
                <a:latin typeface="Bookman Old Style" pitchFamily="18" charset="0"/>
              </a:rPr>
              <a:t>Assess fiscal &amp; human resources</a:t>
            </a:r>
          </a:p>
          <a:p>
            <a:pPr marL="0" lvl="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200" dirty="0">
              <a:solidFill>
                <a:srgbClr val="000000"/>
              </a:solidFill>
              <a:latin typeface="+mn-lt"/>
            </a:endParaRP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Review current tree  care budget:</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Look at estimated costs from your assessment</a:t>
            </a:r>
          </a:p>
          <a:p>
            <a:pPr marL="914400"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Deficient?</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Include costs/resources for inspections</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Mitigation at “higher” level</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a:solidFill>
                  <a:srgbClr val="000000"/>
                </a:solidFill>
                <a:latin typeface="+mn-lt"/>
              </a:rPr>
              <a:t>Improved  establishment &amp; young tree care as part of risk management</a:t>
            </a: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p:txBody>
      </p:sp>
      <p:pic>
        <p:nvPicPr>
          <p:cNvPr id="5" name="Picture 7"/>
          <p:cNvPicPr preferRelativeResize="0">
            <a:picLocks noChangeArrowheads="1"/>
          </p:cNvPicPr>
          <p:nvPr/>
        </p:nvPicPr>
        <p:blipFill>
          <a:blip r:embed="rId3" cstate="print">
            <a:lum bright="20000"/>
          </a:blip>
          <a:srcRect/>
          <a:stretch>
            <a:fillRect/>
          </a:stretch>
        </p:blipFill>
        <p:spPr bwMode="auto">
          <a:xfrm>
            <a:off x="228600" y="304800"/>
            <a:ext cx="914400" cy="64008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057400" y="3429000"/>
            <a:ext cx="6400800" cy="1981200"/>
          </a:xfrm>
          <a:prstGeom prst="rect">
            <a:avLst/>
          </a:prstGeom>
          <a:noFill/>
          <a:ln w="9525">
            <a:noFill/>
            <a:round/>
            <a:headEnd/>
            <a:tailEnd/>
          </a:ln>
        </p:spPr>
        <p:txBody>
          <a:bodyPr lIns="90000" tIns="46800" rIns="90000" bIns="46800"/>
          <a:lstStyle/>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latin typeface="Century Gothic" pitchFamily="34" charset="0"/>
            </a:endParaRPr>
          </a:p>
        </p:txBody>
      </p:sp>
      <p:sp>
        <p:nvSpPr>
          <p:cNvPr id="4100" name="Text Box 6"/>
          <p:cNvSpPr txBox="1">
            <a:spLocks noChangeArrowheads="1"/>
          </p:cNvSpPr>
          <p:nvPr/>
        </p:nvSpPr>
        <p:spPr bwMode="auto">
          <a:xfrm>
            <a:off x="1447800" y="228600"/>
            <a:ext cx="7391400" cy="6248400"/>
          </a:xfrm>
          <a:prstGeom prst="rect">
            <a:avLst/>
          </a:prstGeom>
          <a:noFill/>
          <a:ln w="9525">
            <a:noFill/>
            <a:round/>
            <a:headEnd/>
            <a:tailEnd/>
          </a:ln>
        </p:spPr>
        <p:txBody>
          <a:bodyPr lIns="90000" tIns="45000" rIns="90000" bIns="45000"/>
          <a:lstStyle/>
          <a:p>
            <a:pPr marL="0" lvl="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dirty="0">
                <a:solidFill>
                  <a:srgbClr val="000000"/>
                </a:solidFill>
                <a:latin typeface="Bookman Old Style" pitchFamily="18" charset="0"/>
              </a:rPr>
              <a:t>What Do You Want</a:t>
            </a:r>
            <a:br>
              <a:rPr lang="en-GB" sz="3600" b="1" dirty="0">
                <a:solidFill>
                  <a:srgbClr val="000000"/>
                </a:solidFill>
                <a:latin typeface="Bookman Old Style" pitchFamily="18" charset="0"/>
              </a:rPr>
            </a:br>
            <a:endParaRPr lang="en-GB" sz="1200" dirty="0">
              <a:solidFill>
                <a:srgbClr val="000000"/>
              </a:solidFill>
              <a:latin typeface="+mn-lt"/>
            </a:endParaRP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smtClean="0">
              <a:solidFill>
                <a:srgbClr val="000000"/>
              </a:solidFill>
              <a:latin typeface="+mn-lt"/>
            </a:endParaRPr>
          </a:p>
          <a:p>
            <a:pPr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smtClean="0">
                <a:solidFill>
                  <a:srgbClr val="000000"/>
                </a:solidFill>
                <a:latin typeface="+mn-lt"/>
              </a:rPr>
              <a:t>Identify program goals</a:t>
            </a:r>
          </a:p>
          <a:p>
            <a:pPr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smtClean="0">
                <a:solidFill>
                  <a:srgbClr val="000000"/>
                </a:solidFill>
                <a:latin typeface="+mn-lt"/>
              </a:rPr>
              <a:t>Formulate a risk strategy</a:t>
            </a:r>
          </a:p>
          <a:p>
            <a:pPr lvl="1"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dirty="0" smtClean="0">
                <a:solidFill>
                  <a:srgbClr val="000000"/>
                </a:solidFill>
                <a:latin typeface="+mn-lt"/>
              </a:rPr>
              <a:t>Prioritize inspections &amp; actions</a:t>
            </a: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marL="457200" indent="-457200">
              <a:lnSpc>
                <a:spcPct val="99000"/>
              </a:lnSpc>
              <a:spcBef>
                <a:spcPts val="450"/>
              </a:spcBef>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marL="457200" indent="-457200">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a:p>
            <a:pPr>
              <a:lnSpc>
                <a:spcPct val="99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2400" dirty="0">
              <a:solidFill>
                <a:srgbClr val="000000"/>
              </a:solidFill>
              <a:latin typeface="+mn-lt"/>
            </a:endParaRPr>
          </a:p>
        </p:txBody>
      </p:sp>
      <p:pic>
        <p:nvPicPr>
          <p:cNvPr id="5" name="Picture 7"/>
          <p:cNvPicPr preferRelativeResize="0">
            <a:picLocks noChangeArrowheads="1"/>
          </p:cNvPicPr>
          <p:nvPr/>
        </p:nvPicPr>
        <p:blipFill>
          <a:blip r:embed="rId3" cstate="print">
            <a:lum bright="20000"/>
          </a:blip>
          <a:srcRect/>
          <a:stretch>
            <a:fillRect/>
          </a:stretch>
        </p:blipFill>
        <p:spPr bwMode="auto">
          <a:xfrm>
            <a:off x="228600" y="304800"/>
            <a:ext cx="914400" cy="64008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2193</TotalTime>
  <Words>2147</Words>
  <Application>Microsoft Office PowerPoint</Application>
  <PresentationFormat>On-screen Show (4:3)</PresentationFormat>
  <Paragraphs>547</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Custom Design</vt:lpstr>
      <vt:lpstr>Urban Tree Risk Management  A Comprehensive Framework Part II</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Inspection Guidelines and Schedule</vt:lpstr>
      <vt:lpstr>Slide 21</vt:lpstr>
      <vt:lpstr>Tree Risk Plan: Outcomes</vt:lpstr>
      <vt:lpstr>Risk Mitigation Results</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NCLT Conference</dc:title>
  <dc:subject>Green Infrastructure</dc:subject>
  <dc:creator>Dudley R. Hartel</dc:creator>
  <cp:lastModifiedBy>drhartel</cp:lastModifiedBy>
  <cp:revision>552</cp:revision>
  <dcterms:modified xsi:type="dcterms:W3CDTF">2012-02-08T03:55:26Z</dcterms:modified>
</cp:coreProperties>
</file>