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diagrams/layout3.xml" ContentType="application/vnd.openxmlformats-officedocument.drawingml.diagramLayout+xml"/>
  <Override PartName="/ppt/notesSlides/notesSlide12.xml" ContentType="application/vnd.openxmlformats-officedocument.presentationml.notesSlide+xml"/>
  <Override PartName="/ppt/diagrams/data4.xml" ContentType="application/vnd.openxmlformats-officedocument.drawingml.diagramData+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layout1.xml" ContentType="application/vnd.openxmlformats-officedocument.drawingml.diagramLayout+xml"/>
  <Override PartName="/ppt/notesSlides/notesSlide10.xml" ContentType="application/vnd.openxmlformats-officedocument.presentationml.notesSlide+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diagrams/layout4.xml" ContentType="application/vnd.openxmlformats-officedocument.drawingml.diagramLayout+xml"/>
  <Override PartName="/ppt/notesSlides/notesSlide22.xml" ContentType="application/vnd.openxmlformats-officedocument.presentationml.notesSlide+xml"/>
  <Override PartName="/ppt/notesSlides/notesSlide8.xml" ContentType="application/vnd.openxmlformats-officedocument.presentationml.notesSlide+xml"/>
  <Override PartName="/ppt/diagrams/layout2.xml" ContentType="application/vnd.openxmlformats-officedocument.drawingml.diagramLayout+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62" r:id="rId1"/>
  </p:sldMasterIdLst>
  <p:notesMasterIdLst>
    <p:notesMasterId r:id="rId25"/>
  </p:notesMasterIdLst>
  <p:handoutMasterIdLst>
    <p:handoutMasterId r:id="rId26"/>
  </p:handoutMasterIdLst>
  <p:sldIdLst>
    <p:sldId id="256" r:id="rId2"/>
    <p:sldId id="340" r:id="rId3"/>
    <p:sldId id="345" r:id="rId4"/>
    <p:sldId id="347" r:id="rId5"/>
    <p:sldId id="348" r:id="rId6"/>
    <p:sldId id="358" r:id="rId7"/>
    <p:sldId id="352" r:id="rId8"/>
    <p:sldId id="353" r:id="rId9"/>
    <p:sldId id="354" r:id="rId10"/>
    <p:sldId id="355" r:id="rId11"/>
    <p:sldId id="356" r:id="rId12"/>
    <p:sldId id="357" r:id="rId13"/>
    <p:sldId id="359" r:id="rId14"/>
    <p:sldId id="327" r:id="rId15"/>
    <p:sldId id="310" r:id="rId16"/>
    <p:sldId id="311" r:id="rId17"/>
    <p:sldId id="361" r:id="rId18"/>
    <p:sldId id="360" r:id="rId19"/>
    <p:sldId id="293" r:id="rId20"/>
    <p:sldId id="351" r:id="rId21"/>
    <p:sldId id="350" r:id="rId22"/>
    <p:sldId id="295" r:id="rId23"/>
    <p:sldId id="269" r:id="rId24"/>
  </p:sldIdLst>
  <p:sldSz cx="9144000" cy="6858000" type="screen4x3"/>
  <p:notesSz cx="7099300" cy="10234613"/>
  <p:defaultTextStyle>
    <a:defPPr>
      <a:defRPr lang="en-GB"/>
    </a:defPPr>
    <a:lvl1pPr algn="l" defTabSz="457200" rtl="0" fontAlgn="base">
      <a:lnSpc>
        <a:spcPct val="81000"/>
      </a:lnSpc>
      <a:spcBef>
        <a:spcPct val="0"/>
      </a:spcBef>
      <a:spcAft>
        <a:spcPct val="0"/>
      </a:spcAft>
      <a:buClr>
        <a:srgbClr val="000000"/>
      </a:buClr>
      <a:buSzPct val="100000"/>
      <a:buFont typeface="Arial" charset="0"/>
      <a:defRPr kern="1200">
        <a:solidFill>
          <a:schemeClr val="bg1"/>
        </a:solidFill>
        <a:latin typeface="Arial" charset="0"/>
        <a:ea typeface="+mn-ea"/>
        <a:cs typeface="+mn-cs"/>
      </a:defRPr>
    </a:lvl1pPr>
    <a:lvl2pPr marL="457200" algn="l" defTabSz="457200" rtl="0" fontAlgn="base">
      <a:lnSpc>
        <a:spcPct val="81000"/>
      </a:lnSpc>
      <a:spcBef>
        <a:spcPct val="0"/>
      </a:spcBef>
      <a:spcAft>
        <a:spcPct val="0"/>
      </a:spcAft>
      <a:buClr>
        <a:srgbClr val="000000"/>
      </a:buClr>
      <a:buSzPct val="100000"/>
      <a:buFont typeface="Arial" charset="0"/>
      <a:defRPr kern="1200">
        <a:solidFill>
          <a:schemeClr val="bg1"/>
        </a:solidFill>
        <a:latin typeface="Arial" charset="0"/>
        <a:ea typeface="+mn-ea"/>
        <a:cs typeface="+mn-cs"/>
      </a:defRPr>
    </a:lvl2pPr>
    <a:lvl3pPr marL="914400" algn="l" defTabSz="457200" rtl="0" fontAlgn="base">
      <a:lnSpc>
        <a:spcPct val="81000"/>
      </a:lnSpc>
      <a:spcBef>
        <a:spcPct val="0"/>
      </a:spcBef>
      <a:spcAft>
        <a:spcPct val="0"/>
      </a:spcAft>
      <a:buClr>
        <a:srgbClr val="000000"/>
      </a:buClr>
      <a:buSzPct val="100000"/>
      <a:buFont typeface="Arial" charset="0"/>
      <a:defRPr kern="1200">
        <a:solidFill>
          <a:schemeClr val="bg1"/>
        </a:solidFill>
        <a:latin typeface="Arial" charset="0"/>
        <a:ea typeface="+mn-ea"/>
        <a:cs typeface="+mn-cs"/>
      </a:defRPr>
    </a:lvl3pPr>
    <a:lvl4pPr marL="1371600" algn="l" defTabSz="457200" rtl="0" fontAlgn="base">
      <a:lnSpc>
        <a:spcPct val="81000"/>
      </a:lnSpc>
      <a:spcBef>
        <a:spcPct val="0"/>
      </a:spcBef>
      <a:spcAft>
        <a:spcPct val="0"/>
      </a:spcAft>
      <a:buClr>
        <a:srgbClr val="000000"/>
      </a:buClr>
      <a:buSzPct val="100000"/>
      <a:buFont typeface="Arial" charset="0"/>
      <a:defRPr kern="1200">
        <a:solidFill>
          <a:schemeClr val="bg1"/>
        </a:solidFill>
        <a:latin typeface="Arial" charset="0"/>
        <a:ea typeface="+mn-ea"/>
        <a:cs typeface="+mn-cs"/>
      </a:defRPr>
    </a:lvl4pPr>
    <a:lvl5pPr marL="1828800" algn="l" defTabSz="457200" rtl="0" fontAlgn="base">
      <a:lnSpc>
        <a:spcPct val="81000"/>
      </a:lnSpc>
      <a:spcBef>
        <a:spcPct val="0"/>
      </a:spcBef>
      <a:spcAft>
        <a:spcPct val="0"/>
      </a:spcAft>
      <a:buClr>
        <a:srgbClr val="000000"/>
      </a:buClr>
      <a:buSzPct val="100000"/>
      <a:buFont typeface="Arial" charset="0"/>
      <a:defRPr kern="1200">
        <a:solidFill>
          <a:schemeClr val="bg1"/>
        </a:solidFill>
        <a:latin typeface="Arial" charset="0"/>
        <a:ea typeface="+mn-ea"/>
        <a:cs typeface="+mn-cs"/>
      </a:defRPr>
    </a:lvl5pPr>
    <a:lvl6pPr marL="2286000" algn="l" defTabSz="914400" rtl="0" eaLnBrk="1" latinLnBrk="0" hangingPunct="1">
      <a:defRPr kern="1200">
        <a:solidFill>
          <a:schemeClr val="bg1"/>
        </a:solidFill>
        <a:latin typeface="Arial" charset="0"/>
        <a:ea typeface="+mn-ea"/>
        <a:cs typeface="+mn-cs"/>
      </a:defRPr>
    </a:lvl6pPr>
    <a:lvl7pPr marL="2743200" algn="l" defTabSz="914400" rtl="0" eaLnBrk="1" latinLnBrk="0" hangingPunct="1">
      <a:defRPr kern="1200">
        <a:solidFill>
          <a:schemeClr val="bg1"/>
        </a:solidFill>
        <a:latin typeface="Arial" charset="0"/>
        <a:ea typeface="+mn-ea"/>
        <a:cs typeface="+mn-cs"/>
      </a:defRPr>
    </a:lvl7pPr>
    <a:lvl8pPr marL="3200400" algn="l" defTabSz="914400" rtl="0" eaLnBrk="1" latinLnBrk="0" hangingPunct="1">
      <a:defRPr kern="1200">
        <a:solidFill>
          <a:schemeClr val="bg1"/>
        </a:solidFill>
        <a:latin typeface="Arial" charset="0"/>
        <a:ea typeface="+mn-ea"/>
        <a:cs typeface="+mn-cs"/>
      </a:defRPr>
    </a:lvl8pPr>
    <a:lvl9pPr marL="3657600" algn="l" defTabSz="914400" rtl="0" eaLnBrk="1" latinLnBrk="0" hangingPunct="1">
      <a:defRPr kern="1200">
        <a:solidFill>
          <a:schemeClr val="bg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6600"/>
    <a:srgbClr val="008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277" autoAdjust="0"/>
    <p:restoredTop sz="63912" autoAdjust="0"/>
  </p:normalViewPr>
  <p:slideViewPr>
    <p:cSldViewPr>
      <p:cViewPr varScale="1">
        <p:scale>
          <a:sx n="43" d="100"/>
          <a:sy n="43" d="100"/>
        </p:scale>
        <p:origin x="-1512" y="-102"/>
      </p:cViewPr>
      <p:guideLst>
        <p:guide orient="horz" pos="2160"/>
        <p:guide orient="horz" pos="192"/>
        <p:guide orient="horz" pos="4224"/>
        <p:guide pos="2880"/>
      </p:guideLst>
    </p:cSldViewPr>
  </p:slideViewPr>
  <p:outlineViewPr>
    <p:cViewPr varScale="1">
      <p:scale>
        <a:sx n="170" d="200"/>
        <a:sy n="170" d="200"/>
      </p:scale>
      <p:origin x="0" y="0"/>
    </p:cViewPr>
  </p:outlineViewPr>
  <p:notesTextViewPr>
    <p:cViewPr>
      <p:scale>
        <a:sx n="125" d="100"/>
        <a:sy n="125" d="100"/>
      </p:scale>
      <p:origin x="0" y="8322"/>
    </p:cViewPr>
  </p:notesTextViewPr>
  <p:sorterViewPr>
    <p:cViewPr>
      <p:scale>
        <a:sx n="66" d="100"/>
        <a:sy n="66" d="100"/>
      </p:scale>
      <p:origin x="0" y="0"/>
    </p:cViewPr>
  </p:sorterViewPr>
  <p:notesViewPr>
    <p:cSldViewPr>
      <p:cViewPr varScale="1">
        <p:scale>
          <a:sx n="59" d="100"/>
          <a:sy n="59" d="100"/>
        </p:scale>
        <p:origin x="-1752" y="-72"/>
      </p:cViewPr>
      <p:guideLst>
        <p:guide orient="horz" pos="3224"/>
        <p:guide pos="2236"/>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AF9438C-D6F9-4483-81F7-099AE0549B5A}" type="doc">
      <dgm:prSet loTypeId="urn:microsoft.com/office/officeart/2005/8/layout/process1" loCatId="process" qsTypeId="urn:microsoft.com/office/officeart/2005/8/quickstyle/simple1" qsCatId="simple" csTypeId="urn:microsoft.com/office/officeart/2005/8/colors/accent1_2" csCatId="accent1" phldr="1"/>
      <dgm:spPr/>
    </dgm:pt>
    <dgm:pt modelId="{0732CB7E-B505-4AF1-BD9A-72C56E67396D}">
      <dgm:prSet phldrT="[Text]"/>
      <dgm:spPr/>
      <dgm:t>
        <a:bodyPr/>
        <a:lstStyle/>
        <a:p>
          <a:r>
            <a:rPr lang="en-US" u="sng" dirty="0" smtClean="0"/>
            <a:t>Find Problem</a:t>
          </a:r>
          <a:r>
            <a:rPr lang="en-US" dirty="0" smtClean="0"/>
            <a:t/>
          </a:r>
          <a:br>
            <a:rPr lang="en-US" dirty="0" smtClean="0"/>
          </a:br>
          <a:r>
            <a:rPr lang="en-US" dirty="0" smtClean="0"/>
            <a:t>Mitigate</a:t>
          </a:r>
          <a:endParaRPr lang="en-US" dirty="0"/>
        </a:p>
      </dgm:t>
    </dgm:pt>
    <dgm:pt modelId="{72D41EB3-CF9D-40F0-8D97-237D9F6AF007}" type="parTrans" cxnId="{F8B4E6AF-8FCB-492A-988A-2FB8F0898296}">
      <dgm:prSet/>
      <dgm:spPr/>
      <dgm:t>
        <a:bodyPr/>
        <a:lstStyle/>
        <a:p>
          <a:endParaRPr lang="en-US"/>
        </a:p>
      </dgm:t>
    </dgm:pt>
    <dgm:pt modelId="{073F6A22-5DB2-4998-A48D-48E539BA664A}" type="sibTrans" cxnId="{F8B4E6AF-8FCB-492A-988A-2FB8F0898296}">
      <dgm:prSet/>
      <dgm:spPr/>
      <dgm:t>
        <a:bodyPr/>
        <a:lstStyle/>
        <a:p>
          <a:endParaRPr lang="en-US"/>
        </a:p>
      </dgm:t>
    </dgm:pt>
    <dgm:pt modelId="{FD9BC62B-BF1C-4AE4-8F16-F4DDD13287BE}">
      <dgm:prSet phldrT="[Text]"/>
      <dgm:spPr/>
      <dgm:t>
        <a:bodyPr/>
        <a:lstStyle/>
        <a:p>
          <a:r>
            <a:rPr lang="en-US" u="sng" dirty="0" smtClean="0"/>
            <a:t>Find Problem</a:t>
          </a:r>
          <a:r>
            <a:rPr lang="en-US" dirty="0" smtClean="0"/>
            <a:t/>
          </a:r>
          <a:br>
            <a:rPr lang="en-US" dirty="0" smtClean="0"/>
          </a:br>
          <a:r>
            <a:rPr lang="en-US" dirty="0" smtClean="0"/>
            <a:t>Mitigate</a:t>
          </a:r>
          <a:endParaRPr lang="en-US" dirty="0"/>
        </a:p>
      </dgm:t>
    </dgm:pt>
    <dgm:pt modelId="{746B88CC-FFC5-46C5-B681-D1EC65B73C8B}" type="parTrans" cxnId="{0315E408-11F6-4681-B035-D66A85432BED}">
      <dgm:prSet/>
      <dgm:spPr/>
      <dgm:t>
        <a:bodyPr/>
        <a:lstStyle/>
        <a:p>
          <a:endParaRPr lang="en-US"/>
        </a:p>
      </dgm:t>
    </dgm:pt>
    <dgm:pt modelId="{469C3EF9-027A-4745-8464-0EDC3D275D65}" type="sibTrans" cxnId="{0315E408-11F6-4681-B035-D66A85432BED}">
      <dgm:prSet/>
      <dgm:spPr/>
      <dgm:t>
        <a:bodyPr/>
        <a:lstStyle/>
        <a:p>
          <a:endParaRPr lang="en-US"/>
        </a:p>
      </dgm:t>
    </dgm:pt>
    <dgm:pt modelId="{706C329B-A80A-442B-AD02-B621E96FAD23}">
      <dgm:prSet phldrT="[Text]"/>
      <dgm:spPr/>
      <dgm:t>
        <a:bodyPr/>
        <a:lstStyle/>
        <a:p>
          <a:r>
            <a:rPr lang="en-US" u="sng" dirty="0" smtClean="0"/>
            <a:t>Find Problem</a:t>
          </a:r>
          <a:r>
            <a:rPr lang="en-US" dirty="0" smtClean="0"/>
            <a:t/>
          </a:r>
          <a:br>
            <a:rPr lang="en-US" dirty="0" smtClean="0"/>
          </a:br>
          <a:r>
            <a:rPr lang="en-US" dirty="0" smtClean="0"/>
            <a:t>Mitigate</a:t>
          </a:r>
          <a:endParaRPr lang="en-US" dirty="0"/>
        </a:p>
      </dgm:t>
    </dgm:pt>
    <dgm:pt modelId="{40932748-CF8B-49E3-B01E-109017DA82F7}" type="parTrans" cxnId="{B67BEC47-B365-4FB2-8603-B5E4960A2B06}">
      <dgm:prSet/>
      <dgm:spPr/>
      <dgm:t>
        <a:bodyPr/>
        <a:lstStyle/>
        <a:p>
          <a:endParaRPr lang="en-US"/>
        </a:p>
      </dgm:t>
    </dgm:pt>
    <dgm:pt modelId="{2AA03D7D-DB29-4D24-BA55-264AB9B83EB0}" type="sibTrans" cxnId="{B67BEC47-B365-4FB2-8603-B5E4960A2B06}">
      <dgm:prSet/>
      <dgm:spPr/>
      <dgm:t>
        <a:bodyPr/>
        <a:lstStyle/>
        <a:p>
          <a:endParaRPr lang="en-US"/>
        </a:p>
      </dgm:t>
    </dgm:pt>
    <dgm:pt modelId="{4165BD83-5C86-4500-85A8-55EF8738636A}" type="pres">
      <dgm:prSet presAssocID="{7AF9438C-D6F9-4483-81F7-099AE0549B5A}" presName="Name0" presStyleCnt="0">
        <dgm:presLayoutVars>
          <dgm:dir/>
          <dgm:resizeHandles val="exact"/>
        </dgm:presLayoutVars>
      </dgm:prSet>
      <dgm:spPr/>
    </dgm:pt>
    <dgm:pt modelId="{A806BBB0-183B-4FFB-BAC2-E1A77D2256D0}" type="pres">
      <dgm:prSet presAssocID="{0732CB7E-B505-4AF1-BD9A-72C56E67396D}" presName="node" presStyleLbl="node1" presStyleIdx="0" presStyleCnt="3">
        <dgm:presLayoutVars>
          <dgm:bulletEnabled val="1"/>
        </dgm:presLayoutVars>
      </dgm:prSet>
      <dgm:spPr/>
      <dgm:t>
        <a:bodyPr/>
        <a:lstStyle/>
        <a:p>
          <a:endParaRPr lang="en-US"/>
        </a:p>
      </dgm:t>
    </dgm:pt>
    <dgm:pt modelId="{1DB1DF62-735D-4F1F-9688-6FAA1B2984BE}" type="pres">
      <dgm:prSet presAssocID="{073F6A22-5DB2-4998-A48D-48E539BA664A}" presName="sibTrans" presStyleLbl="sibTrans2D1" presStyleIdx="0" presStyleCnt="2"/>
      <dgm:spPr/>
      <dgm:t>
        <a:bodyPr/>
        <a:lstStyle/>
        <a:p>
          <a:endParaRPr lang="en-US"/>
        </a:p>
      </dgm:t>
    </dgm:pt>
    <dgm:pt modelId="{ECCB80C6-9082-4FA7-95E5-4EA8C4221046}" type="pres">
      <dgm:prSet presAssocID="{073F6A22-5DB2-4998-A48D-48E539BA664A}" presName="connectorText" presStyleLbl="sibTrans2D1" presStyleIdx="0" presStyleCnt="2"/>
      <dgm:spPr/>
      <dgm:t>
        <a:bodyPr/>
        <a:lstStyle/>
        <a:p>
          <a:endParaRPr lang="en-US"/>
        </a:p>
      </dgm:t>
    </dgm:pt>
    <dgm:pt modelId="{49BB5E4A-FE81-4632-B344-A9AB766A5191}" type="pres">
      <dgm:prSet presAssocID="{FD9BC62B-BF1C-4AE4-8F16-F4DDD13287BE}" presName="node" presStyleLbl="node1" presStyleIdx="1" presStyleCnt="3">
        <dgm:presLayoutVars>
          <dgm:bulletEnabled val="1"/>
        </dgm:presLayoutVars>
      </dgm:prSet>
      <dgm:spPr/>
      <dgm:t>
        <a:bodyPr/>
        <a:lstStyle/>
        <a:p>
          <a:endParaRPr lang="en-US"/>
        </a:p>
      </dgm:t>
    </dgm:pt>
    <dgm:pt modelId="{03ADFE82-91D7-404F-AAF9-FE3766B22F39}" type="pres">
      <dgm:prSet presAssocID="{469C3EF9-027A-4745-8464-0EDC3D275D65}" presName="sibTrans" presStyleLbl="sibTrans2D1" presStyleIdx="1" presStyleCnt="2"/>
      <dgm:spPr/>
      <dgm:t>
        <a:bodyPr/>
        <a:lstStyle/>
        <a:p>
          <a:endParaRPr lang="en-US"/>
        </a:p>
      </dgm:t>
    </dgm:pt>
    <dgm:pt modelId="{34ABFDCB-A61A-4E2E-90D6-E1237727768A}" type="pres">
      <dgm:prSet presAssocID="{469C3EF9-027A-4745-8464-0EDC3D275D65}" presName="connectorText" presStyleLbl="sibTrans2D1" presStyleIdx="1" presStyleCnt="2"/>
      <dgm:spPr/>
      <dgm:t>
        <a:bodyPr/>
        <a:lstStyle/>
        <a:p>
          <a:endParaRPr lang="en-US"/>
        </a:p>
      </dgm:t>
    </dgm:pt>
    <dgm:pt modelId="{8BD4D4F8-449B-44A0-B998-D33E38D8C255}" type="pres">
      <dgm:prSet presAssocID="{706C329B-A80A-442B-AD02-B621E96FAD23}" presName="node" presStyleLbl="node1" presStyleIdx="2" presStyleCnt="3">
        <dgm:presLayoutVars>
          <dgm:bulletEnabled val="1"/>
        </dgm:presLayoutVars>
      </dgm:prSet>
      <dgm:spPr/>
      <dgm:t>
        <a:bodyPr/>
        <a:lstStyle/>
        <a:p>
          <a:endParaRPr lang="en-US"/>
        </a:p>
      </dgm:t>
    </dgm:pt>
  </dgm:ptLst>
  <dgm:cxnLst>
    <dgm:cxn modelId="{F6DE2A9E-E9FA-4704-9EAE-C301693060F1}" type="presOf" srcId="{073F6A22-5DB2-4998-A48D-48E539BA664A}" destId="{1DB1DF62-735D-4F1F-9688-6FAA1B2984BE}" srcOrd="0" destOrd="0" presId="urn:microsoft.com/office/officeart/2005/8/layout/process1"/>
    <dgm:cxn modelId="{F8B4E6AF-8FCB-492A-988A-2FB8F0898296}" srcId="{7AF9438C-D6F9-4483-81F7-099AE0549B5A}" destId="{0732CB7E-B505-4AF1-BD9A-72C56E67396D}" srcOrd="0" destOrd="0" parTransId="{72D41EB3-CF9D-40F0-8D97-237D9F6AF007}" sibTransId="{073F6A22-5DB2-4998-A48D-48E539BA664A}"/>
    <dgm:cxn modelId="{589D3804-D4B3-4D50-A95E-D4FEB8D3AD6E}" type="presOf" srcId="{0732CB7E-B505-4AF1-BD9A-72C56E67396D}" destId="{A806BBB0-183B-4FFB-BAC2-E1A77D2256D0}" srcOrd="0" destOrd="0" presId="urn:microsoft.com/office/officeart/2005/8/layout/process1"/>
    <dgm:cxn modelId="{3224CB2D-6280-40EE-B99E-65C5630B30B8}" type="presOf" srcId="{469C3EF9-027A-4745-8464-0EDC3D275D65}" destId="{03ADFE82-91D7-404F-AAF9-FE3766B22F39}" srcOrd="0" destOrd="0" presId="urn:microsoft.com/office/officeart/2005/8/layout/process1"/>
    <dgm:cxn modelId="{7CAA852F-B20F-4816-AA49-0A1F57408E90}" type="presOf" srcId="{469C3EF9-027A-4745-8464-0EDC3D275D65}" destId="{34ABFDCB-A61A-4E2E-90D6-E1237727768A}" srcOrd="1" destOrd="0" presId="urn:microsoft.com/office/officeart/2005/8/layout/process1"/>
    <dgm:cxn modelId="{0F064A00-EB06-4F2E-8336-581480312CD4}" type="presOf" srcId="{706C329B-A80A-442B-AD02-B621E96FAD23}" destId="{8BD4D4F8-449B-44A0-B998-D33E38D8C255}" srcOrd="0" destOrd="0" presId="urn:microsoft.com/office/officeart/2005/8/layout/process1"/>
    <dgm:cxn modelId="{B67BEC47-B365-4FB2-8603-B5E4960A2B06}" srcId="{7AF9438C-D6F9-4483-81F7-099AE0549B5A}" destId="{706C329B-A80A-442B-AD02-B621E96FAD23}" srcOrd="2" destOrd="0" parTransId="{40932748-CF8B-49E3-B01E-109017DA82F7}" sibTransId="{2AA03D7D-DB29-4D24-BA55-264AB9B83EB0}"/>
    <dgm:cxn modelId="{3607A267-D348-438C-8217-12BBEEDA7A3D}" type="presOf" srcId="{FD9BC62B-BF1C-4AE4-8F16-F4DDD13287BE}" destId="{49BB5E4A-FE81-4632-B344-A9AB766A5191}" srcOrd="0" destOrd="0" presId="urn:microsoft.com/office/officeart/2005/8/layout/process1"/>
    <dgm:cxn modelId="{0315E408-11F6-4681-B035-D66A85432BED}" srcId="{7AF9438C-D6F9-4483-81F7-099AE0549B5A}" destId="{FD9BC62B-BF1C-4AE4-8F16-F4DDD13287BE}" srcOrd="1" destOrd="0" parTransId="{746B88CC-FFC5-46C5-B681-D1EC65B73C8B}" sibTransId="{469C3EF9-027A-4745-8464-0EDC3D275D65}"/>
    <dgm:cxn modelId="{DEB0A42D-7905-455C-8A07-DF66DBC36D89}" type="presOf" srcId="{7AF9438C-D6F9-4483-81F7-099AE0549B5A}" destId="{4165BD83-5C86-4500-85A8-55EF8738636A}" srcOrd="0" destOrd="0" presId="urn:microsoft.com/office/officeart/2005/8/layout/process1"/>
    <dgm:cxn modelId="{3BCBB622-336A-471E-8AF5-3E99F76EDA5A}" type="presOf" srcId="{073F6A22-5DB2-4998-A48D-48E539BA664A}" destId="{ECCB80C6-9082-4FA7-95E5-4EA8C4221046}" srcOrd="1" destOrd="0" presId="urn:microsoft.com/office/officeart/2005/8/layout/process1"/>
    <dgm:cxn modelId="{408846F4-E7DC-4278-ABE7-AA8107B43DE1}" type="presParOf" srcId="{4165BD83-5C86-4500-85A8-55EF8738636A}" destId="{A806BBB0-183B-4FFB-BAC2-E1A77D2256D0}" srcOrd="0" destOrd="0" presId="urn:microsoft.com/office/officeart/2005/8/layout/process1"/>
    <dgm:cxn modelId="{CA7E5CD6-927C-40FA-B224-9F2682EFC5D9}" type="presParOf" srcId="{4165BD83-5C86-4500-85A8-55EF8738636A}" destId="{1DB1DF62-735D-4F1F-9688-6FAA1B2984BE}" srcOrd="1" destOrd="0" presId="urn:microsoft.com/office/officeart/2005/8/layout/process1"/>
    <dgm:cxn modelId="{DEB686AC-9511-461F-8117-CAF74A89A8EE}" type="presParOf" srcId="{1DB1DF62-735D-4F1F-9688-6FAA1B2984BE}" destId="{ECCB80C6-9082-4FA7-95E5-4EA8C4221046}" srcOrd="0" destOrd="0" presId="urn:microsoft.com/office/officeart/2005/8/layout/process1"/>
    <dgm:cxn modelId="{7A72C23C-B8E3-4BA9-962D-42D334BAC3EC}" type="presParOf" srcId="{4165BD83-5C86-4500-85A8-55EF8738636A}" destId="{49BB5E4A-FE81-4632-B344-A9AB766A5191}" srcOrd="2" destOrd="0" presId="urn:microsoft.com/office/officeart/2005/8/layout/process1"/>
    <dgm:cxn modelId="{2AA4D5C3-7F37-4D72-B9AE-0FFE4257D47F}" type="presParOf" srcId="{4165BD83-5C86-4500-85A8-55EF8738636A}" destId="{03ADFE82-91D7-404F-AAF9-FE3766B22F39}" srcOrd="3" destOrd="0" presId="urn:microsoft.com/office/officeart/2005/8/layout/process1"/>
    <dgm:cxn modelId="{233F6134-EFEC-4DBE-AAED-808523AA7A6C}" type="presParOf" srcId="{03ADFE82-91D7-404F-AAF9-FE3766B22F39}" destId="{34ABFDCB-A61A-4E2E-90D6-E1237727768A}" srcOrd="0" destOrd="0" presId="urn:microsoft.com/office/officeart/2005/8/layout/process1"/>
    <dgm:cxn modelId="{9DC86FC5-2CE9-4CCD-80D6-1CA50697655C}" type="presParOf" srcId="{4165BD83-5C86-4500-85A8-55EF8738636A}" destId="{8BD4D4F8-449B-44A0-B998-D33E38D8C255}" srcOrd="4" destOrd="0" presId="urn:microsoft.com/office/officeart/2005/8/layout/process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AF9438C-D6F9-4483-81F7-099AE0549B5A}" type="doc">
      <dgm:prSet loTypeId="urn:microsoft.com/office/officeart/2005/8/layout/process1" loCatId="process" qsTypeId="urn:microsoft.com/office/officeart/2005/8/quickstyle/simple1" qsCatId="simple" csTypeId="urn:microsoft.com/office/officeart/2005/8/colors/accent1_2" csCatId="accent1" phldr="1"/>
      <dgm:spPr/>
    </dgm:pt>
    <dgm:pt modelId="{0732CB7E-B505-4AF1-BD9A-72C56E67396D}">
      <dgm:prSet phldrT="[Text]"/>
      <dgm:spPr/>
      <dgm:t>
        <a:bodyPr/>
        <a:lstStyle/>
        <a:p>
          <a:r>
            <a:rPr lang="en-US" b="1" u="sng" dirty="0" smtClean="0"/>
            <a:t>Inventory</a:t>
          </a:r>
          <a:r>
            <a:rPr lang="en-US" b="1" dirty="0" smtClean="0"/>
            <a:t/>
          </a:r>
          <a:br>
            <a:rPr lang="en-US" b="1" dirty="0" smtClean="0"/>
          </a:br>
          <a:r>
            <a:rPr lang="en-US" b="1" dirty="0" smtClean="0"/>
            <a:t>&amp; Plan</a:t>
          </a:r>
          <a:endParaRPr lang="en-US" b="1" dirty="0"/>
        </a:p>
      </dgm:t>
    </dgm:pt>
    <dgm:pt modelId="{72D41EB3-CF9D-40F0-8D97-237D9F6AF007}" type="parTrans" cxnId="{F8B4E6AF-8FCB-492A-988A-2FB8F0898296}">
      <dgm:prSet/>
      <dgm:spPr/>
      <dgm:t>
        <a:bodyPr/>
        <a:lstStyle/>
        <a:p>
          <a:endParaRPr lang="en-US"/>
        </a:p>
      </dgm:t>
    </dgm:pt>
    <dgm:pt modelId="{073F6A22-5DB2-4998-A48D-48E539BA664A}" type="sibTrans" cxnId="{F8B4E6AF-8FCB-492A-988A-2FB8F0898296}">
      <dgm:prSet/>
      <dgm:spPr/>
      <dgm:t>
        <a:bodyPr/>
        <a:lstStyle/>
        <a:p>
          <a:endParaRPr lang="en-US"/>
        </a:p>
      </dgm:t>
    </dgm:pt>
    <dgm:pt modelId="{FD9BC62B-BF1C-4AE4-8F16-F4DDD13287BE}">
      <dgm:prSet phldrT="[Text]"/>
      <dgm:spPr/>
      <dgm:t>
        <a:bodyPr/>
        <a:lstStyle/>
        <a:p>
          <a:r>
            <a:rPr lang="en-US" b="1" dirty="0" smtClean="0"/>
            <a:t>Management</a:t>
          </a:r>
          <a:endParaRPr lang="en-US" b="1" dirty="0"/>
        </a:p>
      </dgm:t>
    </dgm:pt>
    <dgm:pt modelId="{746B88CC-FFC5-46C5-B681-D1EC65B73C8B}" type="parTrans" cxnId="{0315E408-11F6-4681-B035-D66A85432BED}">
      <dgm:prSet/>
      <dgm:spPr/>
      <dgm:t>
        <a:bodyPr/>
        <a:lstStyle/>
        <a:p>
          <a:endParaRPr lang="en-US"/>
        </a:p>
      </dgm:t>
    </dgm:pt>
    <dgm:pt modelId="{469C3EF9-027A-4745-8464-0EDC3D275D65}" type="sibTrans" cxnId="{0315E408-11F6-4681-B035-D66A85432BED}">
      <dgm:prSet/>
      <dgm:spPr/>
      <dgm:t>
        <a:bodyPr/>
        <a:lstStyle/>
        <a:p>
          <a:endParaRPr lang="en-US"/>
        </a:p>
      </dgm:t>
    </dgm:pt>
    <dgm:pt modelId="{706C329B-A80A-442B-AD02-B621E96FAD23}">
      <dgm:prSet phldrT="[Text]"/>
      <dgm:spPr/>
      <dgm:t>
        <a:bodyPr/>
        <a:lstStyle/>
        <a:p>
          <a:r>
            <a:rPr lang="en-US" b="1" dirty="0" smtClean="0"/>
            <a:t>Management</a:t>
          </a:r>
          <a:endParaRPr lang="en-US" b="1" dirty="0"/>
        </a:p>
      </dgm:t>
    </dgm:pt>
    <dgm:pt modelId="{40932748-CF8B-49E3-B01E-109017DA82F7}" type="parTrans" cxnId="{B67BEC47-B365-4FB2-8603-B5E4960A2B06}">
      <dgm:prSet/>
      <dgm:spPr/>
      <dgm:t>
        <a:bodyPr/>
        <a:lstStyle/>
        <a:p>
          <a:endParaRPr lang="en-US"/>
        </a:p>
      </dgm:t>
    </dgm:pt>
    <dgm:pt modelId="{2AA03D7D-DB29-4D24-BA55-264AB9B83EB0}" type="sibTrans" cxnId="{B67BEC47-B365-4FB2-8603-B5E4960A2B06}">
      <dgm:prSet/>
      <dgm:spPr/>
      <dgm:t>
        <a:bodyPr/>
        <a:lstStyle/>
        <a:p>
          <a:endParaRPr lang="en-US"/>
        </a:p>
      </dgm:t>
    </dgm:pt>
    <dgm:pt modelId="{4165BD83-5C86-4500-85A8-55EF8738636A}" type="pres">
      <dgm:prSet presAssocID="{7AF9438C-D6F9-4483-81F7-099AE0549B5A}" presName="Name0" presStyleCnt="0">
        <dgm:presLayoutVars>
          <dgm:dir/>
          <dgm:resizeHandles val="exact"/>
        </dgm:presLayoutVars>
      </dgm:prSet>
      <dgm:spPr/>
    </dgm:pt>
    <dgm:pt modelId="{A806BBB0-183B-4FFB-BAC2-E1A77D2256D0}" type="pres">
      <dgm:prSet presAssocID="{0732CB7E-B505-4AF1-BD9A-72C56E67396D}" presName="node" presStyleLbl="node1" presStyleIdx="0" presStyleCnt="3">
        <dgm:presLayoutVars>
          <dgm:bulletEnabled val="1"/>
        </dgm:presLayoutVars>
      </dgm:prSet>
      <dgm:spPr/>
      <dgm:t>
        <a:bodyPr/>
        <a:lstStyle/>
        <a:p>
          <a:endParaRPr lang="en-US"/>
        </a:p>
      </dgm:t>
    </dgm:pt>
    <dgm:pt modelId="{1DB1DF62-735D-4F1F-9688-6FAA1B2984BE}" type="pres">
      <dgm:prSet presAssocID="{073F6A22-5DB2-4998-A48D-48E539BA664A}" presName="sibTrans" presStyleLbl="sibTrans2D1" presStyleIdx="0" presStyleCnt="2"/>
      <dgm:spPr/>
      <dgm:t>
        <a:bodyPr/>
        <a:lstStyle/>
        <a:p>
          <a:endParaRPr lang="en-US"/>
        </a:p>
      </dgm:t>
    </dgm:pt>
    <dgm:pt modelId="{ECCB80C6-9082-4FA7-95E5-4EA8C4221046}" type="pres">
      <dgm:prSet presAssocID="{073F6A22-5DB2-4998-A48D-48E539BA664A}" presName="connectorText" presStyleLbl="sibTrans2D1" presStyleIdx="0" presStyleCnt="2"/>
      <dgm:spPr/>
      <dgm:t>
        <a:bodyPr/>
        <a:lstStyle/>
        <a:p>
          <a:endParaRPr lang="en-US"/>
        </a:p>
      </dgm:t>
    </dgm:pt>
    <dgm:pt modelId="{49BB5E4A-FE81-4632-B344-A9AB766A5191}" type="pres">
      <dgm:prSet presAssocID="{FD9BC62B-BF1C-4AE4-8F16-F4DDD13287BE}" presName="node" presStyleLbl="node1" presStyleIdx="1" presStyleCnt="3">
        <dgm:presLayoutVars>
          <dgm:bulletEnabled val="1"/>
        </dgm:presLayoutVars>
      </dgm:prSet>
      <dgm:spPr/>
      <dgm:t>
        <a:bodyPr/>
        <a:lstStyle/>
        <a:p>
          <a:endParaRPr lang="en-US"/>
        </a:p>
      </dgm:t>
    </dgm:pt>
    <dgm:pt modelId="{03ADFE82-91D7-404F-AAF9-FE3766B22F39}" type="pres">
      <dgm:prSet presAssocID="{469C3EF9-027A-4745-8464-0EDC3D275D65}" presName="sibTrans" presStyleLbl="sibTrans2D1" presStyleIdx="1" presStyleCnt="2"/>
      <dgm:spPr/>
      <dgm:t>
        <a:bodyPr/>
        <a:lstStyle/>
        <a:p>
          <a:endParaRPr lang="en-US"/>
        </a:p>
      </dgm:t>
    </dgm:pt>
    <dgm:pt modelId="{34ABFDCB-A61A-4E2E-90D6-E1237727768A}" type="pres">
      <dgm:prSet presAssocID="{469C3EF9-027A-4745-8464-0EDC3D275D65}" presName="connectorText" presStyleLbl="sibTrans2D1" presStyleIdx="1" presStyleCnt="2"/>
      <dgm:spPr/>
      <dgm:t>
        <a:bodyPr/>
        <a:lstStyle/>
        <a:p>
          <a:endParaRPr lang="en-US"/>
        </a:p>
      </dgm:t>
    </dgm:pt>
    <dgm:pt modelId="{8BD4D4F8-449B-44A0-B998-D33E38D8C255}" type="pres">
      <dgm:prSet presAssocID="{706C329B-A80A-442B-AD02-B621E96FAD23}" presName="node" presStyleLbl="node1" presStyleIdx="2" presStyleCnt="3">
        <dgm:presLayoutVars>
          <dgm:bulletEnabled val="1"/>
        </dgm:presLayoutVars>
      </dgm:prSet>
      <dgm:spPr/>
      <dgm:t>
        <a:bodyPr/>
        <a:lstStyle/>
        <a:p>
          <a:endParaRPr lang="en-US"/>
        </a:p>
      </dgm:t>
    </dgm:pt>
  </dgm:ptLst>
  <dgm:cxnLst>
    <dgm:cxn modelId="{46A4C38F-8BD6-4AAC-A203-0995B2C15E2D}" type="presOf" srcId="{073F6A22-5DB2-4998-A48D-48E539BA664A}" destId="{1DB1DF62-735D-4F1F-9688-6FAA1B2984BE}" srcOrd="0" destOrd="0" presId="urn:microsoft.com/office/officeart/2005/8/layout/process1"/>
    <dgm:cxn modelId="{F8B4E6AF-8FCB-492A-988A-2FB8F0898296}" srcId="{7AF9438C-D6F9-4483-81F7-099AE0549B5A}" destId="{0732CB7E-B505-4AF1-BD9A-72C56E67396D}" srcOrd="0" destOrd="0" parTransId="{72D41EB3-CF9D-40F0-8D97-237D9F6AF007}" sibTransId="{073F6A22-5DB2-4998-A48D-48E539BA664A}"/>
    <dgm:cxn modelId="{99F129CD-4B74-4600-B61C-E32EEB49A446}" type="presOf" srcId="{7AF9438C-D6F9-4483-81F7-099AE0549B5A}" destId="{4165BD83-5C86-4500-85A8-55EF8738636A}" srcOrd="0" destOrd="0" presId="urn:microsoft.com/office/officeart/2005/8/layout/process1"/>
    <dgm:cxn modelId="{257B80BA-007D-4FC3-B125-3895085CF511}" type="presOf" srcId="{706C329B-A80A-442B-AD02-B621E96FAD23}" destId="{8BD4D4F8-449B-44A0-B998-D33E38D8C255}" srcOrd="0" destOrd="0" presId="urn:microsoft.com/office/officeart/2005/8/layout/process1"/>
    <dgm:cxn modelId="{14AC7C67-9E3D-498F-BAF3-C4EE7DB49C09}" type="presOf" srcId="{469C3EF9-027A-4745-8464-0EDC3D275D65}" destId="{34ABFDCB-A61A-4E2E-90D6-E1237727768A}" srcOrd="1" destOrd="0" presId="urn:microsoft.com/office/officeart/2005/8/layout/process1"/>
    <dgm:cxn modelId="{B67BEC47-B365-4FB2-8603-B5E4960A2B06}" srcId="{7AF9438C-D6F9-4483-81F7-099AE0549B5A}" destId="{706C329B-A80A-442B-AD02-B621E96FAD23}" srcOrd="2" destOrd="0" parTransId="{40932748-CF8B-49E3-B01E-109017DA82F7}" sibTransId="{2AA03D7D-DB29-4D24-BA55-264AB9B83EB0}"/>
    <dgm:cxn modelId="{3DFEDECA-A123-44BB-A1E9-5D4AE5F55F83}" type="presOf" srcId="{0732CB7E-B505-4AF1-BD9A-72C56E67396D}" destId="{A806BBB0-183B-4FFB-BAC2-E1A77D2256D0}" srcOrd="0" destOrd="0" presId="urn:microsoft.com/office/officeart/2005/8/layout/process1"/>
    <dgm:cxn modelId="{6457796A-80FA-4EDE-A0B5-4A879AC94943}" type="presOf" srcId="{469C3EF9-027A-4745-8464-0EDC3D275D65}" destId="{03ADFE82-91D7-404F-AAF9-FE3766B22F39}" srcOrd="0" destOrd="0" presId="urn:microsoft.com/office/officeart/2005/8/layout/process1"/>
    <dgm:cxn modelId="{0315E408-11F6-4681-B035-D66A85432BED}" srcId="{7AF9438C-D6F9-4483-81F7-099AE0549B5A}" destId="{FD9BC62B-BF1C-4AE4-8F16-F4DDD13287BE}" srcOrd="1" destOrd="0" parTransId="{746B88CC-FFC5-46C5-B681-D1EC65B73C8B}" sibTransId="{469C3EF9-027A-4745-8464-0EDC3D275D65}"/>
    <dgm:cxn modelId="{B0218FB1-E021-445A-A8AF-334EA043F633}" type="presOf" srcId="{073F6A22-5DB2-4998-A48D-48E539BA664A}" destId="{ECCB80C6-9082-4FA7-95E5-4EA8C4221046}" srcOrd="1" destOrd="0" presId="urn:microsoft.com/office/officeart/2005/8/layout/process1"/>
    <dgm:cxn modelId="{B681324B-BB8C-4CB0-9629-0A6B857BC032}" type="presOf" srcId="{FD9BC62B-BF1C-4AE4-8F16-F4DDD13287BE}" destId="{49BB5E4A-FE81-4632-B344-A9AB766A5191}" srcOrd="0" destOrd="0" presId="urn:microsoft.com/office/officeart/2005/8/layout/process1"/>
    <dgm:cxn modelId="{5945473E-5ACB-4017-B2BE-6003B472BFC6}" type="presParOf" srcId="{4165BD83-5C86-4500-85A8-55EF8738636A}" destId="{A806BBB0-183B-4FFB-BAC2-E1A77D2256D0}" srcOrd="0" destOrd="0" presId="urn:microsoft.com/office/officeart/2005/8/layout/process1"/>
    <dgm:cxn modelId="{FC350B83-6BE2-4591-971E-61CF87BD3417}" type="presParOf" srcId="{4165BD83-5C86-4500-85A8-55EF8738636A}" destId="{1DB1DF62-735D-4F1F-9688-6FAA1B2984BE}" srcOrd="1" destOrd="0" presId="urn:microsoft.com/office/officeart/2005/8/layout/process1"/>
    <dgm:cxn modelId="{3943E62D-FF99-4F4F-A2C6-D36CDA81F0BF}" type="presParOf" srcId="{1DB1DF62-735D-4F1F-9688-6FAA1B2984BE}" destId="{ECCB80C6-9082-4FA7-95E5-4EA8C4221046}" srcOrd="0" destOrd="0" presId="urn:microsoft.com/office/officeart/2005/8/layout/process1"/>
    <dgm:cxn modelId="{F3729FB7-9906-410E-8DB9-9A8BE455C1AB}" type="presParOf" srcId="{4165BD83-5C86-4500-85A8-55EF8738636A}" destId="{49BB5E4A-FE81-4632-B344-A9AB766A5191}" srcOrd="2" destOrd="0" presId="urn:microsoft.com/office/officeart/2005/8/layout/process1"/>
    <dgm:cxn modelId="{8FBF033F-CB21-4B64-8C3D-5A7DC18CD602}" type="presParOf" srcId="{4165BD83-5C86-4500-85A8-55EF8738636A}" destId="{03ADFE82-91D7-404F-AAF9-FE3766B22F39}" srcOrd="3" destOrd="0" presId="urn:microsoft.com/office/officeart/2005/8/layout/process1"/>
    <dgm:cxn modelId="{10D28CB4-F547-4F8C-BAA8-F21CDF1F1A7A}" type="presParOf" srcId="{03ADFE82-91D7-404F-AAF9-FE3766B22F39}" destId="{34ABFDCB-A61A-4E2E-90D6-E1237727768A}" srcOrd="0" destOrd="0" presId="urn:microsoft.com/office/officeart/2005/8/layout/process1"/>
    <dgm:cxn modelId="{76B9C7BD-59EE-4D6C-A0EE-D22C21F77EA6}" type="presParOf" srcId="{4165BD83-5C86-4500-85A8-55EF8738636A}" destId="{8BD4D4F8-449B-44A0-B998-D33E38D8C255}" srcOrd="4" destOrd="0" presId="urn:microsoft.com/office/officeart/2005/8/layout/process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AF9438C-D6F9-4483-81F7-099AE0549B5A}" type="doc">
      <dgm:prSet loTypeId="urn:microsoft.com/office/officeart/2005/8/layout/process1" loCatId="process" qsTypeId="urn:microsoft.com/office/officeart/2005/8/quickstyle/simple1" qsCatId="simple" csTypeId="urn:microsoft.com/office/officeart/2005/8/colors/accent1_2" csCatId="accent1" phldr="1"/>
      <dgm:spPr/>
    </dgm:pt>
    <dgm:pt modelId="{0732CB7E-B505-4AF1-BD9A-72C56E67396D}">
      <dgm:prSet phldrT="[Text]"/>
      <dgm:spPr/>
      <dgm:t>
        <a:bodyPr/>
        <a:lstStyle/>
        <a:p>
          <a:r>
            <a:rPr lang="en-US" b="1" u="sng" dirty="0" smtClean="0"/>
            <a:t>Inventory</a:t>
          </a:r>
          <a:r>
            <a:rPr lang="en-US" b="1" dirty="0" smtClean="0"/>
            <a:t/>
          </a:r>
          <a:br>
            <a:rPr lang="en-US" b="1" dirty="0" smtClean="0"/>
          </a:br>
          <a:r>
            <a:rPr lang="en-US" b="1" dirty="0" smtClean="0"/>
            <a:t>&amp; Plan</a:t>
          </a:r>
          <a:endParaRPr lang="en-US" b="1" dirty="0"/>
        </a:p>
      </dgm:t>
    </dgm:pt>
    <dgm:pt modelId="{72D41EB3-CF9D-40F0-8D97-237D9F6AF007}" type="parTrans" cxnId="{F8B4E6AF-8FCB-492A-988A-2FB8F0898296}">
      <dgm:prSet/>
      <dgm:spPr/>
      <dgm:t>
        <a:bodyPr/>
        <a:lstStyle/>
        <a:p>
          <a:endParaRPr lang="en-US"/>
        </a:p>
      </dgm:t>
    </dgm:pt>
    <dgm:pt modelId="{073F6A22-5DB2-4998-A48D-48E539BA664A}" type="sibTrans" cxnId="{F8B4E6AF-8FCB-492A-988A-2FB8F0898296}">
      <dgm:prSet/>
      <dgm:spPr/>
      <dgm:t>
        <a:bodyPr/>
        <a:lstStyle/>
        <a:p>
          <a:endParaRPr lang="en-US"/>
        </a:p>
      </dgm:t>
    </dgm:pt>
    <dgm:pt modelId="{FD9BC62B-BF1C-4AE4-8F16-F4DDD13287BE}">
      <dgm:prSet phldrT="[Text]"/>
      <dgm:spPr/>
      <dgm:t>
        <a:bodyPr/>
        <a:lstStyle/>
        <a:p>
          <a:r>
            <a:rPr lang="en-US" b="1" dirty="0" smtClean="0"/>
            <a:t>Management</a:t>
          </a:r>
          <a:endParaRPr lang="en-US" b="1" dirty="0"/>
        </a:p>
      </dgm:t>
    </dgm:pt>
    <dgm:pt modelId="{746B88CC-FFC5-46C5-B681-D1EC65B73C8B}" type="parTrans" cxnId="{0315E408-11F6-4681-B035-D66A85432BED}">
      <dgm:prSet/>
      <dgm:spPr/>
      <dgm:t>
        <a:bodyPr/>
        <a:lstStyle/>
        <a:p>
          <a:endParaRPr lang="en-US"/>
        </a:p>
      </dgm:t>
    </dgm:pt>
    <dgm:pt modelId="{469C3EF9-027A-4745-8464-0EDC3D275D65}" type="sibTrans" cxnId="{0315E408-11F6-4681-B035-D66A85432BED}">
      <dgm:prSet/>
      <dgm:spPr/>
      <dgm:t>
        <a:bodyPr/>
        <a:lstStyle/>
        <a:p>
          <a:endParaRPr lang="en-US"/>
        </a:p>
      </dgm:t>
    </dgm:pt>
    <dgm:pt modelId="{706C329B-A80A-442B-AD02-B621E96FAD23}">
      <dgm:prSet phldrT="[Text]"/>
      <dgm:spPr/>
      <dgm:t>
        <a:bodyPr/>
        <a:lstStyle/>
        <a:p>
          <a:r>
            <a:rPr lang="en-US" b="1" dirty="0" smtClean="0"/>
            <a:t>Management</a:t>
          </a:r>
          <a:endParaRPr lang="en-US" b="1" dirty="0"/>
        </a:p>
      </dgm:t>
    </dgm:pt>
    <dgm:pt modelId="{40932748-CF8B-49E3-B01E-109017DA82F7}" type="parTrans" cxnId="{B67BEC47-B365-4FB2-8603-B5E4960A2B06}">
      <dgm:prSet/>
      <dgm:spPr/>
      <dgm:t>
        <a:bodyPr/>
        <a:lstStyle/>
        <a:p>
          <a:endParaRPr lang="en-US"/>
        </a:p>
      </dgm:t>
    </dgm:pt>
    <dgm:pt modelId="{2AA03D7D-DB29-4D24-BA55-264AB9B83EB0}" type="sibTrans" cxnId="{B67BEC47-B365-4FB2-8603-B5E4960A2B06}">
      <dgm:prSet/>
      <dgm:spPr/>
      <dgm:t>
        <a:bodyPr/>
        <a:lstStyle/>
        <a:p>
          <a:endParaRPr lang="en-US"/>
        </a:p>
      </dgm:t>
    </dgm:pt>
    <dgm:pt modelId="{4165BD83-5C86-4500-85A8-55EF8738636A}" type="pres">
      <dgm:prSet presAssocID="{7AF9438C-D6F9-4483-81F7-099AE0549B5A}" presName="Name0" presStyleCnt="0">
        <dgm:presLayoutVars>
          <dgm:dir/>
          <dgm:resizeHandles val="exact"/>
        </dgm:presLayoutVars>
      </dgm:prSet>
      <dgm:spPr/>
    </dgm:pt>
    <dgm:pt modelId="{A806BBB0-183B-4FFB-BAC2-E1A77D2256D0}" type="pres">
      <dgm:prSet presAssocID="{0732CB7E-B505-4AF1-BD9A-72C56E67396D}" presName="node" presStyleLbl="node1" presStyleIdx="0" presStyleCnt="3">
        <dgm:presLayoutVars>
          <dgm:bulletEnabled val="1"/>
        </dgm:presLayoutVars>
      </dgm:prSet>
      <dgm:spPr/>
      <dgm:t>
        <a:bodyPr/>
        <a:lstStyle/>
        <a:p>
          <a:endParaRPr lang="en-US"/>
        </a:p>
      </dgm:t>
    </dgm:pt>
    <dgm:pt modelId="{1DB1DF62-735D-4F1F-9688-6FAA1B2984BE}" type="pres">
      <dgm:prSet presAssocID="{073F6A22-5DB2-4998-A48D-48E539BA664A}" presName="sibTrans" presStyleLbl="sibTrans2D1" presStyleIdx="0" presStyleCnt="2"/>
      <dgm:spPr/>
      <dgm:t>
        <a:bodyPr/>
        <a:lstStyle/>
        <a:p>
          <a:endParaRPr lang="en-US"/>
        </a:p>
      </dgm:t>
    </dgm:pt>
    <dgm:pt modelId="{ECCB80C6-9082-4FA7-95E5-4EA8C4221046}" type="pres">
      <dgm:prSet presAssocID="{073F6A22-5DB2-4998-A48D-48E539BA664A}" presName="connectorText" presStyleLbl="sibTrans2D1" presStyleIdx="0" presStyleCnt="2"/>
      <dgm:spPr/>
      <dgm:t>
        <a:bodyPr/>
        <a:lstStyle/>
        <a:p>
          <a:endParaRPr lang="en-US"/>
        </a:p>
      </dgm:t>
    </dgm:pt>
    <dgm:pt modelId="{49BB5E4A-FE81-4632-B344-A9AB766A5191}" type="pres">
      <dgm:prSet presAssocID="{FD9BC62B-BF1C-4AE4-8F16-F4DDD13287BE}" presName="node" presStyleLbl="node1" presStyleIdx="1" presStyleCnt="3">
        <dgm:presLayoutVars>
          <dgm:bulletEnabled val="1"/>
        </dgm:presLayoutVars>
      </dgm:prSet>
      <dgm:spPr/>
      <dgm:t>
        <a:bodyPr/>
        <a:lstStyle/>
        <a:p>
          <a:endParaRPr lang="en-US"/>
        </a:p>
      </dgm:t>
    </dgm:pt>
    <dgm:pt modelId="{03ADFE82-91D7-404F-AAF9-FE3766B22F39}" type="pres">
      <dgm:prSet presAssocID="{469C3EF9-027A-4745-8464-0EDC3D275D65}" presName="sibTrans" presStyleLbl="sibTrans2D1" presStyleIdx="1" presStyleCnt="2"/>
      <dgm:spPr/>
      <dgm:t>
        <a:bodyPr/>
        <a:lstStyle/>
        <a:p>
          <a:endParaRPr lang="en-US"/>
        </a:p>
      </dgm:t>
    </dgm:pt>
    <dgm:pt modelId="{34ABFDCB-A61A-4E2E-90D6-E1237727768A}" type="pres">
      <dgm:prSet presAssocID="{469C3EF9-027A-4745-8464-0EDC3D275D65}" presName="connectorText" presStyleLbl="sibTrans2D1" presStyleIdx="1" presStyleCnt="2"/>
      <dgm:spPr/>
      <dgm:t>
        <a:bodyPr/>
        <a:lstStyle/>
        <a:p>
          <a:endParaRPr lang="en-US"/>
        </a:p>
      </dgm:t>
    </dgm:pt>
    <dgm:pt modelId="{8BD4D4F8-449B-44A0-B998-D33E38D8C255}" type="pres">
      <dgm:prSet presAssocID="{706C329B-A80A-442B-AD02-B621E96FAD23}" presName="node" presStyleLbl="node1" presStyleIdx="2" presStyleCnt="3">
        <dgm:presLayoutVars>
          <dgm:bulletEnabled val="1"/>
        </dgm:presLayoutVars>
      </dgm:prSet>
      <dgm:spPr/>
      <dgm:t>
        <a:bodyPr/>
        <a:lstStyle/>
        <a:p>
          <a:endParaRPr lang="en-US"/>
        </a:p>
      </dgm:t>
    </dgm:pt>
  </dgm:ptLst>
  <dgm:cxnLst>
    <dgm:cxn modelId="{30D59BA5-906B-4C4E-A761-6C4D90E1B067}" type="presOf" srcId="{706C329B-A80A-442B-AD02-B621E96FAD23}" destId="{8BD4D4F8-449B-44A0-B998-D33E38D8C255}" srcOrd="0" destOrd="0" presId="urn:microsoft.com/office/officeart/2005/8/layout/process1"/>
    <dgm:cxn modelId="{20312D0C-8FAF-45C0-843C-DEA9CEC16848}" type="presOf" srcId="{FD9BC62B-BF1C-4AE4-8F16-F4DDD13287BE}" destId="{49BB5E4A-FE81-4632-B344-A9AB766A5191}" srcOrd="0" destOrd="0" presId="urn:microsoft.com/office/officeart/2005/8/layout/process1"/>
    <dgm:cxn modelId="{F8B4E6AF-8FCB-492A-988A-2FB8F0898296}" srcId="{7AF9438C-D6F9-4483-81F7-099AE0549B5A}" destId="{0732CB7E-B505-4AF1-BD9A-72C56E67396D}" srcOrd="0" destOrd="0" parTransId="{72D41EB3-CF9D-40F0-8D97-237D9F6AF007}" sibTransId="{073F6A22-5DB2-4998-A48D-48E539BA664A}"/>
    <dgm:cxn modelId="{2E3CAFCC-DF16-41F5-90DA-B2FFACCED30C}" type="presOf" srcId="{073F6A22-5DB2-4998-A48D-48E539BA664A}" destId="{ECCB80C6-9082-4FA7-95E5-4EA8C4221046}" srcOrd="1" destOrd="0" presId="urn:microsoft.com/office/officeart/2005/8/layout/process1"/>
    <dgm:cxn modelId="{31BD7521-BC16-4A90-9C85-61F04102E443}" type="presOf" srcId="{469C3EF9-027A-4745-8464-0EDC3D275D65}" destId="{34ABFDCB-A61A-4E2E-90D6-E1237727768A}" srcOrd="1" destOrd="0" presId="urn:microsoft.com/office/officeart/2005/8/layout/process1"/>
    <dgm:cxn modelId="{EF5EC1CA-AB58-4E45-BD0A-442A2DB7888C}" type="presOf" srcId="{7AF9438C-D6F9-4483-81F7-099AE0549B5A}" destId="{4165BD83-5C86-4500-85A8-55EF8738636A}" srcOrd="0" destOrd="0" presId="urn:microsoft.com/office/officeart/2005/8/layout/process1"/>
    <dgm:cxn modelId="{6D601EE3-8997-40CB-9AA7-E8644264D0AF}" type="presOf" srcId="{0732CB7E-B505-4AF1-BD9A-72C56E67396D}" destId="{A806BBB0-183B-4FFB-BAC2-E1A77D2256D0}" srcOrd="0" destOrd="0" presId="urn:microsoft.com/office/officeart/2005/8/layout/process1"/>
    <dgm:cxn modelId="{DF44B187-B0C3-4166-B371-8BF9BE8A983A}" type="presOf" srcId="{073F6A22-5DB2-4998-A48D-48E539BA664A}" destId="{1DB1DF62-735D-4F1F-9688-6FAA1B2984BE}" srcOrd="0" destOrd="0" presId="urn:microsoft.com/office/officeart/2005/8/layout/process1"/>
    <dgm:cxn modelId="{B67BEC47-B365-4FB2-8603-B5E4960A2B06}" srcId="{7AF9438C-D6F9-4483-81F7-099AE0549B5A}" destId="{706C329B-A80A-442B-AD02-B621E96FAD23}" srcOrd="2" destOrd="0" parTransId="{40932748-CF8B-49E3-B01E-109017DA82F7}" sibTransId="{2AA03D7D-DB29-4D24-BA55-264AB9B83EB0}"/>
    <dgm:cxn modelId="{0D12F6AA-5477-4C11-8910-091658E7ED18}" type="presOf" srcId="{469C3EF9-027A-4745-8464-0EDC3D275D65}" destId="{03ADFE82-91D7-404F-AAF9-FE3766B22F39}" srcOrd="0" destOrd="0" presId="urn:microsoft.com/office/officeart/2005/8/layout/process1"/>
    <dgm:cxn modelId="{0315E408-11F6-4681-B035-D66A85432BED}" srcId="{7AF9438C-D6F9-4483-81F7-099AE0549B5A}" destId="{FD9BC62B-BF1C-4AE4-8F16-F4DDD13287BE}" srcOrd="1" destOrd="0" parTransId="{746B88CC-FFC5-46C5-B681-D1EC65B73C8B}" sibTransId="{469C3EF9-027A-4745-8464-0EDC3D275D65}"/>
    <dgm:cxn modelId="{1F2D8465-3BA9-408F-AE41-CCC3465F2319}" type="presParOf" srcId="{4165BD83-5C86-4500-85A8-55EF8738636A}" destId="{A806BBB0-183B-4FFB-BAC2-E1A77D2256D0}" srcOrd="0" destOrd="0" presId="urn:microsoft.com/office/officeart/2005/8/layout/process1"/>
    <dgm:cxn modelId="{637B869F-1AF9-4069-8AA2-20C99D58F1F8}" type="presParOf" srcId="{4165BD83-5C86-4500-85A8-55EF8738636A}" destId="{1DB1DF62-735D-4F1F-9688-6FAA1B2984BE}" srcOrd="1" destOrd="0" presId="urn:microsoft.com/office/officeart/2005/8/layout/process1"/>
    <dgm:cxn modelId="{02EEF9E6-0A00-493F-A11B-563E283A9829}" type="presParOf" srcId="{1DB1DF62-735D-4F1F-9688-6FAA1B2984BE}" destId="{ECCB80C6-9082-4FA7-95E5-4EA8C4221046}" srcOrd="0" destOrd="0" presId="urn:microsoft.com/office/officeart/2005/8/layout/process1"/>
    <dgm:cxn modelId="{6D00F1F1-32B0-416D-9935-43D356FDE7D9}" type="presParOf" srcId="{4165BD83-5C86-4500-85A8-55EF8738636A}" destId="{49BB5E4A-FE81-4632-B344-A9AB766A5191}" srcOrd="2" destOrd="0" presId="urn:microsoft.com/office/officeart/2005/8/layout/process1"/>
    <dgm:cxn modelId="{8DF62D8F-0AF4-43EC-B553-86DFE46FA9F1}" type="presParOf" srcId="{4165BD83-5C86-4500-85A8-55EF8738636A}" destId="{03ADFE82-91D7-404F-AAF9-FE3766B22F39}" srcOrd="3" destOrd="0" presId="urn:microsoft.com/office/officeart/2005/8/layout/process1"/>
    <dgm:cxn modelId="{6EFE21BA-23F3-42B3-822E-B48A3C9CDFFA}" type="presParOf" srcId="{03ADFE82-91D7-404F-AAF9-FE3766B22F39}" destId="{34ABFDCB-A61A-4E2E-90D6-E1237727768A}" srcOrd="0" destOrd="0" presId="urn:microsoft.com/office/officeart/2005/8/layout/process1"/>
    <dgm:cxn modelId="{0626776D-54DB-4B5E-ACA6-160AE5E9D579}" type="presParOf" srcId="{4165BD83-5C86-4500-85A8-55EF8738636A}" destId="{8BD4D4F8-449B-44A0-B998-D33E38D8C255}" srcOrd="4" destOrd="0" presId="urn:microsoft.com/office/officeart/2005/8/layout/process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B18A98D-8655-43A7-BE3E-504496ADBF93}" type="doc">
      <dgm:prSet loTypeId="urn:microsoft.com/office/officeart/2005/8/layout/venn1" loCatId="relationship" qsTypeId="urn:microsoft.com/office/officeart/2005/8/quickstyle/simple1" qsCatId="simple" csTypeId="urn:microsoft.com/office/officeart/2005/8/colors/accent1_2" csCatId="accent1" phldr="1"/>
      <dgm:spPr/>
    </dgm:pt>
    <dgm:pt modelId="{E7D0DC9C-FE8E-4467-9E1A-98DDED05AB32}">
      <dgm:prSet phldrT="[Text]"/>
      <dgm:spPr/>
      <dgm:t>
        <a:bodyPr/>
        <a:lstStyle/>
        <a:p>
          <a:r>
            <a:rPr lang="en-US" dirty="0" smtClean="0"/>
            <a:t>Communication</a:t>
          </a:r>
          <a:endParaRPr lang="en-US" dirty="0"/>
        </a:p>
      </dgm:t>
    </dgm:pt>
    <dgm:pt modelId="{65D864A1-6746-473D-A2D7-17D443C7C790}" type="parTrans" cxnId="{16FE26E2-2CBD-4420-A4B8-215B362AF30C}">
      <dgm:prSet/>
      <dgm:spPr/>
      <dgm:t>
        <a:bodyPr/>
        <a:lstStyle/>
        <a:p>
          <a:endParaRPr lang="en-US"/>
        </a:p>
      </dgm:t>
    </dgm:pt>
    <dgm:pt modelId="{1EBDD752-7562-4A30-B0F4-E18EEDE51FB3}" type="sibTrans" cxnId="{16FE26E2-2CBD-4420-A4B8-215B362AF30C}">
      <dgm:prSet/>
      <dgm:spPr/>
      <dgm:t>
        <a:bodyPr/>
        <a:lstStyle/>
        <a:p>
          <a:endParaRPr lang="en-US"/>
        </a:p>
      </dgm:t>
    </dgm:pt>
    <dgm:pt modelId="{2BB1DBF4-CF47-4905-8384-02850592B6D8}">
      <dgm:prSet phldrT="[Text]"/>
      <dgm:spPr>
        <a:solidFill>
          <a:srgbClr val="006600">
            <a:alpha val="50000"/>
          </a:srgbClr>
        </a:solidFill>
      </dgm:spPr>
      <dgm:t>
        <a:bodyPr/>
        <a:lstStyle/>
        <a:p>
          <a:r>
            <a:rPr lang="en-US" dirty="0" smtClean="0"/>
            <a:t>Monitoring</a:t>
          </a:r>
          <a:endParaRPr lang="en-US" dirty="0"/>
        </a:p>
      </dgm:t>
    </dgm:pt>
    <dgm:pt modelId="{9E5BBDB0-4A7D-4868-8096-2E715CB8E405}" type="parTrans" cxnId="{EBA807E3-4D60-4224-975A-2658482581BD}">
      <dgm:prSet/>
      <dgm:spPr/>
      <dgm:t>
        <a:bodyPr/>
        <a:lstStyle/>
        <a:p>
          <a:endParaRPr lang="en-US"/>
        </a:p>
      </dgm:t>
    </dgm:pt>
    <dgm:pt modelId="{2347FF40-9197-472D-A895-8A0D13D81DFB}" type="sibTrans" cxnId="{EBA807E3-4D60-4224-975A-2658482581BD}">
      <dgm:prSet/>
      <dgm:spPr/>
      <dgm:t>
        <a:bodyPr/>
        <a:lstStyle/>
        <a:p>
          <a:endParaRPr lang="en-US"/>
        </a:p>
      </dgm:t>
    </dgm:pt>
    <dgm:pt modelId="{B66DF2F3-2E6D-479E-A385-7DDA935AE905}">
      <dgm:prSet phldrT="[Text]"/>
      <dgm:spPr>
        <a:solidFill>
          <a:srgbClr val="C00000">
            <a:alpha val="50000"/>
          </a:srgbClr>
        </a:solidFill>
      </dgm:spPr>
      <dgm:t>
        <a:bodyPr/>
        <a:lstStyle/>
        <a:p>
          <a:r>
            <a:rPr lang="en-US" dirty="0" smtClean="0"/>
            <a:t>Assessment</a:t>
          </a:r>
          <a:endParaRPr lang="en-US" dirty="0"/>
        </a:p>
      </dgm:t>
    </dgm:pt>
    <dgm:pt modelId="{AD006435-E2CD-46A1-A8A8-D2502B4C8D47}" type="parTrans" cxnId="{894D81C6-520C-4614-BED0-FCAC4E44CBFA}">
      <dgm:prSet/>
      <dgm:spPr/>
      <dgm:t>
        <a:bodyPr/>
        <a:lstStyle/>
        <a:p>
          <a:endParaRPr lang="en-US"/>
        </a:p>
      </dgm:t>
    </dgm:pt>
    <dgm:pt modelId="{7051C5A2-AEC2-4225-B8AE-D2E16AC553DE}" type="sibTrans" cxnId="{894D81C6-520C-4614-BED0-FCAC4E44CBFA}">
      <dgm:prSet/>
      <dgm:spPr/>
      <dgm:t>
        <a:bodyPr/>
        <a:lstStyle/>
        <a:p>
          <a:endParaRPr lang="en-US"/>
        </a:p>
      </dgm:t>
    </dgm:pt>
    <dgm:pt modelId="{53368CAC-1705-43C4-B81C-B2DE1221253B}" type="pres">
      <dgm:prSet presAssocID="{DB18A98D-8655-43A7-BE3E-504496ADBF93}" presName="compositeShape" presStyleCnt="0">
        <dgm:presLayoutVars>
          <dgm:chMax val="7"/>
          <dgm:dir/>
          <dgm:resizeHandles val="exact"/>
        </dgm:presLayoutVars>
      </dgm:prSet>
      <dgm:spPr/>
    </dgm:pt>
    <dgm:pt modelId="{9144D044-2AE0-4DEA-BE79-6636FA34494E}" type="pres">
      <dgm:prSet presAssocID="{E7D0DC9C-FE8E-4467-9E1A-98DDED05AB32}" presName="circ1" presStyleLbl="vennNode1" presStyleIdx="0" presStyleCnt="3"/>
      <dgm:spPr/>
      <dgm:t>
        <a:bodyPr/>
        <a:lstStyle/>
        <a:p>
          <a:endParaRPr lang="en-US"/>
        </a:p>
      </dgm:t>
    </dgm:pt>
    <dgm:pt modelId="{E8D5F5FA-BB39-4FFB-BF91-B1CE8BE8E4C1}" type="pres">
      <dgm:prSet presAssocID="{E7D0DC9C-FE8E-4467-9E1A-98DDED05AB32}" presName="circ1Tx" presStyleLbl="revTx" presStyleIdx="0" presStyleCnt="0">
        <dgm:presLayoutVars>
          <dgm:chMax val="0"/>
          <dgm:chPref val="0"/>
          <dgm:bulletEnabled val="1"/>
        </dgm:presLayoutVars>
      </dgm:prSet>
      <dgm:spPr/>
      <dgm:t>
        <a:bodyPr/>
        <a:lstStyle/>
        <a:p>
          <a:endParaRPr lang="en-US"/>
        </a:p>
      </dgm:t>
    </dgm:pt>
    <dgm:pt modelId="{2B70C58F-C32F-43A2-9954-FFB74B46134E}" type="pres">
      <dgm:prSet presAssocID="{2BB1DBF4-CF47-4905-8384-02850592B6D8}" presName="circ2" presStyleLbl="vennNode1" presStyleIdx="1" presStyleCnt="3"/>
      <dgm:spPr/>
      <dgm:t>
        <a:bodyPr/>
        <a:lstStyle/>
        <a:p>
          <a:endParaRPr lang="en-US"/>
        </a:p>
      </dgm:t>
    </dgm:pt>
    <dgm:pt modelId="{69BD591C-496F-42B6-B9CC-BF9618CDA223}" type="pres">
      <dgm:prSet presAssocID="{2BB1DBF4-CF47-4905-8384-02850592B6D8}" presName="circ2Tx" presStyleLbl="revTx" presStyleIdx="0" presStyleCnt="0">
        <dgm:presLayoutVars>
          <dgm:chMax val="0"/>
          <dgm:chPref val="0"/>
          <dgm:bulletEnabled val="1"/>
        </dgm:presLayoutVars>
      </dgm:prSet>
      <dgm:spPr/>
      <dgm:t>
        <a:bodyPr/>
        <a:lstStyle/>
        <a:p>
          <a:endParaRPr lang="en-US"/>
        </a:p>
      </dgm:t>
    </dgm:pt>
    <dgm:pt modelId="{160BDE4C-73D5-4F94-AB6E-506D46F66822}" type="pres">
      <dgm:prSet presAssocID="{B66DF2F3-2E6D-479E-A385-7DDA935AE905}" presName="circ3" presStyleLbl="vennNode1" presStyleIdx="2" presStyleCnt="3"/>
      <dgm:spPr/>
      <dgm:t>
        <a:bodyPr/>
        <a:lstStyle/>
        <a:p>
          <a:endParaRPr lang="en-US"/>
        </a:p>
      </dgm:t>
    </dgm:pt>
    <dgm:pt modelId="{6CF27C71-8850-413D-B9DD-8C5FF66D097B}" type="pres">
      <dgm:prSet presAssocID="{B66DF2F3-2E6D-479E-A385-7DDA935AE905}" presName="circ3Tx" presStyleLbl="revTx" presStyleIdx="0" presStyleCnt="0">
        <dgm:presLayoutVars>
          <dgm:chMax val="0"/>
          <dgm:chPref val="0"/>
          <dgm:bulletEnabled val="1"/>
        </dgm:presLayoutVars>
      </dgm:prSet>
      <dgm:spPr/>
      <dgm:t>
        <a:bodyPr/>
        <a:lstStyle/>
        <a:p>
          <a:endParaRPr lang="en-US"/>
        </a:p>
      </dgm:t>
    </dgm:pt>
  </dgm:ptLst>
  <dgm:cxnLst>
    <dgm:cxn modelId="{16FE26E2-2CBD-4420-A4B8-215B362AF30C}" srcId="{DB18A98D-8655-43A7-BE3E-504496ADBF93}" destId="{E7D0DC9C-FE8E-4467-9E1A-98DDED05AB32}" srcOrd="0" destOrd="0" parTransId="{65D864A1-6746-473D-A2D7-17D443C7C790}" sibTransId="{1EBDD752-7562-4A30-B0F4-E18EEDE51FB3}"/>
    <dgm:cxn modelId="{EBA807E3-4D60-4224-975A-2658482581BD}" srcId="{DB18A98D-8655-43A7-BE3E-504496ADBF93}" destId="{2BB1DBF4-CF47-4905-8384-02850592B6D8}" srcOrd="1" destOrd="0" parTransId="{9E5BBDB0-4A7D-4868-8096-2E715CB8E405}" sibTransId="{2347FF40-9197-472D-A895-8A0D13D81DFB}"/>
    <dgm:cxn modelId="{894D81C6-520C-4614-BED0-FCAC4E44CBFA}" srcId="{DB18A98D-8655-43A7-BE3E-504496ADBF93}" destId="{B66DF2F3-2E6D-479E-A385-7DDA935AE905}" srcOrd="2" destOrd="0" parTransId="{AD006435-E2CD-46A1-A8A8-D2502B4C8D47}" sibTransId="{7051C5A2-AEC2-4225-B8AE-D2E16AC553DE}"/>
    <dgm:cxn modelId="{4C483EFD-C8E1-489E-9621-17EB87B4250A}" type="presOf" srcId="{2BB1DBF4-CF47-4905-8384-02850592B6D8}" destId="{2B70C58F-C32F-43A2-9954-FFB74B46134E}" srcOrd="0" destOrd="0" presId="urn:microsoft.com/office/officeart/2005/8/layout/venn1"/>
    <dgm:cxn modelId="{32A14DCA-94D2-4B50-9F1A-6E9082AF078A}" type="presOf" srcId="{B66DF2F3-2E6D-479E-A385-7DDA935AE905}" destId="{6CF27C71-8850-413D-B9DD-8C5FF66D097B}" srcOrd="1" destOrd="0" presId="urn:microsoft.com/office/officeart/2005/8/layout/venn1"/>
    <dgm:cxn modelId="{5228595C-7337-4EA3-A79D-45DE72FF4B45}" type="presOf" srcId="{DB18A98D-8655-43A7-BE3E-504496ADBF93}" destId="{53368CAC-1705-43C4-B81C-B2DE1221253B}" srcOrd="0" destOrd="0" presId="urn:microsoft.com/office/officeart/2005/8/layout/venn1"/>
    <dgm:cxn modelId="{6EB21CFF-2A9F-4244-9BE3-335BE9B5037E}" type="presOf" srcId="{B66DF2F3-2E6D-479E-A385-7DDA935AE905}" destId="{160BDE4C-73D5-4F94-AB6E-506D46F66822}" srcOrd="0" destOrd="0" presId="urn:microsoft.com/office/officeart/2005/8/layout/venn1"/>
    <dgm:cxn modelId="{AD9785E9-4DD0-407E-8D9E-598FE13B1295}" type="presOf" srcId="{E7D0DC9C-FE8E-4467-9E1A-98DDED05AB32}" destId="{9144D044-2AE0-4DEA-BE79-6636FA34494E}" srcOrd="0" destOrd="0" presId="urn:microsoft.com/office/officeart/2005/8/layout/venn1"/>
    <dgm:cxn modelId="{F3477A84-ED4D-49B9-B55A-3FDB56685DD8}" type="presOf" srcId="{E7D0DC9C-FE8E-4467-9E1A-98DDED05AB32}" destId="{E8D5F5FA-BB39-4FFB-BF91-B1CE8BE8E4C1}" srcOrd="1" destOrd="0" presId="urn:microsoft.com/office/officeart/2005/8/layout/venn1"/>
    <dgm:cxn modelId="{41F2A420-DB23-438B-A0FE-070C82537FDE}" type="presOf" srcId="{2BB1DBF4-CF47-4905-8384-02850592B6D8}" destId="{69BD591C-496F-42B6-B9CC-BF9618CDA223}" srcOrd="1" destOrd="0" presId="urn:microsoft.com/office/officeart/2005/8/layout/venn1"/>
    <dgm:cxn modelId="{20ABE5D2-631E-49A3-B5CD-ECAE19327781}" type="presParOf" srcId="{53368CAC-1705-43C4-B81C-B2DE1221253B}" destId="{9144D044-2AE0-4DEA-BE79-6636FA34494E}" srcOrd="0" destOrd="0" presId="urn:microsoft.com/office/officeart/2005/8/layout/venn1"/>
    <dgm:cxn modelId="{57128A90-8195-4688-BE9A-367900DF5060}" type="presParOf" srcId="{53368CAC-1705-43C4-B81C-B2DE1221253B}" destId="{E8D5F5FA-BB39-4FFB-BF91-B1CE8BE8E4C1}" srcOrd="1" destOrd="0" presId="urn:microsoft.com/office/officeart/2005/8/layout/venn1"/>
    <dgm:cxn modelId="{3B668E35-5F76-4571-91F8-75AA1640689A}" type="presParOf" srcId="{53368CAC-1705-43C4-B81C-B2DE1221253B}" destId="{2B70C58F-C32F-43A2-9954-FFB74B46134E}" srcOrd="2" destOrd="0" presId="urn:microsoft.com/office/officeart/2005/8/layout/venn1"/>
    <dgm:cxn modelId="{A24FBDEC-5A07-43E4-8D94-4528647674F2}" type="presParOf" srcId="{53368CAC-1705-43C4-B81C-B2DE1221253B}" destId="{69BD591C-496F-42B6-B9CC-BF9618CDA223}" srcOrd="3" destOrd="0" presId="urn:microsoft.com/office/officeart/2005/8/layout/venn1"/>
    <dgm:cxn modelId="{8F6B8C9D-D051-4F3A-BA71-CA9CD704C6DD}" type="presParOf" srcId="{53368CAC-1705-43C4-B81C-B2DE1221253B}" destId="{160BDE4C-73D5-4F94-AB6E-506D46F66822}" srcOrd="4" destOrd="0" presId="urn:microsoft.com/office/officeart/2005/8/layout/venn1"/>
    <dgm:cxn modelId="{3222E9BF-13B8-4873-8F0A-2AA330419A68}" type="presParOf" srcId="{53368CAC-1705-43C4-B81C-B2DE1221253B}" destId="{6CF27C71-8850-413D-B9DD-8C5FF66D097B}" srcOrd="5" destOrd="0" presId="urn:microsoft.com/office/officeart/2005/8/layout/venn1"/>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806BBB0-183B-4FFB-BAC2-E1A77D2256D0}">
      <dsp:nvSpPr>
        <dsp:cNvPr id="0" name=""/>
        <dsp:cNvSpPr/>
      </dsp:nvSpPr>
      <dsp:spPr>
        <a:xfrm>
          <a:off x="6563" y="1875288"/>
          <a:ext cx="1961703" cy="117702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u="sng" kern="1200" dirty="0" smtClean="0"/>
            <a:t>Find Problem</a:t>
          </a:r>
          <a:r>
            <a:rPr lang="en-US" sz="2400" kern="1200" dirty="0" smtClean="0"/>
            <a:t/>
          </a:r>
          <a:br>
            <a:rPr lang="en-US" sz="2400" kern="1200" dirty="0" smtClean="0"/>
          </a:br>
          <a:r>
            <a:rPr lang="en-US" sz="2400" kern="1200" dirty="0" smtClean="0"/>
            <a:t>Mitigate</a:t>
          </a:r>
          <a:endParaRPr lang="en-US" sz="2400" kern="1200" dirty="0"/>
        </a:p>
      </dsp:txBody>
      <dsp:txXfrm>
        <a:off x="6563" y="1875288"/>
        <a:ext cx="1961703" cy="1177022"/>
      </dsp:txXfrm>
    </dsp:sp>
    <dsp:sp modelId="{1DB1DF62-735D-4F1F-9688-6FAA1B2984BE}">
      <dsp:nvSpPr>
        <dsp:cNvPr id="0" name=""/>
        <dsp:cNvSpPr/>
      </dsp:nvSpPr>
      <dsp:spPr>
        <a:xfrm>
          <a:off x="2164437" y="2220548"/>
          <a:ext cx="415881" cy="48650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US" sz="1900" kern="1200"/>
        </a:p>
      </dsp:txBody>
      <dsp:txXfrm>
        <a:off x="2164437" y="2220548"/>
        <a:ext cx="415881" cy="486502"/>
      </dsp:txXfrm>
    </dsp:sp>
    <dsp:sp modelId="{49BB5E4A-FE81-4632-B344-A9AB766A5191}">
      <dsp:nvSpPr>
        <dsp:cNvPr id="0" name=""/>
        <dsp:cNvSpPr/>
      </dsp:nvSpPr>
      <dsp:spPr>
        <a:xfrm>
          <a:off x="2752948" y="1875288"/>
          <a:ext cx="1961703" cy="117702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u="sng" kern="1200" dirty="0" smtClean="0"/>
            <a:t>Find Problem</a:t>
          </a:r>
          <a:r>
            <a:rPr lang="en-US" sz="2400" kern="1200" dirty="0" smtClean="0"/>
            <a:t/>
          </a:r>
          <a:br>
            <a:rPr lang="en-US" sz="2400" kern="1200" dirty="0" smtClean="0"/>
          </a:br>
          <a:r>
            <a:rPr lang="en-US" sz="2400" kern="1200" dirty="0" smtClean="0"/>
            <a:t>Mitigate</a:t>
          </a:r>
          <a:endParaRPr lang="en-US" sz="2400" kern="1200" dirty="0"/>
        </a:p>
      </dsp:txBody>
      <dsp:txXfrm>
        <a:off x="2752948" y="1875288"/>
        <a:ext cx="1961703" cy="1177022"/>
      </dsp:txXfrm>
    </dsp:sp>
    <dsp:sp modelId="{03ADFE82-91D7-404F-AAF9-FE3766B22F39}">
      <dsp:nvSpPr>
        <dsp:cNvPr id="0" name=""/>
        <dsp:cNvSpPr/>
      </dsp:nvSpPr>
      <dsp:spPr>
        <a:xfrm>
          <a:off x="4910822" y="2220548"/>
          <a:ext cx="415881" cy="48650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US" sz="1900" kern="1200"/>
        </a:p>
      </dsp:txBody>
      <dsp:txXfrm>
        <a:off x="4910822" y="2220548"/>
        <a:ext cx="415881" cy="486502"/>
      </dsp:txXfrm>
    </dsp:sp>
    <dsp:sp modelId="{8BD4D4F8-449B-44A0-B998-D33E38D8C255}">
      <dsp:nvSpPr>
        <dsp:cNvPr id="0" name=""/>
        <dsp:cNvSpPr/>
      </dsp:nvSpPr>
      <dsp:spPr>
        <a:xfrm>
          <a:off x="5499333" y="1875288"/>
          <a:ext cx="1961703" cy="117702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u="sng" kern="1200" dirty="0" smtClean="0"/>
            <a:t>Find Problem</a:t>
          </a:r>
          <a:r>
            <a:rPr lang="en-US" sz="2400" kern="1200" dirty="0" smtClean="0"/>
            <a:t/>
          </a:r>
          <a:br>
            <a:rPr lang="en-US" sz="2400" kern="1200" dirty="0" smtClean="0"/>
          </a:br>
          <a:r>
            <a:rPr lang="en-US" sz="2400" kern="1200" dirty="0" smtClean="0"/>
            <a:t>Mitigate</a:t>
          </a:r>
          <a:endParaRPr lang="en-US" sz="2400" kern="1200" dirty="0"/>
        </a:p>
      </dsp:txBody>
      <dsp:txXfrm>
        <a:off x="5499333" y="1875288"/>
        <a:ext cx="1961703" cy="1177022"/>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806BBB0-183B-4FFB-BAC2-E1A77D2256D0}">
      <dsp:nvSpPr>
        <dsp:cNvPr id="0" name=""/>
        <dsp:cNvSpPr/>
      </dsp:nvSpPr>
      <dsp:spPr>
        <a:xfrm>
          <a:off x="6563" y="1875288"/>
          <a:ext cx="1961703" cy="117702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u="sng" kern="1200" dirty="0" smtClean="0"/>
            <a:t>Inventory</a:t>
          </a:r>
          <a:r>
            <a:rPr lang="en-US" sz="2400" b="1" kern="1200" dirty="0" smtClean="0"/>
            <a:t/>
          </a:r>
          <a:br>
            <a:rPr lang="en-US" sz="2400" b="1" kern="1200" dirty="0" smtClean="0"/>
          </a:br>
          <a:r>
            <a:rPr lang="en-US" sz="2400" b="1" kern="1200" dirty="0" smtClean="0"/>
            <a:t>&amp; Plan</a:t>
          </a:r>
          <a:endParaRPr lang="en-US" sz="2400" b="1" kern="1200" dirty="0"/>
        </a:p>
      </dsp:txBody>
      <dsp:txXfrm>
        <a:off x="6563" y="1875288"/>
        <a:ext cx="1961703" cy="1177022"/>
      </dsp:txXfrm>
    </dsp:sp>
    <dsp:sp modelId="{1DB1DF62-735D-4F1F-9688-6FAA1B2984BE}">
      <dsp:nvSpPr>
        <dsp:cNvPr id="0" name=""/>
        <dsp:cNvSpPr/>
      </dsp:nvSpPr>
      <dsp:spPr>
        <a:xfrm>
          <a:off x="2164437" y="2220548"/>
          <a:ext cx="415881" cy="48650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US" sz="1900" kern="1200"/>
        </a:p>
      </dsp:txBody>
      <dsp:txXfrm>
        <a:off x="2164437" y="2220548"/>
        <a:ext cx="415881" cy="486502"/>
      </dsp:txXfrm>
    </dsp:sp>
    <dsp:sp modelId="{49BB5E4A-FE81-4632-B344-A9AB766A5191}">
      <dsp:nvSpPr>
        <dsp:cNvPr id="0" name=""/>
        <dsp:cNvSpPr/>
      </dsp:nvSpPr>
      <dsp:spPr>
        <a:xfrm>
          <a:off x="2752948" y="1875288"/>
          <a:ext cx="1961703" cy="117702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t>Management</a:t>
          </a:r>
          <a:endParaRPr lang="en-US" sz="2400" b="1" kern="1200" dirty="0"/>
        </a:p>
      </dsp:txBody>
      <dsp:txXfrm>
        <a:off x="2752948" y="1875288"/>
        <a:ext cx="1961703" cy="1177022"/>
      </dsp:txXfrm>
    </dsp:sp>
    <dsp:sp modelId="{03ADFE82-91D7-404F-AAF9-FE3766B22F39}">
      <dsp:nvSpPr>
        <dsp:cNvPr id="0" name=""/>
        <dsp:cNvSpPr/>
      </dsp:nvSpPr>
      <dsp:spPr>
        <a:xfrm>
          <a:off x="4910822" y="2220548"/>
          <a:ext cx="415881" cy="48650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US" sz="1900" kern="1200"/>
        </a:p>
      </dsp:txBody>
      <dsp:txXfrm>
        <a:off x="4910822" y="2220548"/>
        <a:ext cx="415881" cy="486502"/>
      </dsp:txXfrm>
    </dsp:sp>
    <dsp:sp modelId="{8BD4D4F8-449B-44A0-B998-D33E38D8C255}">
      <dsp:nvSpPr>
        <dsp:cNvPr id="0" name=""/>
        <dsp:cNvSpPr/>
      </dsp:nvSpPr>
      <dsp:spPr>
        <a:xfrm>
          <a:off x="5499333" y="1875288"/>
          <a:ext cx="1961703" cy="117702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t>Management</a:t>
          </a:r>
          <a:endParaRPr lang="en-US" sz="2400" b="1" kern="1200" dirty="0"/>
        </a:p>
      </dsp:txBody>
      <dsp:txXfrm>
        <a:off x="5499333" y="1875288"/>
        <a:ext cx="1961703" cy="1177022"/>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806BBB0-183B-4FFB-BAC2-E1A77D2256D0}">
      <dsp:nvSpPr>
        <dsp:cNvPr id="0" name=""/>
        <dsp:cNvSpPr/>
      </dsp:nvSpPr>
      <dsp:spPr>
        <a:xfrm>
          <a:off x="6563" y="1875288"/>
          <a:ext cx="1961703" cy="117702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u="sng" kern="1200" dirty="0" smtClean="0"/>
            <a:t>Inventory</a:t>
          </a:r>
          <a:r>
            <a:rPr lang="en-US" sz="2400" b="1" kern="1200" dirty="0" smtClean="0"/>
            <a:t/>
          </a:r>
          <a:br>
            <a:rPr lang="en-US" sz="2400" b="1" kern="1200" dirty="0" smtClean="0"/>
          </a:br>
          <a:r>
            <a:rPr lang="en-US" sz="2400" b="1" kern="1200" dirty="0" smtClean="0"/>
            <a:t>&amp; Plan</a:t>
          </a:r>
          <a:endParaRPr lang="en-US" sz="2400" b="1" kern="1200" dirty="0"/>
        </a:p>
      </dsp:txBody>
      <dsp:txXfrm>
        <a:off x="6563" y="1875288"/>
        <a:ext cx="1961703" cy="1177022"/>
      </dsp:txXfrm>
    </dsp:sp>
    <dsp:sp modelId="{1DB1DF62-735D-4F1F-9688-6FAA1B2984BE}">
      <dsp:nvSpPr>
        <dsp:cNvPr id="0" name=""/>
        <dsp:cNvSpPr/>
      </dsp:nvSpPr>
      <dsp:spPr>
        <a:xfrm>
          <a:off x="2164437" y="2220548"/>
          <a:ext cx="415881" cy="48650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US" sz="1900" kern="1200"/>
        </a:p>
      </dsp:txBody>
      <dsp:txXfrm>
        <a:off x="2164437" y="2220548"/>
        <a:ext cx="415881" cy="486502"/>
      </dsp:txXfrm>
    </dsp:sp>
    <dsp:sp modelId="{49BB5E4A-FE81-4632-B344-A9AB766A5191}">
      <dsp:nvSpPr>
        <dsp:cNvPr id="0" name=""/>
        <dsp:cNvSpPr/>
      </dsp:nvSpPr>
      <dsp:spPr>
        <a:xfrm>
          <a:off x="2752948" y="1875288"/>
          <a:ext cx="1961703" cy="117702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t>Management</a:t>
          </a:r>
          <a:endParaRPr lang="en-US" sz="2400" b="1" kern="1200" dirty="0"/>
        </a:p>
      </dsp:txBody>
      <dsp:txXfrm>
        <a:off x="2752948" y="1875288"/>
        <a:ext cx="1961703" cy="1177022"/>
      </dsp:txXfrm>
    </dsp:sp>
    <dsp:sp modelId="{03ADFE82-91D7-404F-AAF9-FE3766B22F39}">
      <dsp:nvSpPr>
        <dsp:cNvPr id="0" name=""/>
        <dsp:cNvSpPr/>
      </dsp:nvSpPr>
      <dsp:spPr>
        <a:xfrm>
          <a:off x="4910822" y="2220548"/>
          <a:ext cx="415881" cy="48650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US" sz="1900" kern="1200"/>
        </a:p>
      </dsp:txBody>
      <dsp:txXfrm>
        <a:off x="4910822" y="2220548"/>
        <a:ext cx="415881" cy="486502"/>
      </dsp:txXfrm>
    </dsp:sp>
    <dsp:sp modelId="{8BD4D4F8-449B-44A0-B998-D33E38D8C255}">
      <dsp:nvSpPr>
        <dsp:cNvPr id="0" name=""/>
        <dsp:cNvSpPr/>
      </dsp:nvSpPr>
      <dsp:spPr>
        <a:xfrm>
          <a:off x="5499333" y="1875288"/>
          <a:ext cx="1961703" cy="117702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t>Management</a:t>
          </a:r>
          <a:endParaRPr lang="en-US" sz="2400" b="1" kern="1200" dirty="0"/>
        </a:p>
      </dsp:txBody>
      <dsp:txXfrm>
        <a:off x="5499333" y="1875288"/>
        <a:ext cx="1961703" cy="1177022"/>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144D044-2AE0-4DEA-BE79-6636FA34494E}">
      <dsp:nvSpPr>
        <dsp:cNvPr id="0" name=""/>
        <dsp:cNvSpPr/>
      </dsp:nvSpPr>
      <dsp:spPr>
        <a:xfrm>
          <a:off x="2095499" y="63499"/>
          <a:ext cx="3048000" cy="3048000"/>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200150">
            <a:lnSpc>
              <a:spcPct val="90000"/>
            </a:lnSpc>
            <a:spcBef>
              <a:spcPct val="0"/>
            </a:spcBef>
            <a:spcAft>
              <a:spcPct val="35000"/>
            </a:spcAft>
          </a:pPr>
          <a:r>
            <a:rPr lang="en-US" sz="2700" kern="1200" dirty="0" smtClean="0"/>
            <a:t>Communication</a:t>
          </a:r>
          <a:endParaRPr lang="en-US" sz="2700" kern="1200" dirty="0"/>
        </a:p>
      </dsp:txBody>
      <dsp:txXfrm>
        <a:off x="2501900" y="596899"/>
        <a:ext cx="2235200" cy="1371600"/>
      </dsp:txXfrm>
    </dsp:sp>
    <dsp:sp modelId="{2B70C58F-C32F-43A2-9954-FFB74B46134E}">
      <dsp:nvSpPr>
        <dsp:cNvPr id="0" name=""/>
        <dsp:cNvSpPr/>
      </dsp:nvSpPr>
      <dsp:spPr>
        <a:xfrm>
          <a:off x="3195320" y="1968499"/>
          <a:ext cx="3048000" cy="3048000"/>
        </a:xfrm>
        <a:prstGeom prst="ellipse">
          <a:avLst/>
        </a:prstGeom>
        <a:solidFill>
          <a:srgbClr val="006600">
            <a:alpha val="5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200150">
            <a:lnSpc>
              <a:spcPct val="90000"/>
            </a:lnSpc>
            <a:spcBef>
              <a:spcPct val="0"/>
            </a:spcBef>
            <a:spcAft>
              <a:spcPct val="35000"/>
            </a:spcAft>
          </a:pPr>
          <a:r>
            <a:rPr lang="en-US" sz="2700" kern="1200" dirty="0" smtClean="0"/>
            <a:t>Monitoring</a:t>
          </a:r>
          <a:endParaRPr lang="en-US" sz="2700" kern="1200" dirty="0"/>
        </a:p>
      </dsp:txBody>
      <dsp:txXfrm>
        <a:off x="4127500" y="2755899"/>
        <a:ext cx="1828800" cy="1676400"/>
      </dsp:txXfrm>
    </dsp:sp>
    <dsp:sp modelId="{160BDE4C-73D5-4F94-AB6E-506D46F66822}">
      <dsp:nvSpPr>
        <dsp:cNvPr id="0" name=""/>
        <dsp:cNvSpPr/>
      </dsp:nvSpPr>
      <dsp:spPr>
        <a:xfrm>
          <a:off x="995679" y="1968499"/>
          <a:ext cx="3048000" cy="3048000"/>
        </a:xfrm>
        <a:prstGeom prst="ellipse">
          <a:avLst/>
        </a:prstGeom>
        <a:solidFill>
          <a:srgbClr val="C00000">
            <a:alpha val="5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200150">
            <a:lnSpc>
              <a:spcPct val="90000"/>
            </a:lnSpc>
            <a:spcBef>
              <a:spcPct val="0"/>
            </a:spcBef>
            <a:spcAft>
              <a:spcPct val="35000"/>
            </a:spcAft>
          </a:pPr>
          <a:r>
            <a:rPr lang="en-US" sz="2700" kern="1200" dirty="0" smtClean="0"/>
            <a:t>Assessment</a:t>
          </a:r>
          <a:endParaRPr lang="en-US" sz="2700" kern="1200" dirty="0"/>
        </a:p>
      </dsp:txBody>
      <dsp:txXfrm>
        <a:off x="1282699" y="2755899"/>
        <a:ext cx="1828800" cy="1676400"/>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575" cy="511175"/>
          </a:xfrm>
          <a:prstGeom prst="rect">
            <a:avLst/>
          </a:prstGeom>
        </p:spPr>
        <p:txBody>
          <a:bodyPr vert="horz" lIns="99041" tIns="49521" rIns="99041" bIns="49521" rtlCol="0"/>
          <a:lstStyle>
            <a:lvl1pPr algn="l">
              <a:defRPr sz="1300"/>
            </a:lvl1pPr>
          </a:lstStyle>
          <a:p>
            <a:pPr>
              <a:defRPr/>
            </a:pPr>
            <a:endParaRPr lang="en-US"/>
          </a:p>
        </p:txBody>
      </p:sp>
      <p:sp>
        <p:nvSpPr>
          <p:cNvPr id="3" name="Date Placeholder 2"/>
          <p:cNvSpPr>
            <a:spLocks noGrp="1"/>
          </p:cNvSpPr>
          <p:nvPr>
            <p:ph type="dt" sz="quarter" idx="1"/>
          </p:nvPr>
        </p:nvSpPr>
        <p:spPr>
          <a:xfrm>
            <a:off x="4021138" y="0"/>
            <a:ext cx="3076575" cy="511175"/>
          </a:xfrm>
          <a:prstGeom prst="rect">
            <a:avLst/>
          </a:prstGeom>
        </p:spPr>
        <p:txBody>
          <a:bodyPr vert="horz" lIns="99041" tIns="49521" rIns="99041" bIns="49521" rtlCol="0"/>
          <a:lstStyle>
            <a:lvl1pPr algn="r">
              <a:defRPr sz="1300"/>
            </a:lvl1pPr>
          </a:lstStyle>
          <a:p>
            <a:pPr>
              <a:defRPr/>
            </a:pPr>
            <a:fld id="{2892130F-8388-4EC1-8812-80B10C1B9E5F}" type="datetimeFigureOut">
              <a:rPr lang="en-US"/>
              <a:pPr>
                <a:defRPr/>
              </a:pPr>
              <a:t>2/7/2012</a:t>
            </a:fld>
            <a:endParaRPr lang="en-US"/>
          </a:p>
        </p:txBody>
      </p:sp>
      <p:sp>
        <p:nvSpPr>
          <p:cNvPr id="4" name="Footer Placeholder 3"/>
          <p:cNvSpPr>
            <a:spLocks noGrp="1"/>
          </p:cNvSpPr>
          <p:nvPr>
            <p:ph type="ftr" sz="quarter" idx="2"/>
          </p:nvPr>
        </p:nvSpPr>
        <p:spPr>
          <a:xfrm>
            <a:off x="0" y="9721850"/>
            <a:ext cx="3076575" cy="511175"/>
          </a:xfrm>
          <a:prstGeom prst="rect">
            <a:avLst/>
          </a:prstGeom>
        </p:spPr>
        <p:txBody>
          <a:bodyPr vert="horz" lIns="99041" tIns="49521" rIns="99041" bIns="49521" rtlCol="0" anchor="b"/>
          <a:lstStyle>
            <a:lvl1pPr algn="l">
              <a:defRPr sz="1300"/>
            </a:lvl1pPr>
          </a:lstStyle>
          <a:p>
            <a:pPr>
              <a:defRPr/>
            </a:pPr>
            <a:endParaRPr lang="en-US"/>
          </a:p>
        </p:txBody>
      </p:sp>
      <p:sp>
        <p:nvSpPr>
          <p:cNvPr id="5" name="Slide Number Placeholder 4"/>
          <p:cNvSpPr>
            <a:spLocks noGrp="1"/>
          </p:cNvSpPr>
          <p:nvPr>
            <p:ph type="sldNum" sz="quarter" idx="3"/>
          </p:nvPr>
        </p:nvSpPr>
        <p:spPr>
          <a:xfrm>
            <a:off x="4021138" y="9721850"/>
            <a:ext cx="3076575" cy="511175"/>
          </a:xfrm>
          <a:prstGeom prst="rect">
            <a:avLst/>
          </a:prstGeom>
        </p:spPr>
        <p:txBody>
          <a:bodyPr vert="horz" lIns="99041" tIns="49521" rIns="99041" bIns="49521" rtlCol="0" anchor="b"/>
          <a:lstStyle>
            <a:lvl1pPr algn="r">
              <a:defRPr sz="1300"/>
            </a:lvl1pPr>
          </a:lstStyle>
          <a:p>
            <a:pPr>
              <a:defRPr/>
            </a:pPr>
            <a:fld id="{BCF4E781-A24A-411B-B523-7A3BC816649F}" type="slidenum">
              <a:rPr lang="en-US"/>
              <a:pPr>
                <a:defRPr/>
              </a:pPr>
              <a:t>‹#›</a:t>
            </a:fld>
            <a:endParaRPr lang="en-US"/>
          </a:p>
        </p:txBody>
      </p:sp>
    </p:spTree>
    <p:extLst>
      <p:ext uri="{BB962C8B-B14F-4D97-AF65-F5344CB8AC3E}">
        <p14:creationId xmlns="" xmlns:p14="http://schemas.microsoft.com/office/powerpoint/2010/main" val="25877044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AutoShape 1"/>
          <p:cNvSpPr>
            <a:spLocks noChangeArrowheads="1"/>
          </p:cNvSpPr>
          <p:nvPr/>
        </p:nvSpPr>
        <p:spPr bwMode="auto">
          <a:xfrm>
            <a:off x="0" y="0"/>
            <a:ext cx="7099300" cy="10234613"/>
          </a:xfrm>
          <a:prstGeom prst="roundRect">
            <a:avLst>
              <a:gd name="adj" fmla="val 23"/>
            </a:avLst>
          </a:prstGeom>
          <a:solidFill>
            <a:srgbClr val="FFFFFF"/>
          </a:solidFill>
          <a:ln w="9360">
            <a:noFill/>
            <a:miter lim="800000"/>
            <a:headEnd/>
            <a:tailEnd/>
          </a:ln>
          <a:effectLst/>
        </p:spPr>
        <p:txBody>
          <a:bodyPr wrap="none" lIns="99041" tIns="49521" rIns="99041" bIns="49521" anchor="ctr"/>
          <a:lstStyle/>
          <a:p>
            <a:pPr>
              <a:defRPr/>
            </a:pPr>
            <a:endParaRPr lang="en-US"/>
          </a:p>
        </p:txBody>
      </p:sp>
      <p:sp>
        <p:nvSpPr>
          <p:cNvPr id="3074" name="AutoShape 2"/>
          <p:cNvSpPr>
            <a:spLocks noChangeArrowheads="1"/>
          </p:cNvSpPr>
          <p:nvPr/>
        </p:nvSpPr>
        <p:spPr bwMode="auto">
          <a:xfrm>
            <a:off x="0" y="0"/>
            <a:ext cx="7099300" cy="10234613"/>
          </a:xfrm>
          <a:prstGeom prst="roundRect">
            <a:avLst>
              <a:gd name="adj" fmla="val 23"/>
            </a:avLst>
          </a:prstGeom>
          <a:solidFill>
            <a:srgbClr val="FFFFFF"/>
          </a:solidFill>
          <a:ln w="9525">
            <a:noFill/>
            <a:round/>
            <a:headEnd/>
            <a:tailEnd/>
          </a:ln>
          <a:effectLst/>
        </p:spPr>
        <p:txBody>
          <a:bodyPr wrap="none" lIns="99041" tIns="49521" rIns="99041" bIns="49521" anchor="ctr"/>
          <a:lstStyle/>
          <a:p>
            <a:pPr>
              <a:defRPr/>
            </a:pPr>
            <a:endParaRPr lang="en-US"/>
          </a:p>
        </p:txBody>
      </p:sp>
      <p:sp>
        <p:nvSpPr>
          <p:cNvPr id="16388" name="Rectangle 3"/>
          <p:cNvSpPr>
            <a:spLocks noGrp="1" noRot="1" noChangeAspect="1" noChangeArrowheads="1"/>
          </p:cNvSpPr>
          <p:nvPr>
            <p:ph type="sldImg"/>
          </p:nvPr>
        </p:nvSpPr>
        <p:spPr bwMode="auto">
          <a:xfrm>
            <a:off x="-15427325" y="-13204825"/>
            <a:ext cx="18638838" cy="13979525"/>
          </a:xfrm>
          <a:prstGeom prst="rect">
            <a:avLst/>
          </a:prstGeom>
          <a:noFill/>
          <a:ln w="9525">
            <a:noFill/>
            <a:round/>
            <a:headEnd/>
            <a:tailEnd/>
          </a:ln>
        </p:spPr>
      </p:sp>
      <p:sp>
        <p:nvSpPr>
          <p:cNvPr id="3076" name="Rectangle 4"/>
          <p:cNvSpPr>
            <a:spLocks noGrp="1" noChangeArrowheads="1"/>
          </p:cNvSpPr>
          <p:nvPr>
            <p:ph type="body"/>
          </p:nvPr>
        </p:nvSpPr>
        <p:spPr bwMode="auto">
          <a:xfrm>
            <a:off x="709613" y="4862513"/>
            <a:ext cx="5675312" cy="459898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n-US" noProof="0" smtClean="0"/>
          </a:p>
        </p:txBody>
      </p:sp>
    </p:spTree>
    <p:extLst>
      <p:ext uri="{BB962C8B-B14F-4D97-AF65-F5344CB8AC3E}">
        <p14:creationId xmlns="" xmlns:p14="http://schemas.microsoft.com/office/powerpoint/2010/main" val="1029222589"/>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Text Box 1"/>
          <p:cNvSpPr txBox="1">
            <a:spLocks noChangeArrowheads="1"/>
          </p:cNvSpPr>
          <p:nvPr/>
        </p:nvSpPr>
        <p:spPr bwMode="auto">
          <a:xfrm>
            <a:off x="2217738" y="779463"/>
            <a:ext cx="2663825" cy="3836987"/>
          </a:xfrm>
          <a:prstGeom prst="rect">
            <a:avLst/>
          </a:prstGeom>
          <a:solidFill>
            <a:srgbClr val="FFFFFF"/>
          </a:solidFill>
          <a:ln w="9360">
            <a:solidFill>
              <a:srgbClr val="000000"/>
            </a:solidFill>
            <a:miter lim="800000"/>
            <a:headEnd/>
            <a:tailEnd/>
          </a:ln>
        </p:spPr>
        <p:txBody>
          <a:bodyPr wrap="none" lIns="99041" tIns="49521" rIns="99041" bIns="49521" anchor="ctr"/>
          <a:lstStyle/>
          <a:p>
            <a:endParaRPr lang="en-US"/>
          </a:p>
        </p:txBody>
      </p:sp>
      <p:sp>
        <p:nvSpPr>
          <p:cNvPr id="17411" name="Text Box 2"/>
          <p:cNvSpPr>
            <a:spLocks noGrp="1" noChangeArrowheads="1"/>
          </p:cNvSpPr>
          <p:nvPr>
            <p:ph type="body"/>
          </p:nvPr>
        </p:nvSpPr>
        <p:spPr>
          <a:xfrm>
            <a:off x="709613" y="4862513"/>
            <a:ext cx="5676900" cy="4600575"/>
          </a:xfrm>
          <a:noFill/>
          <a:ln/>
        </p:spPr>
        <p:txBody>
          <a:bodyPr/>
          <a:lstStyle/>
          <a:p>
            <a:pPr>
              <a:lnSpc>
                <a:spcPct val="95000"/>
              </a:lnSpc>
              <a:spcBef>
                <a:spcPts val="488"/>
              </a:spcBef>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r>
              <a:rPr lang="en-GB" dirty="0" smtClean="0"/>
              <a:t>This discussion of a comprehensive risk management program that can support local management &amp; disaster planning is based on </a:t>
            </a:r>
            <a:r>
              <a:rPr lang="en-GB" b="1" dirty="0" smtClean="0"/>
              <a:t>Urban Tree Risk Management: A Community</a:t>
            </a:r>
            <a:r>
              <a:rPr lang="en-GB" b="1" baseline="0" dirty="0" smtClean="0"/>
              <a:t> Guide to Program Design and Implementation</a:t>
            </a:r>
            <a:r>
              <a:rPr lang="en-GB" baseline="0" dirty="0" smtClean="0"/>
              <a:t> (</a:t>
            </a:r>
            <a:r>
              <a:rPr lang="en-US" dirty="0" smtClean="0"/>
              <a:t>Chapter Two</a:t>
            </a:r>
            <a:r>
              <a:rPr lang="en-GB" baseline="0" dirty="0" smtClean="0"/>
              <a:t>)...  and will guide city &amp; urban forest managers through the development &amp; implementation of the current (</a:t>
            </a:r>
            <a:r>
              <a:rPr lang="en-GB" baseline="0" dirty="0" err="1" smtClean="0"/>
              <a:t>arboricultural</a:t>
            </a:r>
            <a:r>
              <a:rPr lang="en-GB" baseline="0" dirty="0" smtClean="0"/>
              <a:t>) industry standard program for risk management</a:t>
            </a:r>
            <a:r>
              <a:rPr lang="en-GB" dirty="0" smtClean="0"/>
              <a:t>...</a:t>
            </a:r>
          </a:p>
          <a:p>
            <a:pPr>
              <a:lnSpc>
                <a:spcPct val="95000"/>
              </a:lnSpc>
              <a:spcBef>
                <a:spcPts val="488"/>
              </a:spcBef>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endParaRPr lang="en-GB" dirty="0" smtClean="0"/>
          </a:p>
          <a:p>
            <a:r>
              <a:rPr lang="en-US" dirty="0" smtClean="0"/>
              <a:t>Have any of you seen a tree and thought “that looks dangerous?” or “that might hurt someone?”</a:t>
            </a:r>
          </a:p>
          <a:p>
            <a:r>
              <a:rPr lang="en-US" dirty="0" smtClean="0"/>
              <a:t>If so, you did a risk assessment… What action was taken after your assessment?</a:t>
            </a:r>
          </a:p>
          <a:p>
            <a:endParaRPr lang="en-US" dirty="0" smtClean="0"/>
          </a:p>
          <a:p>
            <a:r>
              <a:rPr lang="en-US" dirty="0" smtClean="0"/>
              <a:t>Thi</a:t>
            </a:r>
            <a:r>
              <a:rPr lang="en-US" baseline="0" dirty="0" smtClean="0"/>
              <a:t>s presentation will outline the “framework” for urban tree risk management that moves “assessment” to “mitigation” (i.e. appropriate action).</a:t>
            </a:r>
            <a:endParaRPr lang="en-GB" dirty="0" smtClean="0"/>
          </a:p>
          <a:p>
            <a:pPr>
              <a:lnSpc>
                <a:spcPct val="95000"/>
              </a:lnSpc>
              <a:spcBef>
                <a:spcPts val="488"/>
              </a:spcBef>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endParaRPr lang="en-GB" dirty="0" smtClean="0"/>
          </a:p>
          <a:p>
            <a:pPr>
              <a:lnSpc>
                <a:spcPct val="95000"/>
              </a:lnSpc>
              <a:spcBef>
                <a:spcPts val="488"/>
              </a:spcBef>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r>
              <a:rPr lang="en-GB" dirty="0" smtClean="0"/>
              <a:t>Urban Forestry South is the Southern Region’s urban &amp; community forestry Technology Transfer </a:t>
            </a:r>
            <a:r>
              <a:rPr lang="en-GB" dirty="0" err="1" smtClean="0"/>
              <a:t>Center</a:t>
            </a:r>
            <a:r>
              <a:rPr lang="en-GB" dirty="0" smtClean="0"/>
              <a:t> which supports U&amp;CF programs through state agencies and municipalities.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Text Box 1"/>
          <p:cNvSpPr txBox="1">
            <a:spLocks noChangeArrowheads="1"/>
          </p:cNvSpPr>
          <p:nvPr/>
        </p:nvSpPr>
        <p:spPr bwMode="auto">
          <a:xfrm>
            <a:off x="2217738" y="779463"/>
            <a:ext cx="2663825" cy="3836987"/>
          </a:xfrm>
          <a:prstGeom prst="rect">
            <a:avLst/>
          </a:prstGeom>
          <a:solidFill>
            <a:srgbClr val="FFFFFF"/>
          </a:solidFill>
          <a:ln w="9360">
            <a:solidFill>
              <a:srgbClr val="000000"/>
            </a:solidFill>
            <a:miter lim="800000"/>
            <a:headEnd/>
            <a:tailEnd/>
          </a:ln>
        </p:spPr>
        <p:txBody>
          <a:bodyPr wrap="none" lIns="99041" tIns="49521" rIns="99041" bIns="49521" anchor="ctr"/>
          <a:lstStyle/>
          <a:p>
            <a:endParaRPr lang="en-US"/>
          </a:p>
        </p:txBody>
      </p:sp>
      <p:sp>
        <p:nvSpPr>
          <p:cNvPr id="18435" name="Rectangle 2"/>
          <p:cNvSpPr>
            <a:spLocks noGrp="1" noChangeArrowheads="1"/>
          </p:cNvSpPr>
          <p:nvPr>
            <p:ph type="body"/>
          </p:nvPr>
        </p:nvSpPr>
        <p:spPr>
          <a:xfrm>
            <a:off x="709613" y="4862513"/>
            <a:ext cx="5676900" cy="4600575"/>
          </a:xfrm>
          <a:noFill/>
          <a:ln/>
        </p:spPr>
        <p:txBody>
          <a:bodyPr wrap="none" anchor="ctr"/>
          <a:lstStyle/>
          <a:p>
            <a:pPr>
              <a:lnSpc>
                <a:spcPct val="95000"/>
              </a:lnSpc>
              <a:spcBef>
                <a:spcPts val="488"/>
              </a:spcBef>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r>
              <a:rPr lang="en-US" sz="1100" dirty="0" smtClean="0"/>
              <a:t>A</a:t>
            </a:r>
            <a:r>
              <a:rPr lang="en-US" sz="1100" baseline="0" dirty="0" smtClean="0"/>
              <a:t> recommended </a:t>
            </a:r>
            <a:r>
              <a:rPr lang="en-US" sz="1100" dirty="0" smtClean="0"/>
              <a:t>urban forest management workflow (or timeline):</a:t>
            </a:r>
          </a:p>
          <a:p>
            <a:pPr>
              <a:lnSpc>
                <a:spcPct val="95000"/>
              </a:lnSpc>
              <a:spcBef>
                <a:spcPts val="488"/>
              </a:spcBef>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endParaRPr lang="en-US" sz="1100" dirty="0" smtClean="0"/>
          </a:p>
          <a:p>
            <a:pPr>
              <a:lnSpc>
                <a:spcPct val="95000"/>
              </a:lnSpc>
              <a:spcBef>
                <a:spcPts val="488"/>
              </a:spcBef>
              <a:buFont typeface="Arial" pitchFamily="34" charset="0"/>
              <a:buChar char="•"/>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r>
              <a:rPr lang="en-US" sz="1100" dirty="0" smtClean="0"/>
              <a:t> inventory the resource of interest (i.e. entire city, a park)</a:t>
            </a:r>
          </a:p>
          <a:p>
            <a:pPr>
              <a:lnSpc>
                <a:spcPct val="95000"/>
              </a:lnSpc>
              <a:spcBef>
                <a:spcPts val="488"/>
              </a:spcBef>
              <a:buFont typeface="Arial" pitchFamily="34" charset="0"/>
              <a:buChar char="•"/>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r>
              <a:rPr lang="en-US" sz="1100" dirty="0" smtClean="0"/>
              <a:t> develop a management plan</a:t>
            </a:r>
          </a:p>
          <a:p>
            <a:pPr lvl="1">
              <a:lnSpc>
                <a:spcPct val="95000"/>
              </a:lnSpc>
              <a:spcBef>
                <a:spcPts val="488"/>
              </a:spcBef>
              <a:buFont typeface="Arial" pitchFamily="34" charset="0"/>
              <a:buChar char="•"/>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r>
              <a:rPr lang="en-US" sz="1100" dirty="0" smtClean="0"/>
              <a:t>with short-term action plan for a specific time period (i.e. cycle)</a:t>
            </a:r>
          </a:p>
          <a:p>
            <a:pPr lvl="1">
              <a:lnSpc>
                <a:spcPct val="95000"/>
              </a:lnSpc>
              <a:spcBef>
                <a:spcPts val="488"/>
              </a:spcBef>
              <a:buFont typeface="Arial" pitchFamily="34" charset="0"/>
              <a:buChar char="•"/>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r>
              <a:rPr lang="en-US" sz="1100" dirty="0" smtClean="0"/>
              <a:t>plan</a:t>
            </a:r>
            <a:r>
              <a:rPr lang="en-US" sz="1100" baseline="0" dirty="0" smtClean="0"/>
              <a:t> will have long-term goals, objectives, and strategies</a:t>
            </a:r>
          </a:p>
          <a:p>
            <a:pPr lvl="0">
              <a:lnSpc>
                <a:spcPct val="95000"/>
              </a:lnSpc>
              <a:spcBef>
                <a:spcPts val="488"/>
              </a:spcBef>
              <a:buFont typeface="Arial" pitchFamily="34" charset="0"/>
              <a:buChar char="•"/>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r>
              <a:rPr lang="en-US" sz="1100" baseline="0" dirty="0" smtClean="0"/>
              <a:t> manage your urban tree resource over the management/planning cycle</a:t>
            </a:r>
          </a:p>
          <a:p>
            <a:pPr lvl="1">
              <a:lnSpc>
                <a:spcPct val="95000"/>
              </a:lnSpc>
              <a:spcBef>
                <a:spcPts val="488"/>
              </a:spcBef>
              <a:buFont typeface="Arial" pitchFamily="34" charset="0"/>
              <a:buChar char="•"/>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r>
              <a:rPr lang="en-US" sz="1100" baseline="0" dirty="0" smtClean="0"/>
              <a:t>tree planting</a:t>
            </a:r>
          </a:p>
          <a:p>
            <a:pPr lvl="1">
              <a:lnSpc>
                <a:spcPct val="95000"/>
              </a:lnSpc>
              <a:spcBef>
                <a:spcPts val="488"/>
              </a:spcBef>
              <a:buFont typeface="Arial" pitchFamily="34" charset="0"/>
              <a:buChar char="•"/>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r>
              <a:rPr lang="en-US" sz="1100" baseline="0" dirty="0" smtClean="0"/>
              <a:t>mulching</a:t>
            </a:r>
          </a:p>
          <a:p>
            <a:pPr lvl="1">
              <a:lnSpc>
                <a:spcPct val="95000"/>
              </a:lnSpc>
              <a:spcBef>
                <a:spcPts val="488"/>
              </a:spcBef>
              <a:buFont typeface="Arial" pitchFamily="34" charset="0"/>
              <a:buChar char="•"/>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r>
              <a:rPr lang="en-US" sz="1100" dirty="0" smtClean="0"/>
              <a:t>young</a:t>
            </a:r>
            <a:r>
              <a:rPr lang="en-US" sz="1100" baseline="0" dirty="0" smtClean="0"/>
              <a:t> tree pruning</a:t>
            </a:r>
          </a:p>
          <a:p>
            <a:pPr lvl="1">
              <a:lnSpc>
                <a:spcPct val="95000"/>
              </a:lnSpc>
              <a:spcBef>
                <a:spcPts val="488"/>
              </a:spcBef>
              <a:buFont typeface="Arial" pitchFamily="34" charset="0"/>
              <a:buChar char="•"/>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r>
              <a:rPr lang="en-US" sz="1100" baseline="0" dirty="0" smtClean="0"/>
              <a:t>pruning mid-aged to mature trees</a:t>
            </a:r>
          </a:p>
          <a:p>
            <a:pPr lvl="1">
              <a:lnSpc>
                <a:spcPct val="95000"/>
              </a:lnSpc>
              <a:spcBef>
                <a:spcPts val="488"/>
              </a:spcBef>
              <a:buFont typeface="Arial" pitchFamily="34" charset="0"/>
              <a:buChar char="•"/>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r>
              <a:rPr lang="en-US" sz="1100" dirty="0" smtClean="0"/>
              <a:t>removals (for a variety of reasons; problems (i.e. risk), construction, redesign)</a:t>
            </a:r>
          </a:p>
          <a:p>
            <a:pPr lvl="1">
              <a:lnSpc>
                <a:spcPct val="95000"/>
              </a:lnSpc>
              <a:spcBef>
                <a:spcPts val="488"/>
              </a:spcBef>
              <a:buFont typeface="Arial" pitchFamily="34" charset="0"/>
              <a:buChar char="•"/>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r>
              <a:rPr lang="en-US" sz="1100" dirty="0" smtClean="0"/>
              <a:t>special areas or purposes (riparian areas, parks, watershed protection, carbon, pedestrian</a:t>
            </a:r>
            <a:r>
              <a:rPr lang="en-US" sz="1100" baseline="0" dirty="0" smtClean="0"/>
              <a:t> amenities</a:t>
            </a:r>
            <a:r>
              <a:rPr lang="en-US" sz="1100" dirty="0" smtClean="0"/>
              <a:t>)</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Text Box 1"/>
          <p:cNvSpPr txBox="1">
            <a:spLocks noChangeArrowheads="1"/>
          </p:cNvSpPr>
          <p:nvPr/>
        </p:nvSpPr>
        <p:spPr bwMode="auto">
          <a:xfrm>
            <a:off x="2217738" y="779463"/>
            <a:ext cx="2663825" cy="3836987"/>
          </a:xfrm>
          <a:prstGeom prst="rect">
            <a:avLst/>
          </a:prstGeom>
          <a:solidFill>
            <a:srgbClr val="FFFFFF"/>
          </a:solidFill>
          <a:ln w="9360">
            <a:solidFill>
              <a:srgbClr val="000000"/>
            </a:solidFill>
            <a:miter lim="800000"/>
            <a:headEnd/>
            <a:tailEnd/>
          </a:ln>
        </p:spPr>
        <p:txBody>
          <a:bodyPr wrap="none" lIns="99041" tIns="49521" rIns="99041" bIns="49521" anchor="ctr"/>
          <a:lstStyle/>
          <a:p>
            <a:endParaRPr lang="en-US"/>
          </a:p>
        </p:txBody>
      </p:sp>
      <p:sp>
        <p:nvSpPr>
          <p:cNvPr id="18435" name="Rectangle 2"/>
          <p:cNvSpPr>
            <a:spLocks noGrp="1" noChangeArrowheads="1"/>
          </p:cNvSpPr>
          <p:nvPr>
            <p:ph type="body"/>
          </p:nvPr>
        </p:nvSpPr>
        <p:spPr>
          <a:xfrm>
            <a:off x="709613" y="4862513"/>
            <a:ext cx="5676900" cy="4600575"/>
          </a:xfrm>
          <a:noFill/>
          <a:ln/>
        </p:spPr>
        <p:txBody>
          <a:bodyPr wrap="none" anchor="ctr"/>
          <a:lstStyle/>
          <a:p>
            <a:pPr>
              <a:lnSpc>
                <a:spcPct val="95000"/>
              </a:lnSpc>
              <a:spcBef>
                <a:spcPts val="488"/>
              </a:spcBef>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r>
              <a:rPr lang="en-US" sz="1100" dirty="0" smtClean="0"/>
              <a:t>An urban forest management workflow (or timeline) that adds Urban Tree Risk Management:</a:t>
            </a:r>
          </a:p>
          <a:p>
            <a:pPr>
              <a:lnSpc>
                <a:spcPct val="95000"/>
              </a:lnSpc>
              <a:spcBef>
                <a:spcPts val="488"/>
              </a:spcBef>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endParaRPr lang="en-US" sz="1100" dirty="0" smtClean="0"/>
          </a:p>
          <a:p>
            <a:pPr>
              <a:lnSpc>
                <a:spcPct val="95000"/>
              </a:lnSpc>
              <a:spcBef>
                <a:spcPts val="488"/>
              </a:spcBef>
              <a:buFont typeface="Arial" pitchFamily="34" charset="0"/>
              <a:buChar char="•"/>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r>
              <a:rPr lang="en-US" sz="1100" dirty="0" smtClean="0"/>
              <a:t> inventory the resource of interest (i.e. entire city, a park)</a:t>
            </a:r>
          </a:p>
          <a:p>
            <a:pPr>
              <a:lnSpc>
                <a:spcPct val="95000"/>
              </a:lnSpc>
              <a:spcBef>
                <a:spcPts val="488"/>
              </a:spcBef>
              <a:buFont typeface="Arial" pitchFamily="34" charset="0"/>
              <a:buChar char="•"/>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r>
              <a:rPr lang="en-US" sz="1100" dirty="0" smtClean="0"/>
              <a:t> develop a management plan</a:t>
            </a:r>
          </a:p>
          <a:p>
            <a:pPr lvl="1">
              <a:lnSpc>
                <a:spcPct val="95000"/>
              </a:lnSpc>
              <a:spcBef>
                <a:spcPts val="488"/>
              </a:spcBef>
              <a:buFont typeface="Arial" pitchFamily="34" charset="0"/>
              <a:buChar char="•"/>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r>
              <a:rPr lang="en-US" sz="1100" dirty="0" smtClean="0"/>
              <a:t>with short-term action plan for a specific time period (i.e. cycle)</a:t>
            </a:r>
          </a:p>
          <a:p>
            <a:pPr lvl="1">
              <a:lnSpc>
                <a:spcPct val="95000"/>
              </a:lnSpc>
              <a:spcBef>
                <a:spcPts val="488"/>
              </a:spcBef>
              <a:buFont typeface="Arial" pitchFamily="34" charset="0"/>
              <a:buChar char="•"/>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r>
              <a:rPr lang="en-US" sz="1100" dirty="0" smtClean="0"/>
              <a:t>plan</a:t>
            </a:r>
            <a:r>
              <a:rPr lang="en-US" sz="1100" baseline="0" dirty="0" smtClean="0"/>
              <a:t> will have long-term goals, objectives, and strategies</a:t>
            </a:r>
          </a:p>
          <a:p>
            <a:pPr>
              <a:lnSpc>
                <a:spcPct val="95000"/>
              </a:lnSpc>
              <a:spcBef>
                <a:spcPts val="488"/>
              </a:spcBef>
              <a:buFont typeface="Arial" pitchFamily="34" charset="0"/>
              <a:buChar char="•"/>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r>
              <a:rPr lang="en-US" sz="1100" baseline="0" dirty="0" smtClean="0"/>
              <a:t> manage your urban tree resource over the management/planning cycle</a:t>
            </a:r>
          </a:p>
          <a:p>
            <a:pPr lvl="1">
              <a:lnSpc>
                <a:spcPct val="95000"/>
              </a:lnSpc>
              <a:spcBef>
                <a:spcPts val="488"/>
              </a:spcBef>
              <a:buFont typeface="Arial" pitchFamily="34" charset="0"/>
              <a:buChar char="•"/>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r>
              <a:rPr lang="en-US" sz="1100" baseline="0" dirty="0" smtClean="0"/>
              <a:t>tree planting</a:t>
            </a:r>
          </a:p>
          <a:p>
            <a:pPr lvl="1">
              <a:lnSpc>
                <a:spcPct val="95000"/>
              </a:lnSpc>
              <a:spcBef>
                <a:spcPts val="488"/>
              </a:spcBef>
              <a:buFont typeface="Arial" pitchFamily="34" charset="0"/>
              <a:buChar char="•"/>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r>
              <a:rPr lang="en-US" sz="1100" baseline="0" dirty="0" smtClean="0"/>
              <a:t>mulching</a:t>
            </a:r>
          </a:p>
          <a:p>
            <a:pPr lvl="1">
              <a:lnSpc>
                <a:spcPct val="95000"/>
              </a:lnSpc>
              <a:spcBef>
                <a:spcPts val="488"/>
              </a:spcBef>
              <a:buFont typeface="Arial" pitchFamily="34" charset="0"/>
              <a:buChar char="•"/>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r>
              <a:rPr lang="en-US" sz="1100" dirty="0" smtClean="0"/>
              <a:t>young</a:t>
            </a:r>
            <a:r>
              <a:rPr lang="en-US" sz="1100" baseline="0" dirty="0" smtClean="0"/>
              <a:t> tree pruning</a:t>
            </a:r>
          </a:p>
          <a:p>
            <a:pPr lvl="1">
              <a:lnSpc>
                <a:spcPct val="95000"/>
              </a:lnSpc>
              <a:spcBef>
                <a:spcPts val="488"/>
              </a:spcBef>
              <a:buFont typeface="Arial" pitchFamily="34" charset="0"/>
              <a:buChar char="•"/>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r>
              <a:rPr lang="en-US" sz="1100" baseline="0" dirty="0" smtClean="0"/>
              <a:t>pruning mid-aged to mature trees</a:t>
            </a:r>
          </a:p>
          <a:p>
            <a:pPr lvl="1">
              <a:lnSpc>
                <a:spcPct val="95000"/>
              </a:lnSpc>
              <a:spcBef>
                <a:spcPts val="488"/>
              </a:spcBef>
              <a:buFont typeface="Arial" pitchFamily="34" charset="0"/>
              <a:buChar char="•"/>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r>
              <a:rPr lang="en-US" sz="1100" dirty="0" smtClean="0"/>
              <a:t>removals (for a variety of reasons; problems (i.e. risk), construction, redesign)</a:t>
            </a:r>
          </a:p>
          <a:p>
            <a:pPr marL="742950" marR="0" lvl="1" indent="-285750" algn="l" defTabSz="457200" rtl="0" eaLnBrk="0" fontAlgn="base" latinLnBrk="0" hangingPunct="0">
              <a:lnSpc>
                <a:spcPct val="95000"/>
              </a:lnSpc>
              <a:spcBef>
                <a:spcPts val="488"/>
              </a:spcBef>
              <a:spcAft>
                <a:spcPct val="0"/>
              </a:spcAft>
              <a:buClr>
                <a:srgbClr val="000000"/>
              </a:buClr>
              <a:buSzPct val="100000"/>
              <a:buFont typeface="Arial" pitchFamily="34" charset="0"/>
              <a:buChar char="•"/>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defRPr/>
            </a:pPr>
            <a:r>
              <a:rPr lang="en-US" sz="1100" b="1" dirty="0" smtClean="0">
                <a:solidFill>
                  <a:schemeClr val="accent2"/>
                </a:solidFill>
              </a:rPr>
              <a:t>risk mitigation</a:t>
            </a:r>
          </a:p>
          <a:p>
            <a:pPr lvl="1">
              <a:lnSpc>
                <a:spcPct val="95000"/>
              </a:lnSpc>
              <a:spcBef>
                <a:spcPts val="488"/>
              </a:spcBef>
              <a:buFont typeface="Arial" pitchFamily="34" charset="0"/>
              <a:buChar char="•"/>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r>
              <a:rPr lang="en-US" sz="1100" dirty="0" smtClean="0"/>
              <a:t>special areas or purposes (riparian areas, parks, watershed protection, carbon, pedestrian</a:t>
            </a:r>
            <a:r>
              <a:rPr lang="en-US" sz="1100" baseline="0" dirty="0" smtClean="0"/>
              <a:t> amenities</a:t>
            </a:r>
            <a:r>
              <a:rPr lang="en-US" sz="1100" dirty="0" smtClean="0"/>
              <a:t>)</a:t>
            </a:r>
            <a:endParaRPr lang="en-US" sz="1100" b="1" dirty="0" smtClean="0">
              <a:solidFill>
                <a:schemeClr val="accent2"/>
              </a:solidFill>
            </a:endParaRPr>
          </a:p>
          <a:p>
            <a:pPr lvl="0">
              <a:lnSpc>
                <a:spcPct val="95000"/>
              </a:lnSpc>
              <a:spcBef>
                <a:spcPts val="488"/>
              </a:spcBef>
              <a:buFont typeface="Arial" pitchFamily="34" charset="0"/>
              <a:buChar char="•"/>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r>
              <a:rPr lang="en-US" sz="1100" dirty="0" smtClean="0"/>
              <a:t> inventory</a:t>
            </a:r>
            <a:r>
              <a:rPr lang="en-US" sz="1100" baseline="0" dirty="0" smtClean="0"/>
              <a:t> and develop a separate risk management plan</a:t>
            </a:r>
          </a:p>
          <a:p>
            <a:pPr lvl="1">
              <a:lnSpc>
                <a:spcPct val="95000"/>
              </a:lnSpc>
              <a:spcBef>
                <a:spcPts val="488"/>
              </a:spcBef>
              <a:buFont typeface="Arial" pitchFamily="34" charset="0"/>
              <a:buChar char="•"/>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r>
              <a:rPr lang="en-US" sz="1100" baseline="0" dirty="0" smtClean="0"/>
              <a:t>this feeds into your management cycle</a:t>
            </a:r>
          </a:p>
          <a:p>
            <a:pPr lvl="1">
              <a:lnSpc>
                <a:spcPct val="95000"/>
              </a:lnSpc>
              <a:spcBef>
                <a:spcPts val="488"/>
              </a:spcBef>
              <a:buFont typeface="Arial" pitchFamily="34" charset="0"/>
              <a:buChar char="•"/>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r>
              <a:rPr lang="en-US" sz="1100" baseline="0" dirty="0" smtClean="0"/>
              <a:t>the risk management cycle may be shorter than your urban forest management cycle</a:t>
            </a:r>
            <a:endParaRPr lang="en-US" sz="1100" dirty="0" smtClean="0"/>
          </a:p>
          <a:p>
            <a:pPr>
              <a:lnSpc>
                <a:spcPct val="95000"/>
              </a:lnSpc>
              <a:spcBef>
                <a:spcPts val="488"/>
              </a:spcBef>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endParaRPr lang="en-US" sz="1100"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2217738" y="779463"/>
            <a:ext cx="2663825" cy="3836987"/>
          </a:xfrm>
          <a:prstGeom prst="rect">
            <a:avLst/>
          </a:prstGeom>
          <a:solidFill>
            <a:srgbClr val="FFFFFF"/>
          </a:solidFill>
          <a:ln w="9360">
            <a:solidFill>
              <a:srgbClr val="000000"/>
            </a:solidFill>
            <a:miter lim="800000"/>
            <a:headEnd/>
            <a:tailEnd/>
          </a:ln>
        </p:spPr>
        <p:txBody>
          <a:bodyPr wrap="none" lIns="99041" tIns="49521" rIns="99041" bIns="49521" anchor="ctr"/>
          <a:lstStyle/>
          <a:p>
            <a:endParaRPr lang="en-US"/>
          </a:p>
        </p:txBody>
      </p:sp>
      <p:sp>
        <p:nvSpPr>
          <p:cNvPr id="22531" name="Rectangle 3"/>
          <p:cNvSpPr>
            <a:spLocks noGrp="1" noChangeArrowheads="1"/>
          </p:cNvSpPr>
          <p:nvPr>
            <p:ph type="body"/>
          </p:nvPr>
        </p:nvSpPr>
        <p:spPr>
          <a:xfrm>
            <a:off x="709613" y="4862513"/>
            <a:ext cx="5676900" cy="4600575"/>
          </a:xfrm>
          <a:noFill/>
          <a:ln/>
        </p:spPr>
        <p:txBody>
          <a:bodyPr wrap="none" anchor="ctr"/>
          <a:lstStyle/>
          <a:p>
            <a:r>
              <a:rPr lang="en-US" dirty="0" smtClean="0"/>
              <a:t>Cities that choose risk avoidance either ignore those risks (i.e. “act of god”), or will eliminate all risk in the area of interest by removing all trees; others will manage tree risk so that benefits of the trees can be retained with some acceptable level of risk that is within</a:t>
            </a:r>
            <a:r>
              <a:rPr lang="en-US" baseline="0" dirty="0" smtClean="0"/>
              <a:t> </a:t>
            </a:r>
            <a:r>
              <a:rPr lang="en-US" dirty="0" smtClean="0"/>
              <a:t>the communities threshold of concern.</a:t>
            </a:r>
          </a:p>
          <a:p>
            <a:endParaRPr lang="en-US" dirty="0" smtClean="0"/>
          </a:p>
          <a:p>
            <a:r>
              <a:rPr lang="en-US" dirty="0" smtClean="0"/>
              <a:t>It is </a:t>
            </a:r>
            <a:r>
              <a:rPr lang="en-US" b="1" dirty="0" smtClean="0"/>
              <a:t>NOT</a:t>
            </a:r>
            <a:r>
              <a:rPr lang="en-US" dirty="0" smtClean="0"/>
              <a:t> necessary to practice risk avoidance in order</a:t>
            </a:r>
            <a:r>
              <a:rPr lang="en-US" baseline="0" dirty="0" smtClean="0"/>
              <a:t> to manage your urban forest, be better prepared for disasters, and maintain </a:t>
            </a:r>
            <a:r>
              <a:rPr lang="en-US" baseline="0" dirty="0" err="1" smtClean="0"/>
              <a:t>UF</a:t>
            </a:r>
            <a:r>
              <a:rPr lang="en-US" baseline="0" dirty="0" smtClean="0"/>
              <a:t> ecosystem services.</a:t>
            </a:r>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Text Box 1"/>
          <p:cNvSpPr txBox="1">
            <a:spLocks noChangeArrowheads="1"/>
          </p:cNvSpPr>
          <p:nvPr/>
        </p:nvSpPr>
        <p:spPr bwMode="auto">
          <a:xfrm>
            <a:off x="2217738" y="779463"/>
            <a:ext cx="2663825" cy="3836987"/>
          </a:xfrm>
          <a:prstGeom prst="rect">
            <a:avLst/>
          </a:prstGeom>
          <a:solidFill>
            <a:srgbClr val="FFFFFF"/>
          </a:solidFill>
          <a:ln w="9360">
            <a:solidFill>
              <a:srgbClr val="000000"/>
            </a:solidFill>
            <a:miter lim="800000"/>
            <a:headEnd/>
            <a:tailEnd/>
          </a:ln>
        </p:spPr>
        <p:txBody>
          <a:bodyPr wrap="none" lIns="99041" tIns="49521" rIns="99041" bIns="49521" anchor="ctr"/>
          <a:lstStyle/>
          <a:p>
            <a:endParaRPr lang="en-US"/>
          </a:p>
        </p:txBody>
      </p:sp>
      <p:sp>
        <p:nvSpPr>
          <p:cNvPr id="17411" name="Text Box 2"/>
          <p:cNvSpPr>
            <a:spLocks noGrp="1" noChangeArrowheads="1"/>
          </p:cNvSpPr>
          <p:nvPr>
            <p:ph type="body"/>
          </p:nvPr>
        </p:nvSpPr>
        <p:spPr>
          <a:xfrm>
            <a:off x="709613" y="4862513"/>
            <a:ext cx="5676900" cy="4600575"/>
          </a:xfrm>
          <a:noFill/>
          <a:ln/>
        </p:spPr>
        <p:txBody>
          <a:bodyPr/>
          <a:lstStyle/>
          <a:p>
            <a:r>
              <a:rPr lang="en-GB" dirty="0" smtClean="0"/>
              <a:t>Any questions or comments...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2217738" y="779463"/>
            <a:ext cx="2663825" cy="3836987"/>
          </a:xfrm>
          <a:prstGeom prst="rect">
            <a:avLst/>
          </a:prstGeom>
          <a:solidFill>
            <a:srgbClr val="FFFFFF"/>
          </a:solidFill>
          <a:ln w="9360">
            <a:solidFill>
              <a:srgbClr val="000000"/>
            </a:solidFill>
            <a:miter lim="800000"/>
            <a:headEnd/>
            <a:tailEnd/>
          </a:ln>
        </p:spPr>
        <p:txBody>
          <a:bodyPr wrap="none" lIns="99041" tIns="49521" rIns="99041" bIns="49521" anchor="ctr"/>
          <a:lstStyle/>
          <a:p>
            <a:endParaRPr lang="en-US"/>
          </a:p>
        </p:txBody>
      </p:sp>
      <p:sp>
        <p:nvSpPr>
          <p:cNvPr id="23555" name="Rectangle 3"/>
          <p:cNvSpPr>
            <a:spLocks noGrp="1" noChangeArrowheads="1"/>
          </p:cNvSpPr>
          <p:nvPr>
            <p:ph type="body"/>
          </p:nvPr>
        </p:nvSpPr>
        <p:spPr>
          <a:xfrm>
            <a:off x="709613" y="4862513"/>
            <a:ext cx="5676900" cy="4600575"/>
          </a:xfrm>
          <a:noFill/>
          <a:ln/>
        </p:spPr>
        <p:txBody>
          <a:bodyPr wrap="none" anchor="ctr"/>
          <a:lstStyle/>
          <a:p>
            <a:r>
              <a:rPr lang="en-US" dirty="0" smtClean="0"/>
              <a:t>From</a:t>
            </a:r>
            <a:r>
              <a:rPr lang="en-US" baseline="0" dirty="0" smtClean="0"/>
              <a:t> </a:t>
            </a:r>
            <a:r>
              <a:rPr lang="en-GB" dirty="0" smtClean="0"/>
              <a:t>Urban Tree Risk Management (A Community</a:t>
            </a:r>
            <a:r>
              <a:rPr lang="en-GB" baseline="0" dirty="0" smtClean="0"/>
              <a:t> Guide to Program Design and Implementation)... Jill </a:t>
            </a:r>
            <a:r>
              <a:rPr lang="en-GB" baseline="0" dirty="0" err="1" smtClean="0"/>
              <a:t>Pokorny</a:t>
            </a:r>
            <a:r>
              <a:rPr lang="en-GB" baseline="0" dirty="0" smtClean="0"/>
              <a:t>, 2003</a:t>
            </a:r>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2217738" y="779463"/>
            <a:ext cx="2663825" cy="3836987"/>
          </a:xfrm>
          <a:prstGeom prst="rect">
            <a:avLst/>
          </a:prstGeom>
          <a:solidFill>
            <a:srgbClr val="FFFFFF"/>
          </a:solidFill>
          <a:ln w="9360">
            <a:solidFill>
              <a:srgbClr val="000000"/>
            </a:solidFill>
            <a:miter lim="800000"/>
            <a:headEnd/>
            <a:tailEnd/>
          </a:ln>
        </p:spPr>
        <p:txBody>
          <a:bodyPr wrap="none" lIns="99041" tIns="49521" rIns="99041" bIns="49521" anchor="ctr"/>
          <a:lstStyle/>
          <a:p>
            <a:endParaRPr lang="en-US"/>
          </a:p>
        </p:txBody>
      </p:sp>
      <p:sp>
        <p:nvSpPr>
          <p:cNvPr id="24579" name="Rectangle 3"/>
          <p:cNvSpPr>
            <a:spLocks noGrp="1" noChangeArrowheads="1"/>
          </p:cNvSpPr>
          <p:nvPr>
            <p:ph type="body"/>
          </p:nvPr>
        </p:nvSpPr>
        <p:spPr>
          <a:xfrm>
            <a:off x="709613" y="4862513"/>
            <a:ext cx="5676900" cy="4600575"/>
          </a:xfrm>
          <a:noFill/>
          <a:ln/>
        </p:spPr>
        <p:txBody>
          <a:bodyPr wrap="none" anchor="ctr"/>
          <a:lstStyle/>
          <a:p>
            <a:r>
              <a:rPr lang="en-US" dirty="0" smtClean="0"/>
              <a:t>A risk management</a:t>
            </a:r>
            <a:r>
              <a:rPr lang="en-US" baseline="0" dirty="0" smtClean="0"/>
              <a:t> plan does n</a:t>
            </a:r>
            <a:r>
              <a:rPr lang="en-US" dirty="0" smtClean="0"/>
              <a:t>ot a have to be a detailed tree assessment; the “big picture” is OK.</a:t>
            </a:r>
          </a:p>
          <a:p>
            <a:r>
              <a:rPr lang="en-US" dirty="0" smtClean="0"/>
              <a:t>But,</a:t>
            </a:r>
            <a:r>
              <a:rPr lang="en-US" baseline="0" dirty="0" smtClean="0"/>
              <a:t> c</a:t>
            </a:r>
            <a:r>
              <a:rPr lang="en-US" dirty="0" smtClean="0"/>
              <a:t>an be the same baseline that supports your UF management plan. With some additional information.</a:t>
            </a:r>
          </a:p>
          <a:p>
            <a:endParaRPr lang="en-US" dirty="0" smtClean="0"/>
          </a:p>
          <a:p>
            <a:r>
              <a:rPr lang="en-US" dirty="0" smtClean="0"/>
              <a:t>May need to determine value to justify the risk and management strategies; </a:t>
            </a:r>
            <a:r>
              <a:rPr lang="en-US" dirty="0" err="1" smtClean="0"/>
              <a:t>i</a:t>
            </a:r>
            <a:r>
              <a:rPr lang="en-US" dirty="0" smtClean="0"/>
              <a:t>-Tree Eco, Streets</a:t>
            </a:r>
          </a:p>
          <a:p>
            <a:endParaRPr lang="en-US" dirty="0" smtClean="0"/>
          </a:p>
          <a:p>
            <a:pPr marL="457200" indent="-457200">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Assess the tree resource</a:t>
            </a:r>
          </a:p>
          <a:p>
            <a:pPr marL="457200" indent="-457200">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A planning element &amp; assessment:</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Recent data (current inventory)</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Can be complete inventory or sample</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Baseline study to collect general information:</a:t>
            </a:r>
          </a:p>
          <a:p>
            <a:pPr marL="914400"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species</a:t>
            </a:r>
          </a:p>
          <a:p>
            <a:pPr marL="914400"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size classes</a:t>
            </a:r>
          </a:p>
          <a:p>
            <a:pPr marL="914400"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condition (risk associated)</a:t>
            </a:r>
          </a:p>
          <a:p>
            <a:pPr marL="914400"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maintenance needs (pruning, removal) &amp; cost</a:t>
            </a:r>
          </a:p>
          <a:p>
            <a:pPr marL="914400"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Urban forest value (</a:t>
            </a:r>
            <a:r>
              <a:rPr lang="en-GB" sz="2400" kern="1200" dirty="0" err="1" smtClean="0">
                <a:solidFill>
                  <a:srgbClr val="000000"/>
                </a:solidFill>
                <a:latin typeface="Times New Roman" pitchFamily="18" charset="0"/>
                <a:ea typeface="+mn-ea"/>
                <a:cs typeface="+mn-cs"/>
              </a:rPr>
              <a:t>i</a:t>
            </a:r>
            <a:r>
              <a:rPr lang="en-GB" sz="2400" kern="1200" dirty="0" smtClean="0">
                <a:solidFill>
                  <a:srgbClr val="000000"/>
                </a:solidFill>
                <a:latin typeface="Times New Roman" pitchFamily="18" charset="0"/>
                <a:ea typeface="+mn-ea"/>
                <a:cs typeface="+mn-cs"/>
              </a:rPr>
              <a:t>-Tree Eco/Streets)</a:t>
            </a:r>
          </a:p>
          <a:p>
            <a:pPr marL="914400"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kern="1200" dirty="0" smtClean="0">
              <a:solidFill>
                <a:srgbClr val="000000"/>
              </a:solidFill>
              <a:latin typeface="Times New Roman" pitchFamily="18" charset="0"/>
              <a:ea typeface="+mn-ea"/>
              <a:cs typeface="+mn-cs"/>
            </a:endParaRPr>
          </a:p>
          <a:p>
            <a:pPr marL="457200" indent="-457200">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For urban forest management:</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Written policy</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Plans</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Ordinances</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Goals &amp; strategies</a:t>
            </a:r>
          </a:p>
          <a:p>
            <a:pPr marL="914400"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particularly relating to public safety</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Look across all for common goals</a:t>
            </a:r>
          </a:p>
          <a:p>
            <a:pPr marL="914400"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look at other community departments</a:t>
            </a:r>
          </a:p>
          <a:p>
            <a:pPr marL="914400"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kern="1200" dirty="0" smtClean="0">
              <a:solidFill>
                <a:srgbClr val="000000"/>
              </a:solidFill>
              <a:latin typeface="Times New Roman" pitchFamily="18" charset="0"/>
              <a:ea typeface="+mn-ea"/>
              <a:cs typeface="+mn-cs"/>
            </a:endParaRPr>
          </a:p>
          <a:p>
            <a:pPr marL="457200" indent="-457200">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Review current tree  care budget:</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Look at estimated costs from your assessment</a:t>
            </a:r>
          </a:p>
          <a:p>
            <a:pPr marL="914400"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deficient?</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Include costs/resources for inspections</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Mitigation at “higher” level</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Improved  establishment &amp; young tree care as part of risk management</a:t>
            </a:r>
          </a:p>
          <a:p>
            <a:pPr marL="171450" lvl="0" indent="-457200">
              <a:lnSpc>
                <a:spcPct val="99000"/>
              </a:lnSpc>
              <a:spcBef>
                <a:spcPts val="450"/>
              </a:spcBef>
              <a:buFont typeface="Arial"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kern="1200" dirty="0" smtClean="0">
              <a:solidFill>
                <a:srgbClr val="000000"/>
              </a:solidFill>
              <a:latin typeface="Times New Roman" pitchFamily="18" charset="0"/>
              <a:ea typeface="+mn-ea"/>
              <a:cs typeface="+mn-cs"/>
            </a:endParaRPr>
          </a:p>
          <a:p>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2217738" y="779463"/>
            <a:ext cx="2663825" cy="3836987"/>
          </a:xfrm>
          <a:prstGeom prst="rect">
            <a:avLst/>
          </a:prstGeom>
          <a:solidFill>
            <a:srgbClr val="FFFFFF"/>
          </a:solidFill>
          <a:ln w="9360">
            <a:solidFill>
              <a:srgbClr val="000000"/>
            </a:solidFill>
            <a:miter lim="800000"/>
            <a:headEnd/>
            <a:tailEnd/>
          </a:ln>
        </p:spPr>
        <p:txBody>
          <a:bodyPr wrap="none" lIns="99041" tIns="49521" rIns="99041" bIns="49521" anchor="ctr"/>
          <a:lstStyle/>
          <a:p>
            <a:endParaRPr lang="en-US"/>
          </a:p>
        </p:txBody>
      </p:sp>
      <p:sp>
        <p:nvSpPr>
          <p:cNvPr id="27651" name="Rectangle 3"/>
          <p:cNvSpPr>
            <a:spLocks noGrp="1" noChangeArrowheads="1"/>
          </p:cNvSpPr>
          <p:nvPr>
            <p:ph type="body"/>
          </p:nvPr>
        </p:nvSpPr>
        <p:spPr>
          <a:xfrm>
            <a:off x="709613" y="4862513"/>
            <a:ext cx="5676900" cy="4600575"/>
          </a:xfrm>
          <a:noFill/>
          <a:ln/>
        </p:spPr>
        <p:txBody>
          <a:bodyPr wrap="none" anchor="ctr"/>
          <a:lstStyle/>
          <a:p>
            <a:r>
              <a:rPr lang="en-US" dirty="0" smtClean="0"/>
              <a:t>Locally, develop a “picture” of your community tree risk management program.</a:t>
            </a:r>
          </a:p>
          <a:p>
            <a:endParaRPr lang="en-US" dirty="0" smtClean="0"/>
          </a:p>
          <a:p>
            <a:r>
              <a:rPr lang="en-US" dirty="0" smtClean="0"/>
              <a:t>Disaster related UF and EM objectives should be identified.</a:t>
            </a:r>
          </a:p>
          <a:p>
            <a:endParaRPr lang="en-US" dirty="0" smtClean="0"/>
          </a:p>
          <a:p>
            <a:pPr marL="457200" indent="-457200">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1200" kern="1200" dirty="0" smtClean="0">
                <a:solidFill>
                  <a:srgbClr val="000000"/>
                </a:solidFill>
                <a:latin typeface="Times New Roman" pitchFamily="18" charset="0"/>
                <a:ea typeface="+mn-ea"/>
                <a:cs typeface="+mn-cs"/>
              </a:rPr>
              <a:t>Community working group/tree board:</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1200" kern="1200" dirty="0" smtClean="0">
                <a:solidFill>
                  <a:srgbClr val="000000"/>
                </a:solidFill>
                <a:latin typeface="Times New Roman" pitchFamily="18" charset="0"/>
                <a:ea typeface="+mn-ea"/>
                <a:cs typeface="+mn-cs"/>
              </a:rPr>
              <a:t>What will our risk management program accomplish</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1200" kern="1200" dirty="0" smtClean="0">
                <a:solidFill>
                  <a:srgbClr val="000000"/>
                </a:solidFill>
                <a:latin typeface="Times New Roman" pitchFamily="18" charset="0"/>
                <a:ea typeface="+mn-ea"/>
                <a:cs typeface="+mn-cs"/>
              </a:rPr>
              <a:t>Goals &amp; strategies (get specific)</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1200" kern="1200" dirty="0" smtClean="0">
              <a:solidFill>
                <a:srgbClr val="000000"/>
              </a:solidFill>
              <a:latin typeface="Times New Roman" pitchFamily="18" charset="0"/>
              <a:ea typeface="+mn-ea"/>
              <a:cs typeface="+mn-cs"/>
            </a:endParaRPr>
          </a:p>
          <a:p>
            <a:pPr marL="457200" indent="-457200">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1200" kern="1200" dirty="0" smtClean="0">
                <a:solidFill>
                  <a:srgbClr val="000000"/>
                </a:solidFill>
                <a:latin typeface="Times New Roman" pitchFamily="18" charset="0"/>
                <a:ea typeface="+mn-ea"/>
                <a:cs typeface="+mn-cs"/>
              </a:rPr>
              <a:t>Guiding principals:</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1200" kern="1200" dirty="0" smtClean="0">
                <a:solidFill>
                  <a:srgbClr val="000000"/>
                </a:solidFill>
                <a:latin typeface="Times New Roman" pitchFamily="18" charset="0"/>
                <a:ea typeface="+mn-ea"/>
                <a:cs typeface="+mn-cs"/>
              </a:rPr>
              <a:t>Increase public safety</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1200" kern="1200" dirty="0" smtClean="0">
                <a:solidFill>
                  <a:srgbClr val="000000"/>
                </a:solidFill>
                <a:latin typeface="Times New Roman" pitchFamily="18" charset="0"/>
                <a:ea typeface="+mn-ea"/>
                <a:cs typeface="+mn-cs"/>
              </a:rPr>
              <a:t>Promote tree health &amp; sustainability</a:t>
            </a:r>
          </a:p>
          <a:p>
            <a:endParaRPr lang="en-US" dirty="0" smtClean="0"/>
          </a:p>
          <a:p>
            <a:pPr marL="457200" indent="-457200">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Prevent hazardous defects:</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Sound </a:t>
            </a:r>
            <a:r>
              <a:rPr lang="en-GB" sz="2400" kern="1200" dirty="0" err="1" smtClean="0">
                <a:solidFill>
                  <a:srgbClr val="000000"/>
                </a:solidFill>
                <a:latin typeface="Times New Roman" pitchFamily="18" charset="0"/>
                <a:ea typeface="+mn-ea"/>
                <a:cs typeface="+mn-cs"/>
              </a:rPr>
              <a:t>arboricultural</a:t>
            </a:r>
            <a:r>
              <a:rPr lang="en-GB" sz="2400" kern="1200" dirty="0" smtClean="0">
                <a:solidFill>
                  <a:srgbClr val="000000"/>
                </a:solidFill>
                <a:latin typeface="Times New Roman" pitchFamily="18" charset="0"/>
                <a:ea typeface="+mn-ea"/>
                <a:cs typeface="+mn-cs"/>
              </a:rPr>
              <a:t> practices</a:t>
            </a:r>
          </a:p>
          <a:p>
            <a:pPr marL="914400"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site</a:t>
            </a:r>
          </a:p>
          <a:p>
            <a:pPr marL="914400"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species</a:t>
            </a:r>
          </a:p>
          <a:p>
            <a:pPr marL="914400"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planting</a:t>
            </a:r>
          </a:p>
          <a:p>
            <a:pPr marL="914400"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young tree care</a:t>
            </a:r>
          </a:p>
          <a:p>
            <a:pPr marL="914400"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mature care</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Corrective actions </a:t>
            </a:r>
          </a:p>
          <a:p>
            <a:pPr marL="914400"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young tree care</a:t>
            </a:r>
          </a:p>
          <a:p>
            <a:pPr marL="914400"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address target issues</a:t>
            </a:r>
          </a:p>
          <a:p>
            <a:pPr marL="914400"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prune &amp; remove</a:t>
            </a:r>
          </a:p>
          <a:p>
            <a:endParaRPr lang="en-US" dirty="0" smtClean="0"/>
          </a:p>
          <a:p>
            <a:pPr marL="457200" indent="-457200">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Tree risk zones:</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Trees</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Roads &amp; streets</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Occupancy</a:t>
            </a:r>
          </a:p>
          <a:p>
            <a:pPr marL="914400"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people</a:t>
            </a:r>
          </a:p>
          <a:p>
            <a:pPr marL="914400"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places or sites (buildings)</a:t>
            </a:r>
            <a:endParaRPr 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Text Box 2"/>
          <p:cNvSpPr txBox="1">
            <a:spLocks noChangeArrowheads="1"/>
          </p:cNvSpPr>
          <p:nvPr/>
        </p:nvSpPr>
        <p:spPr bwMode="auto">
          <a:xfrm>
            <a:off x="2217738" y="779463"/>
            <a:ext cx="2663825" cy="3836987"/>
          </a:xfrm>
          <a:prstGeom prst="rect">
            <a:avLst/>
          </a:prstGeom>
          <a:solidFill>
            <a:srgbClr val="FFFFFF"/>
          </a:solidFill>
          <a:ln w="9360">
            <a:solidFill>
              <a:srgbClr val="000000"/>
            </a:solidFill>
            <a:miter lim="800000"/>
            <a:headEnd/>
            <a:tailEnd/>
          </a:ln>
        </p:spPr>
        <p:txBody>
          <a:bodyPr wrap="none" lIns="99041" tIns="49521" rIns="99041" bIns="49521" anchor="ctr"/>
          <a:lstStyle/>
          <a:p>
            <a:endParaRPr lang="en-US"/>
          </a:p>
        </p:txBody>
      </p:sp>
      <p:sp>
        <p:nvSpPr>
          <p:cNvPr id="32771" name="Rectangle 3"/>
          <p:cNvSpPr>
            <a:spLocks noGrp="1" noChangeArrowheads="1"/>
          </p:cNvSpPr>
          <p:nvPr>
            <p:ph type="body"/>
          </p:nvPr>
        </p:nvSpPr>
        <p:spPr>
          <a:xfrm>
            <a:off x="709613" y="4862513"/>
            <a:ext cx="5676900" cy="4600575"/>
          </a:xfrm>
          <a:noFill/>
          <a:ln/>
        </p:spPr>
        <p:txBody>
          <a:bodyPr wrap="none" anchor="ctr"/>
          <a:lstStyle/>
          <a:p>
            <a:r>
              <a:rPr lang="en-US" dirty="0" smtClean="0"/>
              <a:t>Standardizing</a:t>
            </a:r>
            <a:r>
              <a:rPr lang="en-US" baseline="0" dirty="0" smtClean="0"/>
              <a:t> your risk inspections based on current arboricultural standards:</a:t>
            </a:r>
          </a:p>
          <a:p>
            <a:endParaRPr lang="en-US" baseline="0" dirty="0" smtClean="0"/>
          </a:p>
          <a:p>
            <a:pPr lvl="1">
              <a:buFont typeface="Arial" pitchFamily="34" charset="0"/>
              <a:buChar char="•"/>
            </a:pPr>
            <a:r>
              <a:rPr lang="en-US" baseline="0" dirty="0" smtClean="0"/>
              <a:t>Matheny &amp; Clark (1994)</a:t>
            </a:r>
          </a:p>
          <a:p>
            <a:pPr lvl="1">
              <a:buFont typeface="Arial" pitchFamily="34" charset="0"/>
              <a:buChar char="•"/>
            </a:pPr>
            <a:r>
              <a:rPr lang="en-US" baseline="0" dirty="0" smtClean="0"/>
              <a:t>ANSI A300 (Part 9)-2011 - Tree Risk Assessment – Tree Structure</a:t>
            </a:r>
          </a:p>
          <a:p>
            <a:pPr lvl="1">
              <a:buFont typeface="Arial" pitchFamily="34" charset="0"/>
              <a:buChar char="•"/>
            </a:pPr>
            <a:r>
              <a:rPr lang="en-US" baseline="0" dirty="0" smtClean="0"/>
              <a:t>Best Management Practices: Tree Risk Assessment</a:t>
            </a:r>
          </a:p>
          <a:p>
            <a:pPr lvl="1">
              <a:buFont typeface="Arial" pitchFamily="34" charset="0"/>
              <a:buChar char="•"/>
            </a:pPr>
            <a:endParaRPr lang="en-US" baseline="0" dirty="0" smtClean="0"/>
          </a:p>
          <a:p>
            <a:pPr>
              <a:buFont typeface="Arial" pitchFamily="34" charset="0"/>
              <a:buNone/>
            </a:pPr>
            <a:r>
              <a:rPr lang="en-US" baseline="0" dirty="0" smtClean="0"/>
              <a:t>The “No target, No risk” concept applies for disaster planning also.</a:t>
            </a:r>
          </a:p>
          <a:p>
            <a:pPr>
              <a:buFont typeface="Arial" pitchFamily="34" charset="0"/>
              <a:buNone/>
            </a:pPr>
            <a:endParaRPr lang="en-US" baseline="0" dirty="0" smtClean="0"/>
          </a:p>
          <a:p>
            <a:pPr marL="457200" indent="-457200">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Importance of standardized method:</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Repeatable</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Reliable</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Easier to maintain trained staff</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Standardize record keeping &amp; data</a:t>
            </a:r>
          </a:p>
          <a:p>
            <a:pPr marL="914400"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convenience</a:t>
            </a:r>
          </a:p>
          <a:p>
            <a:pPr marL="914400"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accuracy</a:t>
            </a:r>
          </a:p>
          <a:p>
            <a:pPr marL="457200" indent="-457200">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800" kern="1200" dirty="0" smtClean="0">
              <a:solidFill>
                <a:srgbClr val="000000"/>
              </a:solidFill>
              <a:latin typeface="Times New Roman" pitchFamily="18" charset="0"/>
              <a:ea typeface="+mn-ea"/>
              <a:cs typeface="+mn-cs"/>
            </a:endParaRPr>
          </a:p>
          <a:p>
            <a:pPr marL="457200" indent="-457200">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Photographic Guide (12 point)</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Target (0-4) – </a:t>
            </a:r>
            <a:r>
              <a:rPr lang="en-GB" sz="2400" b="1" kern="1200" dirty="0" smtClean="0">
                <a:solidFill>
                  <a:srgbClr val="000000"/>
                </a:solidFill>
                <a:latin typeface="Times New Roman" pitchFamily="18" charset="0"/>
                <a:ea typeface="+mn-ea"/>
                <a:cs typeface="+mn-cs"/>
              </a:rPr>
              <a:t>No target, No risk</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Size of part (1-4)</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Probability of failure (1-4)</a:t>
            </a:r>
          </a:p>
          <a:p>
            <a:pPr marL="457200" indent="-457200">
              <a:lnSpc>
                <a:spcPct val="99000"/>
              </a:lnSpc>
              <a:spcBef>
                <a:spcPts val="450"/>
              </a:spcBef>
              <a:buFont typeface="Arial"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kern="1200" dirty="0" smtClean="0">
              <a:solidFill>
                <a:srgbClr val="000000"/>
              </a:solidFill>
              <a:latin typeface="Times New Roman" pitchFamily="18" charset="0"/>
              <a:ea typeface="+mn-ea"/>
              <a:cs typeface="+mn-cs"/>
            </a:endParaRPr>
          </a:p>
          <a:p>
            <a:r>
              <a:rPr lang="en-US" dirty="0" smtClean="0"/>
              <a:t>Critical element!</a:t>
            </a:r>
          </a:p>
          <a:p>
            <a:r>
              <a:rPr lang="en-US" dirty="0" smtClean="0"/>
              <a:t>The act of writing your risk policy is an important step that can refine your objectives, goals, and strategies.  It makes it available to other municipal managers and staff, elected officials, and residents.</a:t>
            </a:r>
          </a:p>
          <a:p>
            <a:r>
              <a:rPr lang="en-US" dirty="0" smtClean="0"/>
              <a:t>The tree risk specification that adheres to ANSI A300 (Part 9)-2011 can be the basis for this more detailed policy</a:t>
            </a:r>
            <a:endParaRPr lang="en-GB" sz="2400" kern="1200" dirty="0" smtClean="0">
              <a:solidFill>
                <a:srgbClr val="000000"/>
              </a:solidFill>
              <a:latin typeface="Times New Roman" pitchFamily="18" charset="0"/>
              <a:ea typeface="+mn-ea"/>
              <a:cs typeface="+mn-cs"/>
            </a:endParaRPr>
          </a:p>
          <a:p>
            <a:pPr marL="0" lvl="1">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kern="1200" dirty="0" smtClean="0">
              <a:solidFill>
                <a:srgbClr val="000000"/>
              </a:solidFill>
              <a:latin typeface="Times New Roman" pitchFamily="18" charset="0"/>
              <a:ea typeface="+mn-ea"/>
              <a:cs typeface="+mn-cs"/>
            </a:endParaRPr>
          </a:p>
          <a:p>
            <a:pPr marL="0" lvl="1">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Write, adopt, and enforce this policy:</a:t>
            </a:r>
          </a:p>
          <a:p>
            <a:pPr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Must support all other policy &amp; documents</a:t>
            </a:r>
          </a:p>
          <a:p>
            <a:pPr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Community responsibility</a:t>
            </a:r>
          </a:p>
          <a:p>
            <a:pPr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Administration (who is responsible)</a:t>
            </a:r>
          </a:p>
          <a:p>
            <a:pPr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Rating system specified</a:t>
            </a:r>
          </a:p>
          <a:p>
            <a:pPr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Inspection methods and schedules</a:t>
            </a:r>
          </a:p>
          <a:p>
            <a:pPr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Process for corrective actions</a:t>
            </a:r>
          </a:p>
          <a:p>
            <a:pPr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Action appeals</a:t>
            </a:r>
          </a:p>
          <a:p>
            <a:pPr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How to handle violations of the policy</a:t>
            </a:r>
          </a:p>
          <a:p>
            <a:pPr marL="457200" indent="-457200">
              <a:lnSpc>
                <a:spcPct val="99000"/>
              </a:lnSpc>
              <a:spcBef>
                <a:spcPts val="450"/>
              </a:spcBef>
              <a:buFont typeface="Arial"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kern="1200" dirty="0" smtClean="0">
              <a:solidFill>
                <a:srgbClr val="000000"/>
              </a:solidFill>
              <a:latin typeface="Times New Roman" pitchFamily="18" charset="0"/>
              <a:ea typeface="+mn-ea"/>
              <a:cs typeface="+mn-cs"/>
            </a:endParaRPr>
          </a:p>
          <a:p>
            <a:r>
              <a:rPr lang="en-US" sz="2400" dirty="0" smtClean="0"/>
              <a:t>Proper</a:t>
            </a:r>
            <a:r>
              <a:rPr lang="en-US" sz="2400" baseline="0" dirty="0" smtClean="0"/>
              <a:t> implementation requires resources and demands documentation (see ANSI A300 (Part 9)-2011 Tree Risk Assessment).</a:t>
            </a:r>
          </a:p>
          <a:p>
            <a:r>
              <a:rPr lang="en-US" sz="2400" baseline="0" dirty="0" smtClean="0"/>
              <a:t>Your local EM may have access to state mitigation funds for some of this work identified.</a:t>
            </a:r>
            <a:endParaRPr lang="en-US" sz="2400" dirty="0" smtClean="0"/>
          </a:p>
          <a:p>
            <a:pPr marL="457200" indent="-457200">
              <a:lnSpc>
                <a:spcPct val="99000"/>
              </a:lnSpc>
              <a:spcBef>
                <a:spcPts val="450"/>
              </a:spcBef>
              <a:buFont typeface="Arial"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kern="1200" dirty="0" smtClean="0">
              <a:solidFill>
                <a:srgbClr val="000000"/>
              </a:solidFill>
              <a:latin typeface="Times New Roman" pitchFamily="18" charset="0"/>
              <a:ea typeface="+mn-ea"/>
              <a:cs typeface="+mn-cs"/>
            </a:endParaRPr>
          </a:p>
          <a:p>
            <a:pPr marL="457200" indent="-457200">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Resources:</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Staff</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Training</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Documentation</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kern="1200" dirty="0" smtClean="0">
              <a:solidFill>
                <a:srgbClr val="000000"/>
              </a:solidFill>
              <a:latin typeface="Times New Roman" pitchFamily="18" charset="0"/>
              <a:ea typeface="+mn-ea"/>
              <a:cs typeface="+mn-cs"/>
            </a:endParaRPr>
          </a:p>
          <a:p>
            <a:pPr marL="457200" indent="-457200">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Implementation documentation:</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Inspections</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Actions</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Failures</a:t>
            </a:r>
          </a:p>
          <a:p>
            <a:pPr marL="457200" indent="-457200">
              <a:lnSpc>
                <a:spcPct val="99000"/>
              </a:lnSpc>
              <a:spcBef>
                <a:spcPts val="450"/>
              </a:spcBef>
              <a:buFont typeface="Arial"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kern="1200" dirty="0" smtClean="0">
              <a:solidFill>
                <a:srgbClr val="000000"/>
              </a:solidFill>
              <a:latin typeface="Times New Roman" pitchFamily="18" charset="0"/>
              <a:ea typeface="+mn-ea"/>
              <a:cs typeface="+mn-cs"/>
            </a:endParaRPr>
          </a:p>
          <a:p>
            <a:r>
              <a:rPr lang="en-US" sz="2400" dirty="0" smtClean="0"/>
              <a:t>Common outcomes from a well designed and implemented tree risk management plan.</a:t>
            </a:r>
          </a:p>
          <a:p>
            <a:r>
              <a:rPr lang="en-US" sz="2400" dirty="0" smtClean="0"/>
              <a:t>These are disaster-related outcomes also.</a:t>
            </a:r>
          </a:p>
          <a:p>
            <a:pPr marL="457200" indent="-457200">
              <a:lnSpc>
                <a:spcPct val="99000"/>
              </a:lnSpc>
              <a:spcBef>
                <a:spcPts val="450"/>
              </a:spcBef>
              <a:buFont typeface="Arial"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kern="1200" dirty="0" smtClean="0">
              <a:solidFill>
                <a:srgbClr val="000000"/>
              </a:solidFill>
              <a:latin typeface="Times New Roman" pitchFamily="18" charset="0"/>
              <a:ea typeface="+mn-ea"/>
              <a:cs typeface="+mn-cs"/>
            </a:endParaRPr>
          </a:p>
          <a:p>
            <a:pPr marL="457200" indent="-457200">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Outcome based measurements &amp; evaluation:</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Increased public safety</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Improved tree health</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kern="1200" dirty="0" smtClean="0">
              <a:solidFill>
                <a:srgbClr val="000000"/>
              </a:solidFill>
              <a:latin typeface="Times New Roman" pitchFamily="18" charset="0"/>
              <a:ea typeface="+mn-ea"/>
              <a:cs typeface="+mn-cs"/>
            </a:endParaRPr>
          </a:p>
          <a:p>
            <a:pPr marL="457200" indent="-457200">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Indicators (for measurement):</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Decline in number of high-risk trees</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Reduction in number of trees needing hazard pruning</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kern="1200" dirty="0" smtClean="0">
                <a:solidFill>
                  <a:srgbClr val="000000"/>
                </a:solidFill>
                <a:latin typeface="Times New Roman" pitchFamily="18" charset="0"/>
                <a:ea typeface="+mn-ea"/>
                <a:cs typeface="+mn-cs"/>
              </a:rPr>
              <a:t>Reduction in storm damage (debris)</a:t>
            </a:r>
          </a:p>
          <a:p>
            <a:pPr marL="457200" indent="-457200">
              <a:lnSpc>
                <a:spcPct val="99000"/>
              </a:lnSpc>
              <a:spcBef>
                <a:spcPts val="450"/>
              </a:spcBef>
              <a:buFont typeface="Arial"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kern="1200" dirty="0" smtClean="0">
              <a:solidFill>
                <a:srgbClr val="000000"/>
              </a:solidFill>
              <a:latin typeface="Times New Roman" pitchFamily="18" charset="0"/>
              <a:ea typeface="+mn-ea"/>
              <a:cs typeface="+mn-cs"/>
            </a:endParaRPr>
          </a:p>
          <a:p>
            <a:pPr marL="457200" indent="-457200">
              <a:lnSpc>
                <a:spcPct val="99000"/>
              </a:lnSpc>
              <a:spcBef>
                <a:spcPts val="450"/>
              </a:spcBef>
              <a:buFont typeface="Arial"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kern="1200" dirty="0" smtClean="0">
              <a:solidFill>
                <a:srgbClr val="000000"/>
              </a:solidFill>
              <a:latin typeface="Times New Roman" pitchFamily="18" charset="0"/>
              <a:ea typeface="+mn-ea"/>
              <a:cs typeface="+mn-cs"/>
            </a:endParaRPr>
          </a:p>
          <a:p>
            <a:pPr marL="457200" indent="-457200">
              <a:lnSpc>
                <a:spcPct val="99000"/>
              </a:lnSpc>
              <a:spcBef>
                <a:spcPts val="450"/>
              </a:spcBef>
              <a:buFont typeface="Arial"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kern="1200" dirty="0" smtClean="0">
              <a:solidFill>
                <a:srgbClr val="000000"/>
              </a:solidFill>
              <a:latin typeface="Times New Roman" pitchFamily="18" charset="0"/>
              <a:ea typeface="+mn-ea"/>
              <a:cs typeface="+mn-cs"/>
            </a:endParaRPr>
          </a:p>
          <a:p>
            <a:pPr marL="457200" indent="-457200">
              <a:lnSpc>
                <a:spcPct val="99000"/>
              </a:lnSpc>
              <a:spcBef>
                <a:spcPts val="450"/>
              </a:spcBef>
              <a:buFont typeface="Arial"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Text Box 1"/>
          <p:cNvSpPr txBox="1">
            <a:spLocks noChangeArrowheads="1"/>
          </p:cNvSpPr>
          <p:nvPr/>
        </p:nvSpPr>
        <p:spPr bwMode="auto">
          <a:xfrm>
            <a:off x="2217738" y="779463"/>
            <a:ext cx="2663825" cy="3836987"/>
          </a:xfrm>
          <a:prstGeom prst="rect">
            <a:avLst/>
          </a:prstGeom>
          <a:solidFill>
            <a:srgbClr val="FFFFFF"/>
          </a:solidFill>
          <a:ln w="9360">
            <a:solidFill>
              <a:srgbClr val="000000"/>
            </a:solidFill>
            <a:miter lim="800000"/>
            <a:headEnd/>
            <a:tailEnd/>
          </a:ln>
        </p:spPr>
        <p:txBody>
          <a:bodyPr wrap="none" lIns="99041" tIns="49521" rIns="99041" bIns="49521" anchor="ctr"/>
          <a:lstStyle/>
          <a:p>
            <a:endParaRPr lang="en-US"/>
          </a:p>
        </p:txBody>
      </p:sp>
      <p:sp>
        <p:nvSpPr>
          <p:cNvPr id="17411" name="Text Box 2"/>
          <p:cNvSpPr>
            <a:spLocks noGrp="1" noChangeArrowheads="1"/>
          </p:cNvSpPr>
          <p:nvPr>
            <p:ph type="body"/>
          </p:nvPr>
        </p:nvSpPr>
        <p:spPr>
          <a:xfrm>
            <a:off x="709613" y="4862513"/>
            <a:ext cx="5676900" cy="4600575"/>
          </a:xfrm>
          <a:noFill/>
          <a:ln/>
        </p:spPr>
        <p:txBody>
          <a:bodyPr/>
          <a:lstStyle/>
          <a:p>
            <a:r>
              <a:rPr lang="en-GB" dirty="0" smtClean="0"/>
              <a:t>Any questions on</a:t>
            </a:r>
            <a:r>
              <a:rPr lang="en-GB" baseline="0" dirty="0" smtClean="0"/>
              <a:t> the ten steps...</a:t>
            </a:r>
            <a:endParaRPr lang="en-GB"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Text Box 1"/>
          <p:cNvSpPr txBox="1">
            <a:spLocks noChangeArrowheads="1"/>
          </p:cNvSpPr>
          <p:nvPr/>
        </p:nvSpPr>
        <p:spPr bwMode="auto">
          <a:xfrm>
            <a:off x="2217738" y="779463"/>
            <a:ext cx="2663825" cy="3836987"/>
          </a:xfrm>
          <a:prstGeom prst="rect">
            <a:avLst/>
          </a:prstGeom>
          <a:solidFill>
            <a:srgbClr val="FFFFFF"/>
          </a:solidFill>
          <a:ln w="9360">
            <a:solidFill>
              <a:srgbClr val="000000"/>
            </a:solidFill>
            <a:miter lim="800000"/>
            <a:headEnd/>
            <a:tailEnd/>
          </a:ln>
        </p:spPr>
        <p:txBody>
          <a:bodyPr wrap="none" lIns="99041" tIns="49521" rIns="99041" bIns="49521" anchor="ctr"/>
          <a:lstStyle/>
          <a:p>
            <a:endParaRPr lang="en-US"/>
          </a:p>
        </p:txBody>
      </p:sp>
      <p:sp>
        <p:nvSpPr>
          <p:cNvPr id="29699" name="Rectangle 2"/>
          <p:cNvSpPr>
            <a:spLocks noGrp="1" noChangeArrowheads="1"/>
          </p:cNvSpPr>
          <p:nvPr>
            <p:ph type="body"/>
          </p:nvPr>
        </p:nvSpPr>
        <p:spPr>
          <a:xfrm>
            <a:off x="709613" y="4862513"/>
            <a:ext cx="5676900" cy="4600575"/>
          </a:xfrm>
          <a:noFill/>
          <a:ln/>
        </p:spPr>
        <p:txBody>
          <a:bodyPr wrap="none" anchor="ctr"/>
          <a:lstStyle/>
          <a:p>
            <a:r>
              <a:rPr lang="en-US" baseline="0" dirty="0" smtClean="0">
                <a:latin typeface="+mn-lt"/>
              </a:rPr>
              <a:t>Use current arboricultural standards when developing your urban tree risk management plan…</a:t>
            </a:r>
            <a:endParaRPr lang="en-US" dirty="0" smtClean="0">
              <a:latin typeface="+mn-lt"/>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Text Box 1"/>
          <p:cNvSpPr txBox="1">
            <a:spLocks noChangeArrowheads="1"/>
          </p:cNvSpPr>
          <p:nvPr/>
        </p:nvSpPr>
        <p:spPr bwMode="auto">
          <a:xfrm>
            <a:off x="2217738" y="779463"/>
            <a:ext cx="2663825" cy="3836987"/>
          </a:xfrm>
          <a:prstGeom prst="rect">
            <a:avLst/>
          </a:prstGeom>
          <a:solidFill>
            <a:srgbClr val="FFFFFF"/>
          </a:solidFill>
          <a:ln w="9360">
            <a:solidFill>
              <a:srgbClr val="000000"/>
            </a:solidFill>
            <a:miter lim="800000"/>
            <a:headEnd/>
            <a:tailEnd/>
          </a:ln>
        </p:spPr>
        <p:txBody>
          <a:bodyPr wrap="none" lIns="99041" tIns="49521" rIns="99041" bIns="49521" anchor="ctr"/>
          <a:lstStyle/>
          <a:p>
            <a:endParaRPr lang="en-US"/>
          </a:p>
        </p:txBody>
      </p:sp>
      <p:sp>
        <p:nvSpPr>
          <p:cNvPr id="18435" name="Rectangle 2"/>
          <p:cNvSpPr>
            <a:spLocks noGrp="1" noChangeArrowheads="1"/>
          </p:cNvSpPr>
          <p:nvPr>
            <p:ph type="body"/>
          </p:nvPr>
        </p:nvSpPr>
        <p:spPr>
          <a:xfrm>
            <a:off x="709613" y="4862513"/>
            <a:ext cx="5676900" cy="4600575"/>
          </a:xfrm>
          <a:noFill/>
          <a:ln/>
        </p:spPr>
        <p:txBody>
          <a:bodyPr wrap="none" anchor="ctr"/>
          <a:lstStyle/>
          <a:p>
            <a:endParaRPr lang="en-US" dirty="0" smtClean="0"/>
          </a:p>
          <a:p>
            <a:r>
              <a:rPr lang="en-US" dirty="0" smtClean="0"/>
              <a:t>In this presentation I’ll define</a:t>
            </a:r>
            <a:r>
              <a:rPr lang="en-US" baseline="0" dirty="0" smtClean="0"/>
              <a:t> the topic of tree risk, discuss tree risk management in a broader context, introduce the steps in the “guide”, and conclude with the current list of arboricultural standards related to urban tree risk management.  I’ll conclude with a definition of urban tree risk management.</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Text Box 1"/>
          <p:cNvSpPr txBox="1">
            <a:spLocks noChangeArrowheads="1"/>
          </p:cNvSpPr>
          <p:nvPr/>
        </p:nvSpPr>
        <p:spPr bwMode="auto">
          <a:xfrm>
            <a:off x="2217738" y="779463"/>
            <a:ext cx="2663825" cy="3836987"/>
          </a:xfrm>
          <a:prstGeom prst="rect">
            <a:avLst/>
          </a:prstGeom>
          <a:solidFill>
            <a:srgbClr val="FFFFFF"/>
          </a:solidFill>
          <a:ln w="9360">
            <a:solidFill>
              <a:srgbClr val="000000"/>
            </a:solidFill>
            <a:miter lim="800000"/>
            <a:headEnd/>
            <a:tailEnd/>
          </a:ln>
        </p:spPr>
        <p:txBody>
          <a:bodyPr wrap="none" lIns="99041" tIns="49521" rIns="99041" bIns="49521" anchor="ctr"/>
          <a:lstStyle/>
          <a:p>
            <a:endParaRPr lang="en-US"/>
          </a:p>
        </p:txBody>
      </p:sp>
      <p:sp>
        <p:nvSpPr>
          <p:cNvPr id="18435" name="Rectangle 2"/>
          <p:cNvSpPr>
            <a:spLocks noGrp="1" noChangeArrowheads="1"/>
          </p:cNvSpPr>
          <p:nvPr>
            <p:ph type="body"/>
          </p:nvPr>
        </p:nvSpPr>
        <p:spPr>
          <a:xfrm>
            <a:off x="709613" y="4862513"/>
            <a:ext cx="5676900" cy="4600575"/>
          </a:xfrm>
          <a:noFill/>
          <a:ln/>
        </p:spPr>
        <p:txBody>
          <a:bodyPr wrap="none" anchor="ctr"/>
          <a:lstStyle/>
          <a:p>
            <a:r>
              <a:rPr lang="en-US" dirty="0" smtClean="0"/>
              <a:t>Current standards for risk assessment and management are based on ISO</a:t>
            </a:r>
            <a:r>
              <a:rPr lang="en-US" baseline="0" dirty="0" smtClean="0"/>
              <a:t> 31010 components:</a:t>
            </a:r>
          </a:p>
          <a:p>
            <a:endParaRPr lang="en-US" baseline="0" dirty="0" smtClean="0"/>
          </a:p>
          <a:p>
            <a:pPr marL="228600" indent="-228600">
              <a:buFont typeface="+mj-lt"/>
              <a:buAutoNum type="arabicPeriod"/>
            </a:pPr>
            <a:r>
              <a:rPr lang="en-US" dirty="0" smtClean="0"/>
              <a:t>Communication</a:t>
            </a:r>
            <a:r>
              <a:rPr lang="en-US" baseline="0" dirty="0" smtClean="0"/>
              <a:t> and consultation</a:t>
            </a:r>
          </a:p>
          <a:p>
            <a:pPr marL="228600" indent="-228600">
              <a:buFont typeface="+mj-lt"/>
              <a:buAutoNum type="arabicPeriod"/>
            </a:pPr>
            <a:r>
              <a:rPr lang="en-US" baseline="0" dirty="0" smtClean="0"/>
              <a:t>Risk assessment</a:t>
            </a:r>
          </a:p>
          <a:p>
            <a:pPr marL="228600" indent="-228600">
              <a:buFont typeface="+mj-lt"/>
              <a:buAutoNum type="arabicPeriod"/>
            </a:pPr>
            <a:r>
              <a:rPr lang="en-US" baseline="0" dirty="0" smtClean="0"/>
              <a:t>Monitoring and review</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Text Box 1"/>
          <p:cNvSpPr txBox="1">
            <a:spLocks noChangeArrowheads="1"/>
          </p:cNvSpPr>
          <p:nvPr/>
        </p:nvSpPr>
        <p:spPr bwMode="auto">
          <a:xfrm>
            <a:off x="2217738" y="779463"/>
            <a:ext cx="2663825" cy="3836987"/>
          </a:xfrm>
          <a:prstGeom prst="rect">
            <a:avLst/>
          </a:prstGeom>
          <a:solidFill>
            <a:srgbClr val="FFFFFF"/>
          </a:solidFill>
          <a:ln w="9360">
            <a:solidFill>
              <a:srgbClr val="000000"/>
            </a:solidFill>
            <a:miter lim="800000"/>
            <a:headEnd/>
            <a:tailEnd/>
          </a:ln>
        </p:spPr>
        <p:txBody>
          <a:bodyPr wrap="none" lIns="99041" tIns="49521" rIns="99041" bIns="49521" anchor="ctr"/>
          <a:lstStyle/>
          <a:p>
            <a:endParaRPr lang="en-US"/>
          </a:p>
        </p:txBody>
      </p:sp>
      <p:sp>
        <p:nvSpPr>
          <p:cNvPr id="18435" name="Rectangle 2"/>
          <p:cNvSpPr>
            <a:spLocks noGrp="1" noChangeArrowheads="1"/>
          </p:cNvSpPr>
          <p:nvPr>
            <p:ph type="body"/>
          </p:nvPr>
        </p:nvSpPr>
        <p:spPr>
          <a:xfrm>
            <a:off x="709613" y="4862513"/>
            <a:ext cx="5676900" cy="4600575"/>
          </a:xfrm>
          <a:noFill/>
          <a:ln/>
        </p:spPr>
        <p:txBody>
          <a:bodyPr wrap="none" anchor="ctr"/>
          <a:lstStyle/>
          <a:p>
            <a:pPr marL="0" marR="0" indent="0" algn="l" defTabSz="457200" rtl="0" eaLnBrk="0" fontAlgn="base" latinLnBrk="0" hangingPunct="0">
              <a:lnSpc>
                <a:spcPct val="100000"/>
              </a:lnSpc>
              <a:spcBef>
                <a:spcPct val="30000"/>
              </a:spcBef>
              <a:spcAft>
                <a:spcPct val="0"/>
              </a:spcAft>
              <a:buClr>
                <a:srgbClr val="000000"/>
              </a:buClr>
              <a:buSzPct val="100000"/>
              <a:buFont typeface="Times New Roman" pitchFamily="18" charset="0"/>
              <a:buNone/>
              <a:tabLst/>
              <a:defRPr/>
            </a:pPr>
            <a:r>
              <a:rPr lang="en-US" sz="1200" kern="1200" baseline="0" dirty="0" smtClean="0">
                <a:solidFill>
                  <a:srgbClr val="000000"/>
                </a:solidFill>
                <a:latin typeface="Times New Roman" pitchFamily="18" charset="0"/>
                <a:ea typeface="+mn-ea"/>
                <a:cs typeface="+mn-cs"/>
              </a:rPr>
              <a:t>Urban Tree Risk Management defined (</a:t>
            </a:r>
            <a:r>
              <a:rPr lang="en-US" sz="1200" kern="1200" baseline="0" dirty="0" err="1" smtClean="0">
                <a:solidFill>
                  <a:srgbClr val="000000"/>
                </a:solidFill>
                <a:latin typeface="Times New Roman" pitchFamily="18" charset="0"/>
                <a:ea typeface="+mn-ea"/>
                <a:cs typeface="+mn-cs"/>
              </a:rPr>
              <a:t>drh</a:t>
            </a:r>
            <a:r>
              <a:rPr lang="en-US" sz="1200" kern="1200" baseline="0" dirty="0" smtClean="0">
                <a:solidFill>
                  <a:srgbClr val="000000"/>
                </a:solidFill>
                <a:latin typeface="Times New Roman" pitchFamily="18" charset="0"/>
                <a:ea typeface="+mn-ea"/>
                <a:cs typeface="+mn-cs"/>
              </a:rPr>
              <a:t> 2012)…</a:t>
            </a:r>
          </a:p>
          <a:p>
            <a:pPr marL="0" marR="0" indent="0" algn="l" defTabSz="457200" rtl="0" eaLnBrk="0" fontAlgn="base" latinLnBrk="0" hangingPunct="0">
              <a:lnSpc>
                <a:spcPct val="100000"/>
              </a:lnSpc>
              <a:spcBef>
                <a:spcPct val="30000"/>
              </a:spcBef>
              <a:spcAft>
                <a:spcPct val="0"/>
              </a:spcAft>
              <a:buClr>
                <a:srgbClr val="000000"/>
              </a:buClr>
              <a:buSzPct val="100000"/>
              <a:buFont typeface="Times New Roman" pitchFamily="18" charset="0"/>
              <a:buNone/>
              <a:tabLst/>
              <a:defRPr/>
            </a:pPr>
            <a:endParaRPr lang="en-US" sz="1200" kern="1200" baseline="0" dirty="0" smtClean="0">
              <a:solidFill>
                <a:srgbClr val="000000"/>
              </a:solidFill>
              <a:latin typeface="Times New Roman" pitchFamily="18" charset="0"/>
              <a:ea typeface="+mn-ea"/>
              <a:cs typeface="+mn-cs"/>
            </a:endParaRPr>
          </a:p>
          <a:p>
            <a:pPr marL="228600" indent="-228600">
              <a:buFont typeface="Arial" pitchFamily="34" charset="0"/>
              <a:buChar char="•"/>
            </a:pPr>
            <a:r>
              <a:rPr lang="en-US" baseline="0" dirty="0" smtClean="0"/>
              <a:t>Comprehensive “framework” (i.e. steps to follow, the recipe)</a:t>
            </a:r>
          </a:p>
          <a:p>
            <a:pPr marL="228600" indent="-228600">
              <a:buFont typeface="Arial" pitchFamily="34" charset="0"/>
              <a:buChar char="•"/>
            </a:pPr>
            <a:r>
              <a:rPr lang="en-US" baseline="0" dirty="0" smtClean="0"/>
              <a:t>Communication of risk (to managers, public)</a:t>
            </a:r>
          </a:p>
          <a:p>
            <a:pPr marL="228600" indent="-228600">
              <a:buFont typeface="Arial" pitchFamily="34" charset="0"/>
              <a:buChar char="•"/>
            </a:pPr>
            <a:r>
              <a:rPr lang="en-US" baseline="0" dirty="0" smtClean="0"/>
              <a:t>Tree risk assessment by qualified, trained, and experienced arborists or urban foresters</a:t>
            </a:r>
          </a:p>
          <a:p>
            <a:pPr marL="228600" indent="-228600">
              <a:buFont typeface="Arial" pitchFamily="34" charset="0"/>
              <a:buChar char="•"/>
            </a:pPr>
            <a:r>
              <a:rPr lang="en-US" baseline="0" dirty="0" smtClean="0"/>
              <a:t>Monitoring risk (i.e. temporal, repetitive, observant)</a:t>
            </a:r>
          </a:p>
          <a:p>
            <a:pPr marL="228600" indent="-228600">
              <a:buFont typeface="Arial" pitchFamily="34" charset="0"/>
              <a:buChar char="•"/>
            </a:pPr>
            <a:r>
              <a:rPr lang="en-US" baseline="0" dirty="0" smtClean="0"/>
              <a:t>Evaluating hazards (to your threshold) and mitigating those hazards</a:t>
            </a:r>
          </a:p>
          <a:p>
            <a:pPr marL="228600" indent="-228600">
              <a:buFont typeface="Arial" pitchFamily="34" charset="0"/>
              <a:buChar char="•"/>
            </a:pPr>
            <a:endParaRPr lang="en-US" baseline="0" dirty="0" smtClean="0"/>
          </a:p>
          <a:p>
            <a:pPr marL="228600" indent="-228600">
              <a:buFont typeface="Arial" pitchFamily="34" charset="0"/>
              <a:buChar char="•"/>
            </a:pPr>
            <a:r>
              <a:rPr lang="en-US" baseline="0" dirty="0" smtClean="0"/>
              <a:t>Important concept is: prioritization</a:t>
            </a:r>
          </a:p>
          <a:p>
            <a:pPr marL="0" marR="0" indent="0" algn="l" defTabSz="457200" rtl="0" eaLnBrk="0" fontAlgn="base" latinLnBrk="0" hangingPunct="0">
              <a:lnSpc>
                <a:spcPct val="100000"/>
              </a:lnSpc>
              <a:spcBef>
                <a:spcPct val="30000"/>
              </a:spcBef>
              <a:spcAft>
                <a:spcPct val="0"/>
              </a:spcAft>
              <a:buClr>
                <a:srgbClr val="000000"/>
              </a:buClr>
              <a:buSzPct val="100000"/>
              <a:buFont typeface="Times New Roman" pitchFamily="18" charset="0"/>
              <a:buNone/>
              <a:tabLst/>
              <a:defRPr/>
            </a:pPr>
            <a:endParaRPr lang="en-US" sz="1200" kern="1200" baseline="0" dirty="0" smtClean="0">
              <a:solidFill>
                <a:srgbClr val="000000"/>
              </a:solidFill>
              <a:latin typeface="Times New Roman" pitchFamily="18" charset="0"/>
              <a:ea typeface="+mn-ea"/>
              <a:cs typeface="+mn-cs"/>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Text Box 1"/>
          <p:cNvSpPr txBox="1">
            <a:spLocks noChangeArrowheads="1"/>
          </p:cNvSpPr>
          <p:nvPr/>
        </p:nvSpPr>
        <p:spPr bwMode="auto">
          <a:xfrm>
            <a:off x="2217738" y="779463"/>
            <a:ext cx="2663825" cy="3836987"/>
          </a:xfrm>
          <a:prstGeom prst="rect">
            <a:avLst/>
          </a:prstGeom>
          <a:solidFill>
            <a:srgbClr val="FFFFFF"/>
          </a:solidFill>
          <a:ln w="9360">
            <a:solidFill>
              <a:srgbClr val="000000"/>
            </a:solidFill>
            <a:miter lim="800000"/>
            <a:headEnd/>
            <a:tailEnd/>
          </a:ln>
        </p:spPr>
        <p:txBody>
          <a:bodyPr wrap="none" lIns="99041" tIns="49521" rIns="99041" bIns="49521" anchor="ctr"/>
          <a:lstStyle/>
          <a:p>
            <a:endParaRPr lang="en-US"/>
          </a:p>
        </p:txBody>
      </p:sp>
      <p:sp>
        <p:nvSpPr>
          <p:cNvPr id="17411" name="Text Box 2"/>
          <p:cNvSpPr>
            <a:spLocks noGrp="1" noChangeArrowheads="1"/>
          </p:cNvSpPr>
          <p:nvPr>
            <p:ph type="body"/>
          </p:nvPr>
        </p:nvSpPr>
        <p:spPr>
          <a:xfrm>
            <a:off x="709613" y="4862513"/>
            <a:ext cx="5676900" cy="4600575"/>
          </a:xfrm>
          <a:noFill/>
          <a:ln/>
        </p:spPr>
        <p:txBody>
          <a:bodyPr/>
          <a:lstStyle/>
          <a:p>
            <a:r>
              <a:rPr lang="en-GB" dirty="0" smtClean="0"/>
              <a:t>Any final</a:t>
            </a:r>
            <a:r>
              <a:rPr lang="en-GB" baseline="0" dirty="0" smtClean="0"/>
              <a:t> </a:t>
            </a:r>
            <a:r>
              <a:rPr lang="en-GB" dirty="0" smtClean="0"/>
              <a:t>questions or comments about this introduction to urban tree risk management?</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2217738" y="779463"/>
            <a:ext cx="2663825" cy="3836987"/>
          </a:xfrm>
          <a:prstGeom prst="rect">
            <a:avLst/>
          </a:prstGeom>
          <a:solidFill>
            <a:srgbClr val="FFFFFF"/>
          </a:solidFill>
          <a:ln w="9360">
            <a:solidFill>
              <a:srgbClr val="000000"/>
            </a:solidFill>
            <a:miter lim="800000"/>
            <a:headEnd/>
            <a:tailEnd/>
          </a:ln>
        </p:spPr>
        <p:txBody>
          <a:bodyPr wrap="none" lIns="99041" tIns="49521" rIns="99041" bIns="49521" anchor="ctr"/>
          <a:lstStyle/>
          <a:p>
            <a:endParaRPr lang="en-US"/>
          </a:p>
        </p:txBody>
      </p:sp>
      <p:sp>
        <p:nvSpPr>
          <p:cNvPr id="30723" name="Rectangle 3"/>
          <p:cNvSpPr>
            <a:spLocks noGrp="1" noChangeArrowheads="1"/>
          </p:cNvSpPr>
          <p:nvPr>
            <p:ph type="body"/>
          </p:nvPr>
        </p:nvSpPr>
        <p:spPr>
          <a:xfrm>
            <a:off x="709613" y="4862513"/>
            <a:ext cx="5676900" cy="4600575"/>
          </a:xfrm>
          <a:noFill/>
          <a:ln/>
        </p:spPr>
        <p:txBody>
          <a:bodyPr wrap="none" anchor="ctr"/>
          <a:lstStyle/>
          <a:p>
            <a:r>
              <a:rPr lang="en-US" dirty="0" smtClean="0"/>
              <a:t>A PDF of this presentation will be at www.UrbanForestrySouth.org .</a:t>
            </a:r>
          </a:p>
          <a:p>
            <a:endParaRPr lang="en-US" dirty="0" smtClean="0"/>
          </a:p>
          <a:p>
            <a:r>
              <a:rPr lang="en-US" dirty="0" smtClean="0"/>
              <a:t>“Quick Search” with ‘urban</a:t>
            </a:r>
            <a:r>
              <a:rPr lang="en-US" baseline="0" dirty="0" smtClean="0"/>
              <a:t> tree risk</a:t>
            </a:r>
            <a:r>
              <a:rPr lang="en-US" dirty="0" smtClean="0"/>
              <a:t>’ (no quotes).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Text Box 1"/>
          <p:cNvSpPr txBox="1">
            <a:spLocks noChangeArrowheads="1"/>
          </p:cNvSpPr>
          <p:nvPr/>
        </p:nvSpPr>
        <p:spPr bwMode="auto">
          <a:xfrm>
            <a:off x="2217738" y="779463"/>
            <a:ext cx="2663825" cy="3836987"/>
          </a:xfrm>
          <a:prstGeom prst="rect">
            <a:avLst/>
          </a:prstGeom>
          <a:solidFill>
            <a:srgbClr val="FFFFFF"/>
          </a:solidFill>
          <a:ln w="9360">
            <a:solidFill>
              <a:srgbClr val="000000"/>
            </a:solidFill>
            <a:miter lim="800000"/>
            <a:headEnd/>
            <a:tailEnd/>
          </a:ln>
        </p:spPr>
        <p:txBody>
          <a:bodyPr wrap="none" lIns="99041" tIns="49521" rIns="99041" bIns="49521" anchor="ctr"/>
          <a:lstStyle/>
          <a:p>
            <a:endParaRPr lang="en-US"/>
          </a:p>
        </p:txBody>
      </p:sp>
      <p:sp>
        <p:nvSpPr>
          <p:cNvPr id="18435" name="Rectangle 2"/>
          <p:cNvSpPr>
            <a:spLocks noGrp="1" noChangeArrowheads="1"/>
          </p:cNvSpPr>
          <p:nvPr>
            <p:ph type="body"/>
          </p:nvPr>
        </p:nvSpPr>
        <p:spPr>
          <a:xfrm>
            <a:off x="709613" y="4862513"/>
            <a:ext cx="5676900" cy="4600575"/>
          </a:xfrm>
          <a:noFill/>
          <a:ln/>
        </p:spPr>
        <p:txBody>
          <a:bodyPr wrap="none" anchor="ctr"/>
          <a:lstStyle/>
          <a:p>
            <a:pPr marL="228600" indent="-228600">
              <a:buFont typeface="+mj-lt"/>
              <a:buNone/>
            </a:pPr>
            <a:r>
              <a:rPr lang="en-US" baseline="0" dirty="0" smtClean="0"/>
              <a:t>Risk (from ISA BMP: Tree Risk Assessment)…</a:t>
            </a:r>
          </a:p>
          <a:p>
            <a:pPr marL="228600" indent="-228600">
              <a:buFont typeface="+mj-lt"/>
              <a:buNone/>
            </a:pPr>
            <a:endParaRPr lang="en-US" baseline="0" dirty="0" smtClean="0"/>
          </a:p>
          <a:p>
            <a:pPr marL="228600" indent="-228600">
              <a:buFont typeface="Arial" pitchFamily="34" charset="0"/>
              <a:buChar char="•"/>
            </a:pPr>
            <a:r>
              <a:rPr lang="en-US" baseline="0" dirty="0" smtClean="0"/>
              <a:t>Probabilities involved</a:t>
            </a:r>
          </a:p>
          <a:p>
            <a:pPr marL="228600" indent="-228600">
              <a:buFont typeface="Arial" pitchFamily="34" charset="0"/>
              <a:buChar char="•"/>
            </a:pPr>
            <a:r>
              <a:rPr lang="en-US" baseline="0" dirty="0" smtClean="0"/>
              <a:t>An event</a:t>
            </a:r>
          </a:p>
          <a:p>
            <a:pPr marL="228600" indent="-228600">
              <a:buFont typeface="Arial" pitchFamily="34" charset="0"/>
              <a:buChar char="•"/>
            </a:pPr>
            <a:r>
              <a:rPr lang="en-US" baseline="0" dirty="0" smtClean="0"/>
              <a:t>Consequences (harm) with some level of severity (or concern)</a:t>
            </a:r>
          </a:p>
          <a:p>
            <a:pPr marL="228600" indent="-228600">
              <a:buFont typeface="Arial" pitchFamily="34" charset="0"/>
              <a:buChar char="•"/>
            </a:pPr>
            <a:endParaRPr lang="en-US" baseline="0" dirty="0" smtClean="0"/>
          </a:p>
          <a:p>
            <a:pPr marL="228600" indent="-228600">
              <a:buFont typeface="Arial" pitchFamily="34" charset="0"/>
              <a:buNone/>
            </a:pPr>
            <a:r>
              <a:rPr lang="en-US" baseline="0" dirty="0" smtClean="0"/>
              <a:t>Conflict… e.g. tree obstructs stop sign visibility at intersection, or tree limbs/branches touching power distribution lines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Text Box 1"/>
          <p:cNvSpPr txBox="1">
            <a:spLocks noChangeArrowheads="1"/>
          </p:cNvSpPr>
          <p:nvPr/>
        </p:nvSpPr>
        <p:spPr bwMode="auto">
          <a:xfrm>
            <a:off x="2217738" y="779463"/>
            <a:ext cx="2663825" cy="3836987"/>
          </a:xfrm>
          <a:prstGeom prst="rect">
            <a:avLst/>
          </a:prstGeom>
          <a:solidFill>
            <a:srgbClr val="FFFFFF"/>
          </a:solidFill>
          <a:ln w="9360">
            <a:solidFill>
              <a:srgbClr val="000000"/>
            </a:solidFill>
            <a:miter lim="800000"/>
            <a:headEnd/>
            <a:tailEnd/>
          </a:ln>
        </p:spPr>
        <p:txBody>
          <a:bodyPr wrap="none" lIns="99041" tIns="49521" rIns="99041" bIns="49521" anchor="ctr"/>
          <a:lstStyle/>
          <a:p>
            <a:endParaRPr lang="en-US"/>
          </a:p>
        </p:txBody>
      </p:sp>
      <p:sp>
        <p:nvSpPr>
          <p:cNvPr id="18435" name="Rectangle 2"/>
          <p:cNvSpPr>
            <a:spLocks noGrp="1" noChangeArrowheads="1"/>
          </p:cNvSpPr>
          <p:nvPr>
            <p:ph type="body"/>
          </p:nvPr>
        </p:nvSpPr>
        <p:spPr>
          <a:xfrm>
            <a:off x="709613" y="4862513"/>
            <a:ext cx="5676900" cy="4600575"/>
          </a:xfrm>
          <a:noFill/>
          <a:ln/>
        </p:spPr>
        <p:txBody>
          <a:bodyPr wrap="none" anchor="ctr"/>
          <a:lstStyle/>
          <a:p>
            <a:pPr marL="0" marR="0" indent="0" algn="l" defTabSz="457200" rtl="0" eaLnBrk="0" fontAlgn="base" latinLnBrk="0" hangingPunct="0">
              <a:lnSpc>
                <a:spcPct val="100000"/>
              </a:lnSpc>
              <a:spcBef>
                <a:spcPct val="30000"/>
              </a:spcBef>
              <a:spcAft>
                <a:spcPct val="0"/>
              </a:spcAft>
              <a:buClr>
                <a:srgbClr val="000000"/>
              </a:buClr>
              <a:buSzPct val="100000"/>
              <a:buFont typeface="Times New Roman" pitchFamily="18" charset="0"/>
              <a:buNone/>
              <a:tabLst/>
              <a:defRPr/>
            </a:pPr>
            <a:r>
              <a:rPr lang="en-US" baseline="0" dirty="0" smtClean="0"/>
              <a:t>Hazard (from ISA BMP: Tree Risk Assessment)…</a:t>
            </a:r>
          </a:p>
          <a:p>
            <a:endParaRPr lang="en-US" baseline="0" dirty="0" smtClean="0"/>
          </a:p>
          <a:p>
            <a:pPr marL="228600" indent="-228600" algn="l" defTabSz="457200" rtl="0" eaLnBrk="0" fontAlgn="base" hangingPunct="0">
              <a:spcBef>
                <a:spcPct val="30000"/>
              </a:spcBef>
              <a:spcAft>
                <a:spcPct val="0"/>
              </a:spcAft>
              <a:buClr>
                <a:srgbClr val="000000"/>
              </a:buClr>
              <a:buSzPct val="100000"/>
              <a:buFont typeface="Arial" pitchFamily="34" charset="0"/>
              <a:buChar char="•"/>
            </a:pPr>
            <a:r>
              <a:rPr lang="en-US" sz="1200" kern="1200" baseline="0" dirty="0" smtClean="0">
                <a:solidFill>
                  <a:srgbClr val="000000"/>
                </a:solidFill>
                <a:latin typeface="Times New Roman" pitchFamily="18" charset="0"/>
                <a:ea typeface="+mn-ea"/>
                <a:cs typeface="+mn-cs"/>
              </a:rPr>
              <a:t>What is the likely source (e.g. limb, branch, whole tree) of the assessed harm (i.e. consequence)</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Text Box 1"/>
          <p:cNvSpPr txBox="1">
            <a:spLocks noChangeArrowheads="1"/>
          </p:cNvSpPr>
          <p:nvPr/>
        </p:nvSpPr>
        <p:spPr bwMode="auto">
          <a:xfrm>
            <a:off x="2217738" y="779463"/>
            <a:ext cx="2663825" cy="3836987"/>
          </a:xfrm>
          <a:prstGeom prst="rect">
            <a:avLst/>
          </a:prstGeom>
          <a:solidFill>
            <a:srgbClr val="FFFFFF"/>
          </a:solidFill>
          <a:ln w="9360">
            <a:solidFill>
              <a:srgbClr val="000000"/>
            </a:solidFill>
            <a:miter lim="800000"/>
            <a:headEnd/>
            <a:tailEnd/>
          </a:ln>
        </p:spPr>
        <p:txBody>
          <a:bodyPr wrap="none" lIns="99041" tIns="49521" rIns="99041" bIns="49521" anchor="ctr"/>
          <a:lstStyle/>
          <a:p>
            <a:endParaRPr lang="en-US"/>
          </a:p>
        </p:txBody>
      </p:sp>
      <p:sp>
        <p:nvSpPr>
          <p:cNvPr id="18435" name="Rectangle 2"/>
          <p:cNvSpPr>
            <a:spLocks noGrp="1" noChangeArrowheads="1"/>
          </p:cNvSpPr>
          <p:nvPr>
            <p:ph type="body"/>
          </p:nvPr>
        </p:nvSpPr>
        <p:spPr>
          <a:xfrm>
            <a:off x="709613" y="4862513"/>
            <a:ext cx="5676900" cy="4600575"/>
          </a:xfrm>
          <a:noFill/>
          <a:ln/>
        </p:spPr>
        <p:txBody>
          <a:bodyPr wrap="none" anchor="ctr"/>
          <a:lstStyle/>
          <a:p>
            <a:pPr marL="0" marR="0" indent="0" algn="l" defTabSz="457200" rtl="0" eaLnBrk="0" fontAlgn="base" latinLnBrk="0" hangingPunct="0">
              <a:lnSpc>
                <a:spcPct val="100000"/>
              </a:lnSpc>
              <a:spcBef>
                <a:spcPct val="30000"/>
              </a:spcBef>
              <a:spcAft>
                <a:spcPct val="0"/>
              </a:spcAft>
              <a:buClr>
                <a:srgbClr val="000000"/>
              </a:buClr>
              <a:buSzPct val="100000"/>
              <a:buFont typeface="Times New Roman" pitchFamily="18" charset="0"/>
              <a:buNone/>
              <a:tabLst/>
              <a:defRPr/>
            </a:pPr>
            <a:r>
              <a:rPr lang="en-US" baseline="0" dirty="0" smtClean="0"/>
              <a:t>Risk assessment is the “next” step after the urban tree risk management framework ”sets the stage”…</a:t>
            </a:r>
          </a:p>
          <a:p>
            <a:pPr marL="0" marR="0" indent="0" algn="l" defTabSz="457200" rtl="0" eaLnBrk="0" fontAlgn="base" latinLnBrk="0" hangingPunct="0">
              <a:lnSpc>
                <a:spcPct val="100000"/>
              </a:lnSpc>
              <a:spcBef>
                <a:spcPct val="30000"/>
              </a:spcBef>
              <a:spcAft>
                <a:spcPct val="0"/>
              </a:spcAft>
              <a:buClr>
                <a:srgbClr val="000000"/>
              </a:buClr>
              <a:buSzPct val="100000"/>
              <a:buFont typeface="Times New Roman" pitchFamily="18" charset="0"/>
              <a:buNone/>
              <a:tabLst/>
              <a:defRPr/>
            </a:pPr>
            <a:endParaRPr lang="en-US" baseline="0" dirty="0" smtClean="0"/>
          </a:p>
          <a:p>
            <a:pPr marL="0" marR="0" indent="0" algn="l" defTabSz="457200" rtl="0" eaLnBrk="0" fontAlgn="base" latinLnBrk="0" hangingPunct="0">
              <a:lnSpc>
                <a:spcPct val="100000"/>
              </a:lnSpc>
              <a:spcBef>
                <a:spcPct val="30000"/>
              </a:spcBef>
              <a:spcAft>
                <a:spcPct val="0"/>
              </a:spcAft>
              <a:buClr>
                <a:srgbClr val="000000"/>
              </a:buClr>
              <a:buSzPct val="100000"/>
              <a:buFont typeface="Times New Roman" pitchFamily="18" charset="0"/>
              <a:buNone/>
              <a:tabLst/>
              <a:defRPr/>
            </a:pPr>
            <a:r>
              <a:rPr lang="en-US" baseline="0" dirty="0" smtClean="0"/>
              <a:t>Assessment and evaluation (from ISA BMP: Tree Risk Assessment)…</a:t>
            </a:r>
          </a:p>
          <a:p>
            <a:endParaRPr lang="en-US" baseline="0" dirty="0" smtClean="0"/>
          </a:p>
          <a:p>
            <a:pPr marL="228600" indent="-228600" algn="l" defTabSz="457200" rtl="0" eaLnBrk="0" fontAlgn="base" hangingPunct="0">
              <a:spcBef>
                <a:spcPct val="30000"/>
              </a:spcBef>
              <a:spcAft>
                <a:spcPct val="0"/>
              </a:spcAft>
              <a:buClr>
                <a:srgbClr val="000000"/>
              </a:buClr>
              <a:buSzPct val="100000"/>
              <a:buFont typeface="Arial" pitchFamily="34" charset="0"/>
              <a:buChar char="•"/>
            </a:pPr>
            <a:r>
              <a:rPr lang="en-US" sz="1200" kern="1200" baseline="0" dirty="0" smtClean="0">
                <a:solidFill>
                  <a:srgbClr val="000000"/>
                </a:solidFill>
                <a:latin typeface="Times New Roman" pitchFamily="18" charset="0"/>
                <a:ea typeface="+mn-ea"/>
                <a:cs typeface="+mn-cs"/>
              </a:rPr>
              <a:t>Systematic process</a:t>
            </a:r>
          </a:p>
          <a:p>
            <a:pPr marL="228600" indent="-228600" algn="l" defTabSz="457200" rtl="0" eaLnBrk="0" fontAlgn="base" hangingPunct="0">
              <a:spcBef>
                <a:spcPct val="30000"/>
              </a:spcBef>
              <a:spcAft>
                <a:spcPct val="0"/>
              </a:spcAft>
              <a:buClr>
                <a:srgbClr val="000000"/>
              </a:buClr>
              <a:buSzPct val="100000"/>
              <a:buFont typeface="Arial" pitchFamily="34" charset="0"/>
              <a:buChar char="•"/>
            </a:pPr>
            <a:r>
              <a:rPr lang="en-US" sz="1200" kern="1200" baseline="0" dirty="0" smtClean="0">
                <a:solidFill>
                  <a:srgbClr val="000000"/>
                </a:solidFill>
                <a:latin typeface="Times New Roman" pitchFamily="18" charset="0"/>
                <a:ea typeface="+mn-ea"/>
                <a:cs typeface="+mn-cs"/>
              </a:rPr>
              <a:t>Identify</a:t>
            </a:r>
          </a:p>
          <a:p>
            <a:pPr marL="228600" indent="-228600" algn="l" defTabSz="457200" rtl="0" eaLnBrk="0" fontAlgn="base" hangingPunct="0">
              <a:spcBef>
                <a:spcPct val="30000"/>
              </a:spcBef>
              <a:spcAft>
                <a:spcPct val="0"/>
              </a:spcAft>
              <a:buClr>
                <a:srgbClr val="000000"/>
              </a:buClr>
              <a:buSzPct val="100000"/>
              <a:buFont typeface="Arial" pitchFamily="34" charset="0"/>
              <a:buChar char="•"/>
            </a:pPr>
            <a:r>
              <a:rPr lang="en-US" sz="1200" kern="1200" baseline="0" dirty="0" smtClean="0">
                <a:solidFill>
                  <a:srgbClr val="000000"/>
                </a:solidFill>
                <a:latin typeface="Times New Roman" pitchFamily="18" charset="0"/>
                <a:ea typeface="+mn-ea"/>
                <a:cs typeface="+mn-cs"/>
              </a:rPr>
              <a:t>Analyze</a:t>
            </a:r>
          </a:p>
          <a:p>
            <a:pPr marL="228600" indent="-228600" algn="l" defTabSz="457200" rtl="0" eaLnBrk="0" fontAlgn="base" hangingPunct="0">
              <a:spcBef>
                <a:spcPct val="30000"/>
              </a:spcBef>
              <a:spcAft>
                <a:spcPct val="0"/>
              </a:spcAft>
              <a:buClr>
                <a:srgbClr val="000000"/>
              </a:buClr>
              <a:buSzPct val="100000"/>
              <a:buFont typeface="Arial" pitchFamily="34" charset="0"/>
              <a:buChar char="•"/>
            </a:pPr>
            <a:r>
              <a:rPr lang="en-US" sz="1200" kern="1200" baseline="0" dirty="0" smtClean="0">
                <a:solidFill>
                  <a:srgbClr val="000000"/>
                </a:solidFill>
                <a:latin typeface="Times New Roman" pitchFamily="18" charset="0"/>
                <a:ea typeface="+mn-ea"/>
                <a:cs typeface="+mn-cs"/>
              </a:rPr>
              <a:t>Evaluate</a:t>
            </a:r>
          </a:p>
          <a:p>
            <a:pPr marL="228600" indent="-228600" algn="l" defTabSz="457200" rtl="0" eaLnBrk="0" fontAlgn="base" hangingPunct="0">
              <a:spcBef>
                <a:spcPct val="30000"/>
              </a:spcBef>
              <a:spcAft>
                <a:spcPct val="0"/>
              </a:spcAft>
              <a:buClr>
                <a:srgbClr val="000000"/>
              </a:buClr>
              <a:buSzPct val="100000"/>
              <a:buFont typeface="Arial" pitchFamily="34" charset="0"/>
              <a:buChar char="•"/>
            </a:pPr>
            <a:endParaRPr lang="en-US" sz="1200" kern="1200" baseline="0" dirty="0" smtClean="0">
              <a:solidFill>
                <a:srgbClr val="000000"/>
              </a:solidFill>
              <a:latin typeface="Times New Roman" pitchFamily="18" charset="0"/>
              <a:ea typeface="+mn-ea"/>
              <a:cs typeface="+mn-cs"/>
            </a:endParaRPr>
          </a:p>
          <a:p>
            <a:pPr marL="228600" indent="-228600" algn="l" defTabSz="457200" rtl="0" eaLnBrk="0" fontAlgn="base" hangingPunct="0">
              <a:spcBef>
                <a:spcPct val="30000"/>
              </a:spcBef>
              <a:spcAft>
                <a:spcPct val="0"/>
              </a:spcAft>
              <a:buClr>
                <a:srgbClr val="000000"/>
              </a:buClr>
              <a:buSzPct val="100000"/>
              <a:buFont typeface="Arial" pitchFamily="34" charset="0"/>
              <a:buChar char="•"/>
            </a:pPr>
            <a:r>
              <a:rPr lang="en-US" sz="1200" kern="1200" baseline="0" dirty="0" smtClean="0">
                <a:solidFill>
                  <a:srgbClr val="000000"/>
                </a:solidFill>
                <a:latin typeface="Times New Roman" pitchFamily="18" charset="0"/>
                <a:ea typeface="+mn-ea"/>
                <a:cs typeface="+mn-cs"/>
              </a:rPr>
              <a:t>There are standards (i.e. ANSI A300 Part 9) that should be followed when developing this assessment process</a:t>
            </a:r>
          </a:p>
          <a:p>
            <a:pPr lvl="1">
              <a:buFont typeface="Arial" pitchFamily="34" charset="0"/>
              <a:buNone/>
            </a:pPr>
            <a:endParaRPr lang="en-US" baseline="0" dirty="0" smtClean="0"/>
          </a:p>
          <a:p>
            <a:pPr marL="0" marR="0" lvl="0" indent="-285750" algn="l" defTabSz="457200" rtl="0" eaLnBrk="0" fontAlgn="base" latinLnBrk="0" hangingPunct="0">
              <a:lnSpc>
                <a:spcPct val="100000"/>
              </a:lnSpc>
              <a:spcBef>
                <a:spcPct val="30000"/>
              </a:spcBef>
              <a:spcAft>
                <a:spcPct val="0"/>
              </a:spcAft>
              <a:buClr>
                <a:srgbClr val="000000"/>
              </a:buClr>
              <a:buSzPct val="100000"/>
              <a:buFont typeface="Arial" pitchFamily="34" charset="0"/>
              <a:buNone/>
              <a:tabLst/>
              <a:defRPr/>
            </a:pPr>
            <a:r>
              <a:rPr lang="en-US" baseline="0" dirty="0" smtClean="0"/>
              <a:t>Risk Evaluation (from ISA BMP: Tree Risk Assessment)…</a:t>
            </a:r>
          </a:p>
          <a:p>
            <a:pPr lvl="1">
              <a:buFont typeface="Arial" pitchFamily="34" charset="0"/>
              <a:buNone/>
            </a:pPr>
            <a:endParaRPr lang="en-US" baseline="0" dirty="0" smtClean="0"/>
          </a:p>
          <a:p>
            <a:pPr marL="228600" indent="-228600" algn="l" defTabSz="457200" rtl="0" eaLnBrk="0" fontAlgn="base" hangingPunct="0">
              <a:spcBef>
                <a:spcPct val="30000"/>
              </a:spcBef>
              <a:spcAft>
                <a:spcPct val="0"/>
              </a:spcAft>
              <a:buClr>
                <a:srgbClr val="000000"/>
              </a:buClr>
              <a:buSzPct val="100000"/>
              <a:buFont typeface="Arial" pitchFamily="34" charset="0"/>
              <a:buChar char="•"/>
            </a:pPr>
            <a:r>
              <a:rPr lang="en-US" sz="1200" kern="1200" baseline="0" dirty="0" smtClean="0">
                <a:solidFill>
                  <a:srgbClr val="000000"/>
                </a:solidFill>
                <a:latin typeface="Times New Roman" pitchFamily="18" charset="0"/>
                <a:ea typeface="+mn-ea"/>
                <a:cs typeface="+mn-cs"/>
              </a:rPr>
              <a:t>Comparing the assessed risk to your experience and/or expectations (i.e. risk threshold; how much harm is acceptable to you)</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Text Box 1"/>
          <p:cNvSpPr txBox="1">
            <a:spLocks noChangeArrowheads="1"/>
          </p:cNvSpPr>
          <p:nvPr/>
        </p:nvSpPr>
        <p:spPr bwMode="auto">
          <a:xfrm>
            <a:off x="2217738" y="779463"/>
            <a:ext cx="2663825" cy="3836987"/>
          </a:xfrm>
          <a:prstGeom prst="rect">
            <a:avLst/>
          </a:prstGeom>
          <a:solidFill>
            <a:srgbClr val="FFFFFF"/>
          </a:solidFill>
          <a:ln w="9360">
            <a:solidFill>
              <a:srgbClr val="000000"/>
            </a:solidFill>
            <a:miter lim="800000"/>
            <a:headEnd/>
            <a:tailEnd/>
          </a:ln>
        </p:spPr>
        <p:txBody>
          <a:bodyPr wrap="none" lIns="99041" tIns="49521" rIns="99041" bIns="49521" anchor="ctr"/>
          <a:lstStyle/>
          <a:p>
            <a:endParaRPr lang="en-US"/>
          </a:p>
        </p:txBody>
      </p:sp>
      <p:sp>
        <p:nvSpPr>
          <p:cNvPr id="17411" name="Text Box 2"/>
          <p:cNvSpPr>
            <a:spLocks noGrp="1" noChangeArrowheads="1"/>
          </p:cNvSpPr>
          <p:nvPr>
            <p:ph type="body"/>
          </p:nvPr>
        </p:nvSpPr>
        <p:spPr>
          <a:xfrm>
            <a:off x="709613" y="4862513"/>
            <a:ext cx="5676900" cy="4600575"/>
          </a:xfrm>
          <a:noFill/>
          <a:ln/>
        </p:spPr>
        <p:txBody>
          <a:bodyPr/>
          <a:lstStyle/>
          <a:p>
            <a:r>
              <a:rPr lang="en-GB" dirty="0" smtClean="0"/>
              <a:t>Any questions or comments...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Text Box 1"/>
          <p:cNvSpPr txBox="1">
            <a:spLocks noChangeArrowheads="1"/>
          </p:cNvSpPr>
          <p:nvPr/>
        </p:nvSpPr>
        <p:spPr bwMode="auto">
          <a:xfrm>
            <a:off x="2217738" y="779463"/>
            <a:ext cx="2663825" cy="3836987"/>
          </a:xfrm>
          <a:prstGeom prst="rect">
            <a:avLst/>
          </a:prstGeom>
          <a:solidFill>
            <a:srgbClr val="FFFFFF"/>
          </a:solidFill>
          <a:ln w="9360">
            <a:solidFill>
              <a:srgbClr val="000000"/>
            </a:solidFill>
            <a:miter lim="800000"/>
            <a:headEnd/>
            <a:tailEnd/>
          </a:ln>
        </p:spPr>
        <p:txBody>
          <a:bodyPr wrap="none" lIns="99041" tIns="49521" rIns="99041" bIns="49521" anchor="ctr"/>
          <a:lstStyle/>
          <a:p>
            <a:endParaRPr lang="en-US"/>
          </a:p>
        </p:txBody>
      </p:sp>
      <p:sp>
        <p:nvSpPr>
          <p:cNvPr id="18435" name="Rectangle 2"/>
          <p:cNvSpPr>
            <a:spLocks noGrp="1" noChangeArrowheads="1"/>
          </p:cNvSpPr>
          <p:nvPr>
            <p:ph type="body"/>
          </p:nvPr>
        </p:nvSpPr>
        <p:spPr>
          <a:xfrm>
            <a:off x="709613" y="4862513"/>
            <a:ext cx="5676900" cy="4600575"/>
          </a:xfrm>
          <a:noFill/>
          <a:ln/>
        </p:spPr>
        <p:txBody>
          <a:bodyPr wrap="none" anchor="ctr"/>
          <a:lstStyle/>
          <a:p>
            <a:pPr marL="0" marR="0" indent="0" algn="l" defTabSz="457200" rtl="0" eaLnBrk="0" fontAlgn="base" latinLnBrk="0" hangingPunct="0">
              <a:lnSpc>
                <a:spcPct val="100000"/>
              </a:lnSpc>
              <a:spcBef>
                <a:spcPct val="30000"/>
              </a:spcBef>
              <a:spcAft>
                <a:spcPct val="0"/>
              </a:spcAft>
              <a:buClr>
                <a:srgbClr val="000000"/>
              </a:buClr>
              <a:buSzPct val="100000"/>
              <a:buFont typeface="Times New Roman" pitchFamily="18" charset="0"/>
              <a:buNone/>
              <a:tabLst/>
              <a:defRPr/>
            </a:pPr>
            <a:r>
              <a:rPr lang="en-US" sz="1200" kern="1200" baseline="0" dirty="0" smtClean="0">
                <a:solidFill>
                  <a:srgbClr val="000000"/>
                </a:solidFill>
                <a:latin typeface="Times New Roman" pitchFamily="18" charset="0"/>
                <a:ea typeface="+mn-ea"/>
                <a:cs typeface="+mn-cs"/>
              </a:rPr>
              <a:t>Assess and mitigate to avoid consequences…</a:t>
            </a:r>
          </a:p>
          <a:p>
            <a:pPr marL="0" marR="0" indent="0" algn="l" defTabSz="457200" rtl="0" eaLnBrk="0" fontAlgn="base" latinLnBrk="0" hangingPunct="0">
              <a:lnSpc>
                <a:spcPct val="100000"/>
              </a:lnSpc>
              <a:spcBef>
                <a:spcPct val="30000"/>
              </a:spcBef>
              <a:spcAft>
                <a:spcPct val="0"/>
              </a:spcAft>
              <a:buClr>
                <a:srgbClr val="000000"/>
              </a:buClr>
              <a:buSzPct val="100000"/>
              <a:buFont typeface="Times New Roman" pitchFamily="18" charset="0"/>
              <a:buNone/>
              <a:tabLst/>
              <a:defRPr/>
            </a:pPr>
            <a:endParaRPr lang="en-US" sz="1200" kern="1200" baseline="0" dirty="0" smtClean="0">
              <a:solidFill>
                <a:srgbClr val="000000"/>
              </a:solidFill>
              <a:latin typeface="Times New Roman" pitchFamily="18" charset="0"/>
              <a:ea typeface="+mn-ea"/>
              <a:cs typeface="+mn-cs"/>
            </a:endParaRPr>
          </a:p>
          <a:p>
            <a:pPr marL="228600" indent="-228600" algn="l" defTabSz="457200" rtl="0" eaLnBrk="0" fontAlgn="base" hangingPunct="0">
              <a:spcBef>
                <a:spcPct val="30000"/>
              </a:spcBef>
              <a:spcAft>
                <a:spcPct val="0"/>
              </a:spcAft>
              <a:buClr>
                <a:srgbClr val="000000"/>
              </a:buClr>
              <a:buSzPct val="100000"/>
              <a:buFont typeface="Arial" pitchFamily="34" charset="0"/>
              <a:buChar char="•"/>
            </a:pPr>
            <a:r>
              <a:rPr lang="en-US" sz="1200" kern="1200" baseline="0" dirty="0" smtClean="0">
                <a:solidFill>
                  <a:srgbClr val="000000"/>
                </a:solidFill>
                <a:latin typeface="Times New Roman" pitchFamily="18" charset="0"/>
                <a:ea typeface="+mn-ea"/>
                <a:cs typeface="+mn-cs"/>
              </a:rPr>
              <a:t>Damage</a:t>
            </a:r>
          </a:p>
          <a:p>
            <a:pPr marL="228600" indent="-228600" algn="l" defTabSz="457200" rtl="0" eaLnBrk="0" fontAlgn="base" hangingPunct="0">
              <a:spcBef>
                <a:spcPct val="30000"/>
              </a:spcBef>
              <a:spcAft>
                <a:spcPct val="0"/>
              </a:spcAft>
              <a:buClr>
                <a:srgbClr val="000000"/>
              </a:buClr>
              <a:buSzPct val="100000"/>
              <a:buFont typeface="Arial" pitchFamily="34" charset="0"/>
              <a:buChar char="•"/>
            </a:pPr>
            <a:r>
              <a:rPr lang="en-US" sz="1200" kern="1200" baseline="0" dirty="0" smtClean="0">
                <a:solidFill>
                  <a:srgbClr val="000000"/>
                </a:solidFill>
                <a:latin typeface="Times New Roman" pitchFamily="18" charset="0"/>
                <a:ea typeface="+mn-ea"/>
                <a:cs typeface="+mn-cs"/>
              </a:rPr>
              <a:t>Interruption</a:t>
            </a:r>
          </a:p>
          <a:p>
            <a:pPr marL="228600" indent="-228600" algn="l" defTabSz="457200" rtl="0" eaLnBrk="0" fontAlgn="base" hangingPunct="0">
              <a:spcBef>
                <a:spcPct val="30000"/>
              </a:spcBef>
              <a:spcAft>
                <a:spcPct val="0"/>
              </a:spcAft>
              <a:buClr>
                <a:srgbClr val="000000"/>
              </a:buClr>
              <a:buSzPct val="100000"/>
              <a:buFont typeface="Arial" pitchFamily="34" charset="0"/>
              <a:buChar char="•"/>
            </a:pPr>
            <a:r>
              <a:rPr lang="en-US" sz="1200" kern="1200" baseline="0" dirty="0" smtClean="0">
                <a:solidFill>
                  <a:srgbClr val="000000"/>
                </a:solidFill>
                <a:latin typeface="Times New Roman" pitchFamily="18" charset="0"/>
                <a:ea typeface="+mn-ea"/>
                <a:cs typeface="+mn-cs"/>
              </a:rPr>
              <a:t>Injury</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Text Box 1"/>
          <p:cNvSpPr txBox="1">
            <a:spLocks noChangeArrowheads="1"/>
          </p:cNvSpPr>
          <p:nvPr/>
        </p:nvSpPr>
        <p:spPr bwMode="auto">
          <a:xfrm>
            <a:off x="2217738" y="779463"/>
            <a:ext cx="2663825" cy="3836987"/>
          </a:xfrm>
          <a:prstGeom prst="rect">
            <a:avLst/>
          </a:prstGeom>
          <a:solidFill>
            <a:srgbClr val="FFFFFF"/>
          </a:solidFill>
          <a:ln w="9360">
            <a:solidFill>
              <a:srgbClr val="000000"/>
            </a:solidFill>
            <a:miter lim="800000"/>
            <a:headEnd/>
            <a:tailEnd/>
          </a:ln>
        </p:spPr>
        <p:txBody>
          <a:bodyPr wrap="none" lIns="99041" tIns="49521" rIns="99041" bIns="49521" anchor="ctr"/>
          <a:lstStyle/>
          <a:p>
            <a:endParaRPr lang="en-US"/>
          </a:p>
        </p:txBody>
      </p:sp>
      <p:sp>
        <p:nvSpPr>
          <p:cNvPr id="18435" name="Rectangle 2"/>
          <p:cNvSpPr>
            <a:spLocks noGrp="1" noChangeArrowheads="1"/>
          </p:cNvSpPr>
          <p:nvPr>
            <p:ph type="body"/>
          </p:nvPr>
        </p:nvSpPr>
        <p:spPr>
          <a:xfrm>
            <a:off x="709613" y="4862513"/>
            <a:ext cx="5676900" cy="4600575"/>
          </a:xfrm>
          <a:noFill/>
          <a:ln/>
        </p:spPr>
        <p:txBody>
          <a:bodyPr wrap="none" anchor="ctr"/>
          <a:lstStyle/>
          <a:p>
            <a:pPr marL="0" marR="0" indent="0" algn="l" defTabSz="457200" rtl="0" eaLnBrk="0" fontAlgn="base" latinLnBrk="0" hangingPunct="0">
              <a:lnSpc>
                <a:spcPct val="100000"/>
              </a:lnSpc>
              <a:spcBef>
                <a:spcPct val="30000"/>
              </a:spcBef>
              <a:spcAft>
                <a:spcPct val="0"/>
              </a:spcAft>
              <a:buClr>
                <a:srgbClr val="000000"/>
              </a:buClr>
              <a:buSzPct val="100000"/>
              <a:buFont typeface="Times New Roman" pitchFamily="18" charset="0"/>
              <a:buNone/>
              <a:tabLst/>
              <a:defRPr/>
            </a:pPr>
            <a:r>
              <a:rPr lang="en-US" sz="1200" kern="1200" baseline="0" dirty="0" smtClean="0">
                <a:solidFill>
                  <a:srgbClr val="000000"/>
                </a:solidFill>
                <a:latin typeface="Times New Roman" pitchFamily="18" charset="0"/>
                <a:ea typeface="+mn-ea"/>
                <a:cs typeface="+mn-cs"/>
              </a:rPr>
              <a:t>Take care of trees (i.e. management) on your own schedule…</a:t>
            </a:r>
          </a:p>
          <a:p>
            <a:pPr marL="0" marR="0" indent="0" algn="l" defTabSz="457200" rtl="0" eaLnBrk="0" fontAlgn="base" latinLnBrk="0" hangingPunct="0">
              <a:lnSpc>
                <a:spcPct val="100000"/>
              </a:lnSpc>
              <a:spcBef>
                <a:spcPct val="30000"/>
              </a:spcBef>
              <a:spcAft>
                <a:spcPct val="0"/>
              </a:spcAft>
              <a:buClr>
                <a:srgbClr val="000000"/>
              </a:buClr>
              <a:buSzPct val="100000"/>
              <a:buFont typeface="Times New Roman" pitchFamily="18" charset="0"/>
              <a:buNone/>
              <a:tabLst/>
              <a:defRPr/>
            </a:pPr>
            <a:endParaRPr lang="en-US" sz="1200" kern="1200" baseline="0" dirty="0" smtClean="0">
              <a:solidFill>
                <a:srgbClr val="000000"/>
              </a:solidFill>
              <a:latin typeface="Times New Roman" pitchFamily="18" charset="0"/>
              <a:ea typeface="+mn-ea"/>
              <a:cs typeface="+mn-cs"/>
            </a:endParaRPr>
          </a:p>
          <a:p>
            <a:pPr marL="228600" indent="-228600" algn="l" defTabSz="457200" rtl="0" eaLnBrk="0" fontAlgn="base" hangingPunct="0">
              <a:spcBef>
                <a:spcPct val="30000"/>
              </a:spcBef>
              <a:spcAft>
                <a:spcPct val="0"/>
              </a:spcAft>
              <a:buClr>
                <a:srgbClr val="000000"/>
              </a:buClr>
              <a:buSzPct val="100000"/>
              <a:buFont typeface="Arial" pitchFamily="34" charset="0"/>
              <a:buChar char="•"/>
            </a:pPr>
            <a:r>
              <a:rPr lang="en-US" sz="1200" kern="1200" baseline="0" dirty="0" smtClean="0">
                <a:solidFill>
                  <a:srgbClr val="000000"/>
                </a:solidFill>
                <a:latin typeface="Times New Roman" pitchFamily="18" charset="0"/>
                <a:ea typeface="+mn-ea"/>
                <a:cs typeface="+mn-cs"/>
              </a:rPr>
              <a:t>Budget implications</a:t>
            </a:r>
          </a:p>
          <a:p>
            <a:pPr marL="228600" indent="-228600" algn="l" defTabSz="457200" rtl="0" eaLnBrk="0" fontAlgn="base" hangingPunct="0">
              <a:spcBef>
                <a:spcPct val="30000"/>
              </a:spcBef>
              <a:spcAft>
                <a:spcPct val="0"/>
              </a:spcAft>
              <a:buClr>
                <a:srgbClr val="000000"/>
              </a:buClr>
              <a:buSzPct val="100000"/>
              <a:buFont typeface="Arial" pitchFamily="34" charset="0"/>
              <a:buChar char="•"/>
            </a:pPr>
            <a:r>
              <a:rPr lang="en-US" sz="1200" kern="1200" baseline="0" dirty="0" smtClean="0">
                <a:solidFill>
                  <a:srgbClr val="000000"/>
                </a:solidFill>
                <a:latin typeface="Times New Roman" pitchFamily="18" charset="0"/>
                <a:ea typeface="+mn-ea"/>
                <a:cs typeface="+mn-cs"/>
              </a:rPr>
              <a:t>Workforce scheduling implications</a:t>
            </a:r>
          </a:p>
          <a:p>
            <a:pPr marL="0" marR="0" indent="0" algn="l" defTabSz="457200" rtl="0" eaLnBrk="0" fontAlgn="base" latinLnBrk="0" hangingPunct="0">
              <a:lnSpc>
                <a:spcPct val="100000"/>
              </a:lnSpc>
              <a:spcBef>
                <a:spcPct val="30000"/>
              </a:spcBef>
              <a:spcAft>
                <a:spcPct val="0"/>
              </a:spcAft>
              <a:buClr>
                <a:srgbClr val="000000"/>
              </a:buClr>
              <a:buSzPct val="100000"/>
              <a:buFont typeface="Times New Roman" pitchFamily="18" charset="0"/>
              <a:buNone/>
              <a:tabLst/>
              <a:defRPr/>
            </a:pPr>
            <a:endParaRPr lang="en-US" sz="1200" kern="1200" baseline="0" dirty="0" smtClean="0">
              <a:solidFill>
                <a:srgbClr val="000000"/>
              </a:solidFill>
              <a:latin typeface="Times New Roman" pitchFamily="18" charset="0"/>
              <a:ea typeface="+mn-ea"/>
              <a:cs typeface="+mn-c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Text Box 1"/>
          <p:cNvSpPr txBox="1">
            <a:spLocks noChangeArrowheads="1"/>
          </p:cNvSpPr>
          <p:nvPr/>
        </p:nvSpPr>
        <p:spPr bwMode="auto">
          <a:xfrm>
            <a:off x="2217738" y="779463"/>
            <a:ext cx="2663825" cy="3836987"/>
          </a:xfrm>
          <a:prstGeom prst="rect">
            <a:avLst/>
          </a:prstGeom>
          <a:solidFill>
            <a:srgbClr val="FFFFFF"/>
          </a:solidFill>
          <a:ln w="9360">
            <a:solidFill>
              <a:srgbClr val="000000"/>
            </a:solidFill>
            <a:miter lim="800000"/>
            <a:headEnd/>
            <a:tailEnd/>
          </a:ln>
        </p:spPr>
        <p:txBody>
          <a:bodyPr wrap="none" lIns="99041" tIns="49521" rIns="99041" bIns="49521" anchor="ctr"/>
          <a:lstStyle/>
          <a:p>
            <a:endParaRPr lang="en-US"/>
          </a:p>
        </p:txBody>
      </p:sp>
      <p:sp>
        <p:nvSpPr>
          <p:cNvPr id="18435" name="Rectangle 2"/>
          <p:cNvSpPr>
            <a:spLocks noGrp="1" noChangeArrowheads="1"/>
          </p:cNvSpPr>
          <p:nvPr>
            <p:ph type="body"/>
          </p:nvPr>
        </p:nvSpPr>
        <p:spPr>
          <a:xfrm>
            <a:off x="709613" y="4862513"/>
            <a:ext cx="5676900" cy="4600575"/>
          </a:xfrm>
          <a:noFill/>
          <a:ln/>
        </p:spPr>
        <p:txBody>
          <a:bodyPr wrap="none" anchor="ctr"/>
          <a:lstStyle/>
          <a:p>
            <a:pPr>
              <a:lnSpc>
                <a:spcPct val="95000"/>
              </a:lnSpc>
              <a:spcBef>
                <a:spcPts val="488"/>
              </a:spcBef>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r>
              <a:rPr lang="en-US" sz="1100" dirty="0" smtClean="0"/>
              <a:t>A common approach to urban forest management (workflow or timeline):</a:t>
            </a:r>
          </a:p>
          <a:p>
            <a:pPr>
              <a:lnSpc>
                <a:spcPct val="95000"/>
              </a:lnSpc>
              <a:spcBef>
                <a:spcPts val="488"/>
              </a:spcBef>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endParaRPr lang="en-US" sz="1100" dirty="0" smtClean="0"/>
          </a:p>
          <a:p>
            <a:pPr marL="228600" lvl="1" indent="-228600" algn="l" defTabSz="457200" rtl="0" eaLnBrk="0" fontAlgn="base" hangingPunct="0">
              <a:lnSpc>
                <a:spcPct val="95000"/>
              </a:lnSpc>
              <a:spcBef>
                <a:spcPct val="30000"/>
              </a:spcBef>
              <a:spcAft>
                <a:spcPct val="0"/>
              </a:spcAft>
              <a:buClr>
                <a:srgbClr val="000000"/>
              </a:buClr>
              <a:buSzPct val="100000"/>
              <a:buFont typeface="Arial" pitchFamily="34" charset="0"/>
              <a:buChar char="•"/>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r>
              <a:rPr lang="en-US" sz="1100" dirty="0" smtClean="0"/>
              <a:t> </a:t>
            </a:r>
            <a:r>
              <a:rPr lang="en-US" sz="1200" kern="1200" baseline="0" dirty="0" smtClean="0">
                <a:solidFill>
                  <a:srgbClr val="000000"/>
                </a:solidFill>
                <a:latin typeface="Times New Roman" pitchFamily="18" charset="0"/>
                <a:ea typeface="+mn-ea"/>
                <a:cs typeface="+mn-cs"/>
              </a:rPr>
              <a:t>deal with problems as they arise (i.e. “putting out fires”)</a:t>
            </a:r>
          </a:p>
          <a:p>
            <a:pPr>
              <a:lnSpc>
                <a:spcPct val="95000"/>
              </a:lnSpc>
              <a:spcBef>
                <a:spcPts val="488"/>
              </a:spcBef>
              <a:buFont typeface="Arial" pitchFamily="34" charset="0"/>
              <a:buChar char="•"/>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endParaRPr lang="en-US" sz="1100" dirty="0" smtClean="0"/>
          </a:p>
          <a:p>
            <a:pPr>
              <a:lnSpc>
                <a:spcPct val="95000"/>
              </a:lnSpc>
              <a:spcBef>
                <a:spcPts val="488"/>
              </a:spcBef>
              <a:buFont typeface="Arial" pitchFamily="34" charset="0"/>
              <a:buNone/>
              <a:tabLst>
                <a:tab pos="0" algn="l"/>
                <a:tab pos="493713" algn="l"/>
                <a:tab pos="989013" algn="l"/>
                <a:tab pos="1484313" algn="l"/>
                <a:tab pos="1979613" algn="l"/>
                <a:tab pos="2474913" algn="l"/>
                <a:tab pos="2970213" algn="l"/>
                <a:tab pos="3465513" algn="l"/>
                <a:tab pos="3960813" algn="l"/>
                <a:tab pos="4456113" algn="l"/>
                <a:tab pos="4951413" algn="l"/>
                <a:tab pos="5446713" algn="l"/>
                <a:tab pos="5942013" algn="l"/>
                <a:tab pos="6437313" algn="l"/>
                <a:tab pos="6931025" algn="l"/>
                <a:tab pos="7426325" algn="l"/>
                <a:tab pos="7921625" algn="l"/>
                <a:tab pos="8416925" algn="l"/>
                <a:tab pos="8912225" algn="l"/>
                <a:tab pos="9407525" algn="l"/>
                <a:tab pos="9902825" algn="l"/>
              </a:tabLst>
            </a:pPr>
            <a:r>
              <a:rPr lang="en-US" sz="1100" dirty="0" smtClean="0"/>
              <a:t>May be appropriate</a:t>
            </a:r>
            <a:r>
              <a:rPr lang="en-US" sz="1100" baseline="0" dirty="0" smtClean="0"/>
              <a:t> for very small management areas or ownerships, or as the tree resource changes over time (i.e. there are ways to rationalize this approach!).</a:t>
            </a:r>
            <a:endParaRPr lang="en-US" sz="1100"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0" y="0"/>
            <a:ext cx="609600" cy="365125"/>
          </a:xfrm>
          <a:prstGeom prst="rect">
            <a:avLst/>
          </a:prstGeom>
        </p:spPr>
        <p:txBody>
          <a:bodyPr vert="horz" lIns="91440" tIns="45720" rIns="91440" bIns="45720" rtlCol="0" anchor="ctr"/>
          <a:lstStyle>
            <a:lvl1pPr algn="l">
              <a:defRPr sz="1200" b="1">
                <a:solidFill>
                  <a:schemeClr val="accent2"/>
                </a:solidFill>
              </a:defRPr>
            </a:lvl1pPr>
          </a:lstStyle>
          <a:p>
            <a:pPr>
              <a:defRPr/>
            </a:pPr>
            <a:fld id="{4D7D1E36-829B-4207-89DF-5DFB58EE568C}" type="datetime10">
              <a:rPr lang="en-US"/>
              <a:pPr>
                <a:defRPr/>
              </a:pPr>
              <a:t>22:21</a:t>
            </a:fld>
            <a:endParaRPr lang="en-US" dirty="0"/>
          </a:p>
        </p:txBody>
      </p:sp>
    </p:spTree>
  </p:cSld>
  <p:clrMap bg1="lt1" tx1="dk1" bg2="lt2" tx2="dk2" accent1="accent1" accent2="accent2" accent3="accent3" accent4="accent4" accent5="accent5" accent6="accent6" hlink="hlink" folHlink="folHlink"/>
  <p:sldLayoutIdLst>
    <p:sldLayoutId id="2147483689" r:id="rId1"/>
  </p:sldLayoutIdLst>
  <p:hf sldNum="0"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2.png"/><Relationship Id="rId7" Type="http://schemas.openxmlformats.org/officeDocument/2006/relationships/diagramColors" Target="../diagrams/colors4.xml"/><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1.png"/><Relationship Id="rId2" Type="http://schemas.openxmlformats.org/officeDocument/2006/relationships/notesSlide" Target="../notesSlides/notesSlide23.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mailto:dhartel@fs.fed.us"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9.jpeg"/><Relationship Id="rId4" Type="http://schemas.openxmlformats.org/officeDocument/2006/relationships/image" Target="../media/image8.jpeg"/></Relationships>
</file>

<file path=ppt/slides/_rels/slide9.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4"/>
          <p:cNvPicPr>
            <a:picLocks noChangeAspect="1" noChangeArrowheads="1"/>
          </p:cNvPicPr>
          <p:nvPr/>
        </p:nvPicPr>
        <p:blipFill>
          <a:blip r:embed="rId3" cstate="print"/>
          <a:srcRect/>
          <a:stretch>
            <a:fillRect/>
          </a:stretch>
        </p:blipFill>
        <p:spPr bwMode="auto">
          <a:xfrm>
            <a:off x="2438400" y="5943600"/>
            <a:ext cx="1143000" cy="630238"/>
          </a:xfrm>
          <a:prstGeom prst="rect">
            <a:avLst/>
          </a:prstGeom>
          <a:noFill/>
          <a:ln w="9525">
            <a:noFill/>
            <a:round/>
            <a:headEnd/>
            <a:tailEnd/>
          </a:ln>
        </p:spPr>
      </p:pic>
      <p:pic>
        <p:nvPicPr>
          <p:cNvPr id="2051" name="Picture 7"/>
          <p:cNvPicPr preferRelativeResize="0">
            <a:picLocks noChangeArrowheads="1"/>
          </p:cNvPicPr>
          <p:nvPr/>
        </p:nvPicPr>
        <p:blipFill>
          <a:blip r:embed="rId4" cstate="print">
            <a:lum bright="20000"/>
          </a:blip>
          <a:srcRect/>
          <a:stretch>
            <a:fillRect/>
          </a:stretch>
        </p:blipFill>
        <p:spPr bwMode="auto">
          <a:xfrm>
            <a:off x="228600" y="304800"/>
            <a:ext cx="914400" cy="6400800"/>
          </a:xfrm>
          <a:prstGeom prst="rect">
            <a:avLst/>
          </a:prstGeom>
          <a:noFill/>
          <a:ln w="9525">
            <a:noFill/>
            <a:miter lim="800000"/>
            <a:headEnd/>
            <a:tailEnd/>
          </a:ln>
        </p:spPr>
      </p:pic>
      <p:sp>
        <p:nvSpPr>
          <p:cNvPr id="2052" name="Rectangle 1"/>
          <p:cNvSpPr>
            <a:spLocks noGrp="1" noChangeArrowheads="1"/>
          </p:cNvSpPr>
          <p:nvPr>
            <p:ph type="title" idx="4294967295"/>
          </p:nvPr>
        </p:nvSpPr>
        <p:spPr bwMode="auto">
          <a:xfrm>
            <a:off x="1219200" y="457200"/>
            <a:ext cx="7772400" cy="1752600"/>
          </a:xfrm>
          <a:prstGeom prst="rect">
            <a:avLst/>
          </a:prstGeom>
          <a:noFill/>
          <a:ln>
            <a:miter lim="800000"/>
            <a:headEnd/>
            <a:tailEnd/>
          </a:ln>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800" b="1" dirty="0" smtClean="0">
                <a:solidFill>
                  <a:srgbClr val="006600"/>
                </a:solidFill>
              </a:rPr>
              <a:t>Urban Tree Risk Management</a:t>
            </a:r>
            <a:br>
              <a:rPr lang="en-GB" sz="4800" b="1" dirty="0" smtClean="0">
                <a:solidFill>
                  <a:srgbClr val="006600"/>
                </a:solidFill>
              </a:rPr>
            </a:br>
            <a:r>
              <a:rPr lang="en-GB" sz="1200" b="1" dirty="0" smtClean="0">
                <a:solidFill>
                  <a:srgbClr val="006600"/>
                </a:solidFill>
              </a:rPr>
              <a:t/>
            </a:r>
            <a:br>
              <a:rPr lang="en-GB" sz="1200" b="1" dirty="0" smtClean="0">
                <a:solidFill>
                  <a:srgbClr val="006600"/>
                </a:solidFill>
              </a:rPr>
            </a:br>
            <a:r>
              <a:rPr lang="en-GB" sz="3200" b="1" dirty="0" smtClean="0"/>
              <a:t>A Comprehensive Framework</a:t>
            </a:r>
            <a:br>
              <a:rPr lang="en-GB" sz="3200" b="1" dirty="0" smtClean="0"/>
            </a:br>
            <a:r>
              <a:rPr lang="en-GB" sz="3200" b="1" dirty="0" smtClean="0"/>
              <a:t>Part I</a:t>
            </a:r>
            <a:endParaRPr lang="en-GB" sz="3200" dirty="0" smtClean="0"/>
          </a:p>
        </p:txBody>
      </p:sp>
      <p:sp>
        <p:nvSpPr>
          <p:cNvPr id="2053" name="Rectangle 2"/>
          <p:cNvSpPr>
            <a:spLocks noGrp="1" noChangeArrowheads="1"/>
          </p:cNvSpPr>
          <p:nvPr>
            <p:ph type="subTitle" idx="4294967295"/>
          </p:nvPr>
        </p:nvSpPr>
        <p:spPr bwMode="auto">
          <a:xfrm>
            <a:off x="1447800" y="2819400"/>
            <a:ext cx="7391400" cy="1981200"/>
          </a:xfrm>
          <a:prstGeom prst="rect">
            <a:avLst/>
          </a:prstGeom>
          <a:noFill/>
          <a:ln>
            <a:miter lim="800000"/>
            <a:headEnd/>
            <a:tailEnd/>
          </a:ln>
        </p:spPr>
        <p:txBody>
          <a:bodyPr lIns="90000" tIns="46800" rIns="90000" bIns="46800"/>
          <a:lstStyle/>
          <a:p>
            <a:pPr marL="457200" lvl="1" indent="0" algn="ctr" eaLnBrk="1" hangingPunct="1">
              <a:lnSpc>
                <a:spcPct val="80000"/>
              </a:lnSpc>
              <a:spcBef>
                <a:spcPts val="900"/>
              </a:spcBef>
              <a:buFont typeface="Century Gothic" pitchFamily="34"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US" sz="2000" dirty="0" smtClean="0"/>
              <a:t>Mississippi Urban Forest Council</a:t>
            </a:r>
            <a:endParaRPr lang="en-GB" sz="2000" dirty="0" smtClean="0"/>
          </a:p>
          <a:p>
            <a:r>
              <a:rPr lang="en-US" sz="2400" b="1" dirty="0" smtClean="0"/>
              <a:t> Urban Forestry and Green Infrastructure Conference </a:t>
            </a:r>
          </a:p>
          <a:p>
            <a:pPr algn="ctr"/>
            <a:r>
              <a:rPr lang="en-US" sz="2000" dirty="0" smtClean="0"/>
              <a:t>Mississippi Museum of Natural Science </a:t>
            </a:r>
          </a:p>
          <a:p>
            <a:pPr algn="ctr"/>
            <a:r>
              <a:rPr lang="en-US" sz="2000" dirty="0" smtClean="0"/>
              <a:t>Jackson, Mississippi</a:t>
            </a:r>
          </a:p>
          <a:p>
            <a:pPr marL="457200" lvl="1" indent="0" algn="ctr" eaLnBrk="1" hangingPunct="1">
              <a:lnSpc>
                <a:spcPct val="80000"/>
              </a:lnSpc>
              <a:spcBef>
                <a:spcPts val="900"/>
              </a:spcBef>
              <a:buFont typeface="Century Gothic" pitchFamily="34"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US" sz="2000" dirty="0" smtClean="0"/>
              <a:t>February 7-8, 2012</a:t>
            </a:r>
            <a:endParaRPr lang="en-GB" sz="2000" dirty="0" smtClean="0"/>
          </a:p>
        </p:txBody>
      </p:sp>
      <p:sp>
        <p:nvSpPr>
          <p:cNvPr id="2054" name="Rectangle 3"/>
          <p:cNvSpPr>
            <a:spLocks noChangeArrowheads="1"/>
          </p:cNvSpPr>
          <p:nvPr/>
        </p:nvSpPr>
        <p:spPr bwMode="auto">
          <a:xfrm>
            <a:off x="1371600" y="5562600"/>
            <a:ext cx="6400800" cy="1066800"/>
          </a:xfrm>
          <a:prstGeom prst="rect">
            <a:avLst/>
          </a:prstGeom>
          <a:noFill/>
          <a:ln w="9525">
            <a:noFill/>
            <a:round/>
            <a:headEnd/>
            <a:tailEnd/>
          </a:ln>
        </p:spPr>
        <p:txBody>
          <a:bodyPr lIns="90000" tIns="46800" rIns="90000" bIns="46800"/>
          <a:lstStyle/>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a:solidFill>
                  <a:srgbClr val="000000"/>
                </a:solidFill>
                <a:latin typeface="Century Gothic" pitchFamily="34" charset="0"/>
              </a:rPr>
              <a:t>Dudley R. </a:t>
            </a:r>
            <a:r>
              <a:rPr lang="en-GB" dirty="0" err="1">
                <a:solidFill>
                  <a:srgbClr val="000000"/>
                </a:solidFill>
                <a:latin typeface="Century Gothic" pitchFamily="34" charset="0"/>
              </a:rPr>
              <a:t>Hartel</a:t>
            </a:r>
            <a:r>
              <a:rPr lang="en-GB" dirty="0">
                <a:solidFill>
                  <a:srgbClr val="000000"/>
                </a:solidFill>
                <a:latin typeface="Century Gothic" pitchFamily="34" charset="0"/>
              </a:rPr>
              <a:t>, </a:t>
            </a:r>
            <a:r>
              <a:rPr lang="en-GB" dirty="0" err="1">
                <a:solidFill>
                  <a:srgbClr val="000000"/>
                </a:solidFill>
                <a:latin typeface="Century Gothic" pitchFamily="34" charset="0"/>
              </a:rPr>
              <a:t>Center</a:t>
            </a:r>
            <a:r>
              <a:rPr lang="en-GB" dirty="0">
                <a:solidFill>
                  <a:srgbClr val="000000"/>
                </a:solidFill>
                <a:latin typeface="Century Gothic" pitchFamily="34" charset="0"/>
              </a:rPr>
              <a:t> Manager</a:t>
            </a:r>
            <a:br>
              <a:rPr lang="en-GB" dirty="0">
                <a:solidFill>
                  <a:srgbClr val="000000"/>
                </a:solidFill>
                <a:latin typeface="Century Gothic" pitchFamily="34" charset="0"/>
              </a:rPr>
            </a:br>
            <a:r>
              <a:rPr lang="en-GB" dirty="0">
                <a:solidFill>
                  <a:srgbClr val="000000"/>
                </a:solidFill>
                <a:latin typeface="Century Gothic" pitchFamily="34" charset="0"/>
              </a:rPr>
              <a:t>Urban Forestry South</a:t>
            </a: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a:solidFill>
                  <a:srgbClr val="000000"/>
                </a:solidFill>
                <a:latin typeface="Century Gothic" pitchFamily="34" charset="0"/>
              </a:rPr>
              <a:t>Athens, Georgia</a:t>
            </a:r>
          </a:p>
        </p:txBody>
      </p:sp>
      <p:pic>
        <p:nvPicPr>
          <p:cNvPr id="2055" name="Picture 5"/>
          <p:cNvPicPr>
            <a:picLocks noChangeAspect="1" noChangeArrowheads="1"/>
          </p:cNvPicPr>
          <p:nvPr/>
        </p:nvPicPr>
        <p:blipFill>
          <a:blip r:embed="rId5" cstate="print"/>
          <a:srcRect/>
          <a:stretch>
            <a:fillRect/>
          </a:stretch>
        </p:blipFill>
        <p:spPr bwMode="auto">
          <a:xfrm>
            <a:off x="8153400" y="5662654"/>
            <a:ext cx="762000" cy="890546"/>
          </a:xfrm>
          <a:prstGeom prst="rect">
            <a:avLst/>
          </a:prstGeom>
          <a:noFill/>
          <a:ln w="9525">
            <a:noFill/>
            <a:round/>
            <a:headEnd/>
            <a:tailEnd/>
          </a:ln>
        </p:spPr>
      </p:pic>
      <p:pic>
        <p:nvPicPr>
          <p:cNvPr id="2056" name="Picture 7" descr="C:\Documents and Settings\dhartel\My Documents\UFS\Logo\Final_SRS_Logo_1.png"/>
          <p:cNvPicPr>
            <a:picLocks noChangeAspect="1" noChangeArrowheads="1"/>
          </p:cNvPicPr>
          <p:nvPr/>
        </p:nvPicPr>
        <p:blipFill>
          <a:blip r:embed="rId6" cstate="print"/>
          <a:srcRect/>
          <a:stretch>
            <a:fillRect/>
          </a:stretch>
        </p:blipFill>
        <p:spPr bwMode="auto">
          <a:xfrm>
            <a:off x="8075613" y="4630189"/>
            <a:ext cx="839787" cy="780011"/>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nvGraphicFramePr>
        <p:xfrm>
          <a:off x="1371600" y="1752600"/>
          <a:ext cx="7467600" cy="4927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077" name="Text Box 12"/>
          <p:cNvSpPr txBox="1">
            <a:spLocks noChangeArrowheads="1"/>
          </p:cNvSpPr>
          <p:nvPr/>
        </p:nvSpPr>
        <p:spPr bwMode="auto">
          <a:xfrm>
            <a:off x="1371600" y="304800"/>
            <a:ext cx="7543800" cy="6172200"/>
          </a:xfrm>
          <a:prstGeom prst="rect">
            <a:avLst/>
          </a:prstGeom>
          <a:noFill/>
          <a:ln w="9525">
            <a:noFill/>
            <a:round/>
            <a:headEnd/>
            <a:tailEnd/>
          </a:ln>
        </p:spPr>
        <p:txBody>
          <a:bodyPr lIns="90000" tIns="45000" rIns="90000" bIns="45000"/>
          <a:lstStyle/>
          <a:p>
            <a:pPr>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600" b="1" dirty="0" smtClean="0">
                <a:solidFill>
                  <a:schemeClr val="tx1"/>
                </a:solidFill>
                <a:latin typeface="Bookman Old Style" pitchFamily="18" charset="0"/>
              </a:rPr>
              <a:t>UF Management Workflow</a:t>
            </a:r>
            <a:endParaRPr lang="en-GB" sz="2800" b="1" dirty="0">
              <a:solidFill>
                <a:srgbClr val="000000"/>
              </a:solidFill>
              <a:latin typeface="Bookman Old Style" pitchFamily="18" charset="0"/>
            </a:endParaRPr>
          </a:p>
        </p:txBody>
      </p:sp>
      <p:sp>
        <p:nvSpPr>
          <p:cNvPr id="6" name="Curved Right Arrow 5"/>
          <p:cNvSpPr/>
          <p:nvPr/>
        </p:nvSpPr>
        <p:spPr>
          <a:xfrm rot="5400000">
            <a:off x="4076700" y="-495300"/>
            <a:ext cx="1828800" cy="6172200"/>
          </a:xfrm>
          <a:prstGeom prst="curvedRightArrow">
            <a:avLst/>
          </a:prstGeom>
          <a:solidFill>
            <a:srgbClr val="006600"/>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b="1" dirty="0" smtClean="0">
                <a:solidFill>
                  <a:srgbClr val="006600"/>
                </a:solidFill>
              </a:rPr>
              <a:t>Management and</a:t>
            </a:r>
            <a:br>
              <a:rPr lang="en-US" sz="2400" b="1" dirty="0" smtClean="0">
                <a:solidFill>
                  <a:srgbClr val="006600"/>
                </a:solidFill>
              </a:rPr>
            </a:br>
            <a:r>
              <a:rPr lang="en-US" sz="2400" b="1" dirty="0" smtClean="0">
                <a:solidFill>
                  <a:srgbClr val="006600"/>
                </a:solidFill>
              </a:rPr>
              <a:t>Planning Cycle</a:t>
            </a:r>
            <a:endParaRPr lang="en-US" sz="2400" b="1" dirty="0">
              <a:solidFill>
                <a:srgbClr val="006600"/>
              </a:solidFill>
            </a:endParaRPr>
          </a:p>
        </p:txBody>
      </p:sp>
      <p:cxnSp>
        <p:nvCxnSpPr>
          <p:cNvPr id="10" name="Straight Connector 9"/>
          <p:cNvCxnSpPr/>
          <p:nvPr/>
        </p:nvCxnSpPr>
        <p:spPr>
          <a:xfrm>
            <a:off x="1447800" y="4953000"/>
            <a:ext cx="7239000" cy="0"/>
          </a:xfrm>
          <a:prstGeom prst="line">
            <a:avLst/>
          </a:prstGeom>
          <a:ln w="101600" cap="sq">
            <a:solidFill>
              <a:schemeClr val="tx2">
                <a:lumMod val="75000"/>
              </a:schemeClr>
            </a:solidFill>
            <a:miter lim="800000"/>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371600" y="5257800"/>
            <a:ext cx="671979" cy="316690"/>
          </a:xfrm>
          <a:prstGeom prst="rect">
            <a:avLst/>
          </a:prstGeom>
          <a:noFill/>
        </p:spPr>
        <p:txBody>
          <a:bodyPr wrap="none" rtlCol="0">
            <a:spAutoFit/>
          </a:bodyPr>
          <a:lstStyle/>
          <a:p>
            <a:r>
              <a:rPr lang="en-US" b="1" dirty="0" smtClean="0">
                <a:solidFill>
                  <a:schemeClr val="tx2">
                    <a:lumMod val="75000"/>
                  </a:schemeClr>
                </a:solidFill>
              </a:rPr>
              <a:t>Now</a:t>
            </a:r>
            <a:endParaRPr lang="en-US" b="1" dirty="0">
              <a:solidFill>
                <a:schemeClr val="tx2">
                  <a:lumMod val="75000"/>
                </a:schemeClr>
              </a:solidFill>
            </a:endParaRPr>
          </a:p>
        </p:txBody>
      </p:sp>
      <p:sp>
        <p:nvSpPr>
          <p:cNvPr id="14" name="TextBox 13"/>
          <p:cNvSpPr txBox="1"/>
          <p:nvPr/>
        </p:nvSpPr>
        <p:spPr>
          <a:xfrm>
            <a:off x="8001002" y="5257800"/>
            <a:ext cx="902811" cy="541046"/>
          </a:xfrm>
          <a:prstGeom prst="rect">
            <a:avLst/>
          </a:prstGeom>
          <a:noFill/>
        </p:spPr>
        <p:txBody>
          <a:bodyPr wrap="none" rtlCol="0">
            <a:spAutoFit/>
          </a:bodyPr>
          <a:lstStyle/>
          <a:p>
            <a:pPr algn="ctr"/>
            <a:r>
              <a:rPr lang="en-US" b="1" dirty="0" smtClean="0">
                <a:solidFill>
                  <a:schemeClr val="tx2">
                    <a:lumMod val="75000"/>
                  </a:schemeClr>
                </a:solidFill>
              </a:rPr>
              <a:t>End of</a:t>
            </a:r>
            <a:br>
              <a:rPr lang="en-US" b="1" dirty="0" smtClean="0">
                <a:solidFill>
                  <a:schemeClr val="tx2">
                    <a:lumMod val="75000"/>
                  </a:schemeClr>
                </a:solidFill>
              </a:rPr>
            </a:br>
            <a:r>
              <a:rPr lang="en-US" b="1" dirty="0" smtClean="0">
                <a:solidFill>
                  <a:schemeClr val="tx2">
                    <a:lumMod val="75000"/>
                  </a:schemeClr>
                </a:solidFill>
              </a:rPr>
              <a:t>Cycle</a:t>
            </a:r>
            <a:endParaRPr lang="en-US" b="1" dirty="0">
              <a:solidFill>
                <a:schemeClr val="tx2">
                  <a:lumMod val="75000"/>
                </a:schemeClr>
              </a:solidFill>
            </a:endParaRPr>
          </a:p>
        </p:txBody>
      </p:sp>
      <p:pic>
        <p:nvPicPr>
          <p:cNvPr id="9" name="Picture 7"/>
          <p:cNvPicPr preferRelativeResize="0">
            <a:picLocks noChangeArrowheads="1"/>
          </p:cNvPicPr>
          <p:nvPr/>
        </p:nvPicPr>
        <p:blipFill>
          <a:blip r:embed="rId8" cstate="print">
            <a:lum bright="20000"/>
          </a:blip>
          <a:srcRect/>
          <a:stretch>
            <a:fillRect/>
          </a:stretch>
        </p:blipFill>
        <p:spPr bwMode="auto">
          <a:xfrm>
            <a:off x="228600" y="304800"/>
            <a:ext cx="914400" cy="6400800"/>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nvGraphicFramePr>
        <p:xfrm>
          <a:off x="1371600" y="1219200"/>
          <a:ext cx="7467600" cy="4927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074" name="Rectangle 1"/>
          <p:cNvSpPr>
            <a:spLocks noChangeArrowheads="1"/>
          </p:cNvSpPr>
          <p:nvPr/>
        </p:nvSpPr>
        <p:spPr bwMode="auto">
          <a:xfrm>
            <a:off x="1371600" y="4648200"/>
            <a:ext cx="6400800" cy="1981200"/>
          </a:xfrm>
          <a:prstGeom prst="rect">
            <a:avLst/>
          </a:prstGeom>
          <a:noFill/>
          <a:ln w="9525">
            <a:noFill/>
            <a:round/>
            <a:headEnd/>
            <a:tailEnd/>
          </a:ln>
        </p:spPr>
        <p:txBody>
          <a:bodyPr lIns="90000" tIns="46800" rIns="90000" bIns="46800"/>
          <a:lstStyle/>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p:txBody>
      </p:sp>
      <p:sp>
        <p:nvSpPr>
          <p:cNvPr id="3077" name="Text Box 12"/>
          <p:cNvSpPr txBox="1">
            <a:spLocks noChangeArrowheads="1"/>
          </p:cNvSpPr>
          <p:nvPr/>
        </p:nvSpPr>
        <p:spPr bwMode="auto">
          <a:xfrm>
            <a:off x="1371600" y="304800"/>
            <a:ext cx="7543800" cy="6172200"/>
          </a:xfrm>
          <a:prstGeom prst="rect">
            <a:avLst/>
          </a:prstGeom>
          <a:noFill/>
          <a:ln w="9525">
            <a:noFill/>
            <a:round/>
            <a:headEnd/>
            <a:tailEnd/>
          </a:ln>
        </p:spPr>
        <p:txBody>
          <a:bodyPr lIns="90000" tIns="45000" rIns="90000" bIns="45000"/>
          <a:lstStyle/>
          <a:p>
            <a:pPr>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600" b="1" dirty="0" smtClean="0">
                <a:solidFill>
                  <a:schemeClr val="tx1"/>
                </a:solidFill>
                <a:latin typeface="Bookman Old Style" pitchFamily="18" charset="0"/>
              </a:rPr>
              <a:t>UF &amp; Risk Management</a:t>
            </a:r>
            <a:endParaRPr lang="en-GB" sz="2800" b="1" dirty="0">
              <a:solidFill>
                <a:srgbClr val="000000"/>
              </a:solidFill>
              <a:latin typeface="Bookman Old Style" pitchFamily="18" charset="0"/>
            </a:endParaRPr>
          </a:p>
        </p:txBody>
      </p:sp>
      <p:sp>
        <p:nvSpPr>
          <p:cNvPr id="6" name="Curved Right Arrow 5"/>
          <p:cNvSpPr/>
          <p:nvPr/>
        </p:nvSpPr>
        <p:spPr>
          <a:xfrm rot="5400000">
            <a:off x="4076700" y="-1028700"/>
            <a:ext cx="1828800" cy="6172200"/>
          </a:xfrm>
          <a:prstGeom prst="curvedRightArrow">
            <a:avLst/>
          </a:prstGeom>
          <a:solidFill>
            <a:srgbClr val="006600"/>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b="1" dirty="0" smtClean="0">
                <a:solidFill>
                  <a:srgbClr val="006600"/>
                </a:solidFill>
              </a:rPr>
              <a:t>Management and</a:t>
            </a:r>
            <a:br>
              <a:rPr lang="en-US" sz="2400" b="1" dirty="0" smtClean="0">
                <a:solidFill>
                  <a:srgbClr val="006600"/>
                </a:solidFill>
              </a:rPr>
            </a:br>
            <a:r>
              <a:rPr lang="en-US" sz="2400" b="1" dirty="0" smtClean="0">
                <a:solidFill>
                  <a:srgbClr val="006600"/>
                </a:solidFill>
              </a:rPr>
              <a:t>Planning Cycle</a:t>
            </a:r>
            <a:endParaRPr lang="en-US" sz="2400" b="1" dirty="0">
              <a:solidFill>
                <a:srgbClr val="006600"/>
              </a:solidFill>
            </a:endParaRPr>
          </a:p>
        </p:txBody>
      </p:sp>
      <p:grpSp>
        <p:nvGrpSpPr>
          <p:cNvPr id="2" name="Group 9"/>
          <p:cNvGrpSpPr/>
          <p:nvPr/>
        </p:nvGrpSpPr>
        <p:grpSpPr>
          <a:xfrm>
            <a:off x="2667000" y="4995178"/>
            <a:ext cx="1961703" cy="1177022"/>
            <a:chOff x="6563" y="1875288"/>
            <a:chExt cx="1961703" cy="1177022"/>
          </a:xfrm>
        </p:grpSpPr>
        <p:sp>
          <p:nvSpPr>
            <p:cNvPr id="13" name="Rounded Rectangle 12"/>
            <p:cNvSpPr/>
            <p:nvPr/>
          </p:nvSpPr>
          <p:spPr>
            <a:xfrm>
              <a:off x="6563" y="1875288"/>
              <a:ext cx="1961703" cy="1177022"/>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4" name="Rounded Rectangle 4"/>
            <p:cNvSpPr/>
            <p:nvPr/>
          </p:nvSpPr>
          <p:spPr>
            <a:xfrm>
              <a:off x="41037" y="1909762"/>
              <a:ext cx="1892755" cy="11080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u="sng" kern="1200" dirty="0" smtClean="0"/>
                <a:t>Assess Risk</a:t>
              </a:r>
              <a:r>
                <a:rPr lang="en-US" sz="2400" kern="1200" dirty="0" smtClean="0"/>
                <a:t/>
              </a:r>
              <a:br>
                <a:rPr lang="en-US" sz="2400" kern="1200" dirty="0" smtClean="0"/>
              </a:br>
              <a:r>
                <a:rPr lang="en-US" sz="2400" b="1" kern="1200" dirty="0" smtClean="0"/>
                <a:t>Plan</a:t>
              </a:r>
              <a:endParaRPr lang="en-US" sz="2400" b="1" kern="1200" dirty="0"/>
            </a:p>
          </p:txBody>
        </p:sp>
      </p:grpSp>
      <p:sp>
        <p:nvSpPr>
          <p:cNvPr id="15" name="Bent-Up Arrow 14"/>
          <p:cNvSpPr/>
          <p:nvPr/>
        </p:nvSpPr>
        <p:spPr>
          <a:xfrm>
            <a:off x="4724400" y="4191000"/>
            <a:ext cx="762000" cy="1295400"/>
          </a:xfrm>
          <a:prstGeom prst="bentUp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Bent-Up Arrow 15"/>
          <p:cNvSpPr/>
          <p:nvPr/>
        </p:nvSpPr>
        <p:spPr>
          <a:xfrm>
            <a:off x="4724400" y="4114800"/>
            <a:ext cx="1600200" cy="1905000"/>
          </a:xfrm>
          <a:prstGeom prst="bentUp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Curved Down Arrow 16"/>
          <p:cNvSpPr/>
          <p:nvPr/>
        </p:nvSpPr>
        <p:spPr>
          <a:xfrm rot="10800000">
            <a:off x="4038600" y="5791200"/>
            <a:ext cx="2590800" cy="838200"/>
          </a:xfrm>
          <a:prstGeom prst="curvedDownArrow">
            <a:avLst/>
          </a:prstGeom>
          <a:solidFill>
            <a:srgbClr val="006600"/>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solidFill>
                <a:schemeClr val="tx1"/>
              </a:solidFill>
            </a:endParaRPr>
          </a:p>
        </p:txBody>
      </p:sp>
      <p:cxnSp>
        <p:nvCxnSpPr>
          <p:cNvPr id="18" name="Straight Connector 17"/>
          <p:cNvCxnSpPr/>
          <p:nvPr/>
        </p:nvCxnSpPr>
        <p:spPr>
          <a:xfrm>
            <a:off x="1447800" y="4495800"/>
            <a:ext cx="7239000" cy="0"/>
          </a:xfrm>
          <a:prstGeom prst="line">
            <a:avLst/>
          </a:prstGeom>
          <a:ln w="101600" cap="sq">
            <a:solidFill>
              <a:schemeClr val="tx2">
                <a:lumMod val="75000"/>
              </a:schemeClr>
            </a:solidFill>
            <a:miter lim="800000"/>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1371600" y="4800600"/>
            <a:ext cx="671979" cy="316690"/>
          </a:xfrm>
          <a:prstGeom prst="rect">
            <a:avLst/>
          </a:prstGeom>
          <a:noFill/>
        </p:spPr>
        <p:txBody>
          <a:bodyPr wrap="none" rtlCol="0">
            <a:spAutoFit/>
          </a:bodyPr>
          <a:lstStyle/>
          <a:p>
            <a:r>
              <a:rPr lang="en-US" b="1" dirty="0" smtClean="0">
                <a:solidFill>
                  <a:schemeClr val="tx2">
                    <a:lumMod val="75000"/>
                  </a:schemeClr>
                </a:solidFill>
              </a:rPr>
              <a:t>Now</a:t>
            </a:r>
            <a:endParaRPr lang="en-US" b="1" dirty="0">
              <a:solidFill>
                <a:schemeClr val="tx2">
                  <a:lumMod val="75000"/>
                </a:schemeClr>
              </a:solidFill>
            </a:endParaRPr>
          </a:p>
        </p:txBody>
      </p:sp>
      <p:sp>
        <p:nvSpPr>
          <p:cNvPr id="20" name="TextBox 19"/>
          <p:cNvSpPr txBox="1"/>
          <p:nvPr/>
        </p:nvSpPr>
        <p:spPr>
          <a:xfrm>
            <a:off x="8001002" y="4800600"/>
            <a:ext cx="902811" cy="541046"/>
          </a:xfrm>
          <a:prstGeom prst="rect">
            <a:avLst/>
          </a:prstGeom>
          <a:noFill/>
        </p:spPr>
        <p:txBody>
          <a:bodyPr wrap="none" rtlCol="0">
            <a:spAutoFit/>
          </a:bodyPr>
          <a:lstStyle/>
          <a:p>
            <a:pPr algn="ctr"/>
            <a:r>
              <a:rPr lang="en-US" b="1" dirty="0" smtClean="0">
                <a:solidFill>
                  <a:schemeClr val="tx2">
                    <a:lumMod val="75000"/>
                  </a:schemeClr>
                </a:solidFill>
              </a:rPr>
              <a:t>End of</a:t>
            </a:r>
            <a:br>
              <a:rPr lang="en-US" b="1" dirty="0" smtClean="0">
                <a:solidFill>
                  <a:schemeClr val="tx2">
                    <a:lumMod val="75000"/>
                  </a:schemeClr>
                </a:solidFill>
              </a:rPr>
            </a:br>
            <a:r>
              <a:rPr lang="en-US" b="1" dirty="0" smtClean="0">
                <a:solidFill>
                  <a:schemeClr val="tx2">
                    <a:lumMod val="75000"/>
                  </a:schemeClr>
                </a:solidFill>
              </a:rPr>
              <a:t>Cycle</a:t>
            </a:r>
            <a:endParaRPr lang="en-US" b="1" dirty="0">
              <a:solidFill>
                <a:schemeClr val="tx2">
                  <a:lumMod val="75000"/>
                </a:schemeClr>
              </a:solidFill>
            </a:endParaRPr>
          </a:p>
        </p:txBody>
      </p:sp>
      <p:pic>
        <p:nvPicPr>
          <p:cNvPr id="21" name="Picture 7"/>
          <p:cNvPicPr preferRelativeResize="0">
            <a:picLocks noChangeArrowheads="1"/>
          </p:cNvPicPr>
          <p:nvPr/>
        </p:nvPicPr>
        <p:blipFill>
          <a:blip r:embed="rId8" cstate="print">
            <a:lum bright="20000"/>
          </a:blip>
          <a:srcRect/>
          <a:stretch>
            <a:fillRect/>
          </a:stretch>
        </p:blipFill>
        <p:spPr bwMode="auto">
          <a:xfrm>
            <a:off x="228600" y="304800"/>
            <a:ext cx="914400" cy="6400800"/>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2057400" y="3429000"/>
            <a:ext cx="6400800" cy="1981200"/>
          </a:xfrm>
          <a:prstGeom prst="rect">
            <a:avLst/>
          </a:prstGeom>
          <a:noFill/>
          <a:ln w="9525">
            <a:noFill/>
            <a:round/>
            <a:headEnd/>
            <a:tailEnd/>
          </a:ln>
        </p:spPr>
        <p:txBody>
          <a:bodyPr lIns="90000" tIns="46800" rIns="90000" bIns="46800"/>
          <a:lstStyle/>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p:txBody>
      </p:sp>
      <p:sp>
        <p:nvSpPr>
          <p:cNvPr id="4100" name="Text Box 6"/>
          <p:cNvSpPr txBox="1">
            <a:spLocks noChangeArrowheads="1"/>
          </p:cNvSpPr>
          <p:nvPr/>
        </p:nvSpPr>
        <p:spPr bwMode="auto">
          <a:xfrm>
            <a:off x="1371600" y="304800"/>
            <a:ext cx="7543800" cy="5562600"/>
          </a:xfrm>
          <a:prstGeom prst="rect">
            <a:avLst/>
          </a:prstGeom>
          <a:noFill/>
          <a:ln w="9525">
            <a:noFill/>
            <a:round/>
            <a:headEnd/>
            <a:tailEnd/>
          </a:ln>
        </p:spPr>
        <p:txBody>
          <a:bodyPr lIns="90000" tIns="45000" rIns="90000" bIns="45000"/>
          <a:lstStyle/>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600" b="1" dirty="0">
                <a:solidFill>
                  <a:srgbClr val="000000"/>
                </a:solidFill>
                <a:latin typeface="Bookman Old Style" pitchFamily="18" charset="0"/>
              </a:rPr>
              <a:t>Tree Risk Management</a:t>
            </a:r>
          </a:p>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3600" b="1" dirty="0">
              <a:solidFill>
                <a:srgbClr val="000000"/>
              </a:solidFill>
              <a:latin typeface="Bookman Old Style" pitchFamily="18" charset="0"/>
            </a:endParaRPr>
          </a:p>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a:solidFill>
                  <a:srgbClr val="000000"/>
                </a:solidFill>
                <a:latin typeface="+mn-lt"/>
              </a:rPr>
              <a:t>Communities can deal with risk &amp; </a:t>
            </a:r>
            <a:r>
              <a:rPr lang="en-GB" sz="2400" dirty="0" smtClean="0">
                <a:solidFill>
                  <a:srgbClr val="000000"/>
                </a:solidFill>
                <a:latin typeface="+mn-lt"/>
              </a:rPr>
              <a:t>their identified hazards </a:t>
            </a:r>
            <a:r>
              <a:rPr lang="en-GB" sz="2400" dirty="0">
                <a:solidFill>
                  <a:srgbClr val="000000"/>
                </a:solidFill>
                <a:latin typeface="+mn-lt"/>
              </a:rPr>
              <a:t>in several ways</a:t>
            </a:r>
            <a:r>
              <a:rPr lang="en-GB" sz="2400" dirty="0" smtClean="0">
                <a:solidFill>
                  <a:srgbClr val="000000"/>
                </a:solidFill>
                <a:latin typeface="+mn-lt"/>
              </a:rPr>
              <a:t>:</a:t>
            </a:r>
          </a:p>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mn-lt"/>
            </a:endParaRPr>
          </a:p>
          <a:p>
            <a:pPr marL="457200" indent="-457200">
              <a:lnSpc>
                <a:spcPct val="99000"/>
              </a:lnSpc>
              <a:spcBef>
                <a:spcPts val="450"/>
              </a:spcBef>
              <a:buFont typeface="+mj-lt"/>
              <a:buAutoNum type="arabicPeriod"/>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smtClean="0">
                <a:solidFill>
                  <a:srgbClr val="000000"/>
                </a:solidFill>
                <a:latin typeface="+mn-lt"/>
              </a:rPr>
              <a:t>Risk </a:t>
            </a:r>
            <a:r>
              <a:rPr lang="en-GB" sz="2400" dirty="0">
                <a:solidFill>
                  <a:srgbClr val="000000"/>
                </a:solidFill>
                <a:latin typeface="+mn-lt"/>
              </a:rPr>
              <a:t>Avoidance</a:t>
            </a:r>
          </a:p>
          <a:p>
            <a:pPr marL="457200" indent="-457200">
              <a:lnSpc>
                <a:spcPct val="99000"/>
              </a:lnSpc>
              <a:spcBef>
                <a:spcPts val="450"/>
              </a:spcBef>
              <a:buFont typeface="+mj-lt"/>
              <a:buAutoNum type="arabicPeriod"/>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a:solidFill>
                  <a:srgbClr val="000000"/>
                </a:solidFill>
                <a:latin typeface="+mn-lt"/>
              </a:rPr>
              <a:t>Risk Management</a:t>
            </a:r>
          </a:p>
          <a:p>
            <a:pPr marL="457200" indent="-457200">
              <a:lnSpc>
                <a:spcPct val="99000"/>
              </a:lnSpc>
              <a:spcBef>
                <a:spcPts val="450"/>
              </a:spcBef>
              <a:buFont typeface="+mj-lt"/>
              <a:buAutoNum type="arabicPeriod"/>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mn-lt"/>
            </a:endParaRPr>
          </a:p>
          <a:p>
            <a:pPr marL="457200" indent="-457200">
              <a:lnSpc>
                <a:spcPct val="99000"/>
              </a:lnSpc>
              <a:spcBef>
                <a:spcPts val="450"/>
              </a:spcBef>
              <a:buFont typeface="+mj-lt"/>
              <a:buAutoNum type="arabicPeriod"/>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mn-lt"/>
            </a:endParaRPr>
          </a:p>
          <a:p>
            <a:pPr>
              <a:lnSpc>
                <a:spcPct val="99000"/>
              </a:lnSpc>
              <a:spcBef>
                <a:spcPts val="450"/>
              </a:spcBef>
              <a:tabLst>
                <a:tab pos="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a:solidFill>
                  <a:srgbClr val="000000"/>
                </a:solidFill>
                <a:latin typeface="+mn-lt"/>
              </a:rPr>
              <a:t>Your community decides how to management trees to reduce </a:t>
            </a:r>
            <a:r>
              <a:rPr lang="en-GB" sz="2400" dirty="0" smtClean="0">
                <a:solidFill>
                  <a:srgbClr val="000000"/>
                </a:solidFill>
                <a:latin typeface="+mn-lt"/>
              </a:rPr>
              <a:t> undesirable consequences.</a:t>
            </a:r>
            <a:endParaRPr lang="en-GB" sz="2400" dirty="0">
              <a:solidFill>
                <a:srgbClr val="000000"/>
              </a:solidFill>
              <a:latin typeface="+mn-lt"/>
            </a:endParaRPr>
          </a:p>
          <a:p>
            <a:pPr marL="457200" indent="-457200">
              <a:lnSpc>
                <a:spcPct val="99000"/>
              </a:lnSpc>
              <a:spcBef>
                <a:spcPts val="450"/>
              </a:spcBef>
              <a:buFont typeface="+mj-lt"/>
              <a:buAutoNum type="arabicPeriod"/>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mn-lt"/>
            </a:endParaRPr>
          </a:p>
          <a:p>
            <a:pPr marL="457200" indent="-457200">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mn-lt"/>
            </a:endParaRPr>
          </a:p>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mn-lt"/>
            </a:endParaRPr>
          </a:p>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mn-lt"/>
            </a:endParaRPr>
          </a:p>
        </p:txBody>
      </p:sp>
      <p:pic>
        <p:nvPicPr>
          <p:cNvPr id="5" name="Picture 7"/>
          <p:cNvPicPr preferRelativeResize="0">
            <a:picLocks noChangeArrowheads="1"/>
          </p:cNvPicPr>
          <p:nvPr/>
        </p:nvPicPr>
        <p:blipFill>
          <a:blip r:embed="rId3" cstate="print">
            <a:lum bright="20000"/>
          </a:blip>
          <a:srcRect/>
          <a:stretch>
            <a:fillRect/>
          </a:stretch>
        </p:blipFill>
        <p:spPr bwMode="auto">
          <a:xfrm>
            <a:off x="228600" y="304800"/>
            <a:ext cx="914400" cy="6400800"/>
          </a:xfrm>
          <a:prstGeom prst="rect">
            <a:avLst/>
          </a:prstGeom>
          <a:noFill/>
          <a:ln w="9525">
            <a:noFill/>
            <a:miter lim="800000"/>
            <a:headEnd/>
            <a:tailEnd/>
          </a:ln>
        </p:spPr>
      </p:pic>
    </p:spTree>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4"/>
          <p:cNvPicPr>
            <a:picLocks noChangeAspect="1" noChangeArrowheads="1"/>
          </p:cNvPicPr>
          <p:nvPr/>
        </p:nvPicPr>
        <p:blipFill>
          <a:blip r:embed="rId3" cstate="print"/>
          <a:srcRect/>
          <a:stretch>
            <a:fillRect/>
          </a:stretch>
        </p:blipFill>
        <p:spPr bwMode="auto">
          <a:xfrm>
            <a:off x="2438400" y="5943600"/>
            <a:ext cx="1143000" cy="630238"/>
          </a:xfrm>
          <a:prstGeom prst="rect">
            <a:avLst/>
          </a:prstGeom>
          <a:noFill/>
          <a:ln w="9525">
            <a:noFill/>
            <a:round/>
            <a:headEnd/>
            <a:tailEnd/>
          </a:ln>
        </p:spPr>
      </p:pic>
      <p:sp>
        <p:nvSpPr>
          <p:cNvPr id="2054" name="Rectangle 3"/>
          <p:cNvSpPr>
            <a:spLocks noChangeArrowheads="1"/>
          </p:cNvSpPr>
          <p:nvPr/>
        </p:nvSpPr>
        <p:spPr bwMode="auto">
          <a:xfrm>
            <a:off x="1371600" y="5562600"/>
            <a:ext cx="6400800" cy="1066800"/>
          </a:xfrm>
          <a:prstGeom prst="rect">
            <a:avLst/>
          </a:prstGeom>
          <a:noFill/>
          <a:ln w="9525">
            <a:noFill/>
            <a:round/>
            <a:headEnd/>
            <a:tailEnd/>
          </a:ln>
        </p:spPr>
        <p:txBody>
          <a:bodyPr lIns="90000" tIns="46800" rIns="90000" bIns="46800"/>
          <a:lstStyle/>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solidFill>
                  <a:srgbClr val="000000"/>
                </a:solidFill>
                <a:latin typeface="Century Gothic" pitchFamily="34" charset="0"/>
              </a:rPr>
              <a:t>Dudley R. Hartel, Center Manager</a:t>
            </a:r>
            <a:br>
              <a:rPr lang="en-GB">
                <a:solidFill>
                  <a:srgbClr val="000000"/>
                </a:solidFill>
                <a:latin typeface="Century Gothic" pitchFamily="34" charset="0"/>
              </a:rPr>
            </a:br>
            <a:r>
              <a:rPr lang="en-GB">
                <a:solidFill>
                  <a:srgbClr val="000000"/>
                </a:solidFill>
                <a:latin typeface="Century Gothic" pitchFamily="34" charset="0"/>
              </a:rPr>
              <a:t>Urban Forestry South</a:t>
            </a: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solidFill>
                  <a:srgbClr val="000000"/>
                </a:solidFill>
                <a:latin typeface="Century Gothic" pitchFamily="34" charset="0"/>
              </a:rPr>
              <a:t>Athens, Georgia</a:t>
            </a:r>
          </a:p>
        </p:txBody>
      </p:sp>
      <p:pic>
        <p:nvPicPr>
          <p:cNvPr id="2055" name="Picture 5"/>
          <p:cNvPicPr>
            <a:picLocks noChangeAspect="1" noChangeArrowheads="1"/>
          </p:cNvPicPr>
          <p:nvPr/>
        </p:nvPicPr>
        <p:blipFill>
          <a:blip r:embed="rId4" cstate="print"/>
          <a:srcRect/>
          <a:stretch>
            <a:fillRect/>
          </a:stretch>
        </p:blipFill>
        <p:spPr bwMode="auto">
          <a:xfrm>
            <a:off x="8382000" y="5840764"/>
            <a:ext cx="609600" cy="712436"/>
          </a:xfrm>
          <a:prstGeom prst="rect">
            <a:avLst/>
          </a:prstGeom>
          <a:noFill/>
          <a:ln w="9525">
            <a:noFill/>
            <a:round/>
            <a:headEnd/>
            <a:tailEnd/>
          </a:ln>
        </p:spPr>
      </p:pic>
      <p:sp>
        <p:nvSpPr>
          <p:cNvPr id="9" name="TextBox 8"/>
          <p:cNvSpPr txBox="1"/>
          <p:nvPr/>
        </p:nvSpPr>
        <p:spPr>
          <a:xfrm>
            <a:off x="1371600" y="3182378"/>
            <a:ext cx="7543800" cy="780022"/>
          </a:xfrm>
          <a:prstGeom prst="rect">
            <a:avLst/>
          </a:prstGeom>
          <a:noFill/>
        </p:spPr>
        <p:txBody>
          <a:bodyPr wrap="square" rtlCol="0">
            <a:spAutoFit/>
          </a:bodyPr>
          <a:lstStyle/>
          <a:p>
            <a:pPr algn="ctr"/>
            <a:r>
              <a:rPr lang="en-US" sz="5400" b="1" dirty="0" smtClean="0">
                <a:solidFill>
                  <a:srgbClr val="008000"/>
                </a:solidFill>
                <a:latin typeface="+mn-lt"/>
              </a:rPr>
              <a:t>Questions!</a:t>
            </a:r>
            <a:endParaRPr lang="en-US" sz="5400" b="1" dirty="0">
              <a:solidFill>
                <a:srgbClr val="008000"/>
              </a:solidFill>
              <a:latin typeface="+mn-lt"/>
            </a:endParaRPr>
          </a:p>
        </p:txBody>
      </p:sp>
      <p:sp>
        <p:nvSpPr>
          <p:cNvPr id="8" name="Rectangle 1"/>
          <p:cNvSpPr txBox="1">
            <a:spLocks noChangeArrowheads="1"/>
          </p:cNvSpPr>
          <p:nvPr/>
        </p:nvSpPr>
        <p:spPr bwMode="auto">
          <a:xfrm>
            <a:off x="1240974" y="457200"/>
            <a:ext cx="7772400" cy="1752600"/>
          </a:xfrm>
          <a:prstGeom prst="rect">
            <a:avLst/>
          </a:prstGeom>
          <a:noFill/>
          <a:ln>
            <a:miter lim="800000"/>
            <a:headEnd/>
            <a:tailEnd/>
          </a:ln>
        </p:spPr>
        <p:txBody>
          <a:bodyPr/>
          <a:lstStyle/>
          <a:p>
            <a:pPr lvl="0" algn="ctr" defTabSz="914400">
              <a:lnSpc>
                <a:spcPct val="100000"/>
              </a:lnSpc>
              <a:buClrTx/>
              <a:buSzTx/>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GB" sz="4800" b="1" i="0" u="none" strike="noStrike" kern="1200" cap="none" spc="0" normalizeH="0" baseline="0" noProof="0" dirty="0" smtClean="0">
                <a:ln>
                  <a:noFill/>
                </a:ln>
                <a:solidFill>
                  <a:srgbClr val="006600"/>
                </a:solidFill>
                <a:effectLst/>
                <a:uLnTx/>
                <a:uFillTx/>
                <a:latin typeface="+mj-lt"/>
                <a:ea typeface="+mj-ea"/>
                <a:cs typeface="+mj-cs"/>
              </a:rPr>
              <a:t>Urban Tree Risk Management</a:t>
            </a:r>
            <a:br>
              <a:rPr kumimoji="0" lang="en-GB" sz="4800" b="1" i="0" u="none" strike="noStrike" kern="1200" cap="none" spc="0" normalizeH="0" baseline="0" noProof="0" dirty="0" smtClean="0">
                <a:ln>
                  <a:noFill/>
                </a:ln>
                <a:solidFill>
                  <a:srgbClr val="006600"/>
                </a:solidFill>
                <a:effectLst/>
                <a:uLnTx/>
                <a:uFillTx/>
                <a:latin typeface="+mj-lt"/>
                <a:ea typeface="+mj-ea"/>
                <a:cs typeface="+mj-cs"/>
              </a:rPr>
            </a:br>
            <a:r>
              <a:rPr kumimoji="0" lang="en-GB" sz="1200" b="1" i="0" u="none" strike="noStrike" kern="1200" cap="none" spc="0" normalizeH="0" baseline="0" noProof="0" dirty="0" smtClean="0">
                <a:ln>
                  <a:noFill/>
                </a:ln>
                <a:solidFill>
                  <a:schemeClr val="tx1"/>
                </a:solidFill>
                <a:effectLst/>
                <a:uLnTx/>
                <a:uFillTx/>
                <a:latin typeface="+mj-lt"/>
                <a:ea typeface="+mj-ea"/>
                <a:cs typeface="+mj-cs"/>
              </a:rPr>
              <a:t/>
            </a:r>
            <a:br>
              <a:rPr kumimoji="0" lang="en-GB" sz="1200" b="1" i="0" u="none" strike="noStrike" kern="1200" cap="none" spc="0" normalizeH="0" baseline="0" noProof="0" dirty="0" smtClean="0">
                <a:ln>
                  <a:noFill/>
                </a:ln>
                <a:solidFill>
                  <a:schemeClr val="tx1"/>
                </a:solidFill>
                <a:effectLst/>
                <a:uLnTx/>
                <a:uFillTx/>
                <a:latin typeface="+mj-lt"/>
                <a:ea typeface="+mj-ea"/>
                <a:cs typeface="+mj-cs"/>
              </a:rPr>
            </a:br>
            <a:r>
              <a:rPr lang="en-GB" sz="3200" b="1" dirty="0" smtClean="0">
                <a:solidFill>
                  <a:schemeClr val="tx1"/>
                </a:solidFill>
              </a:rPr>
              <a:t> A Comprehensive Framework</a:t>
            </a:r>
            <a:endParaRPr kumimoji="0" lang="en-GB" sz="3200" b="0" i="0" u="none" strike="noStrike" kern="1200" cap="none" spc="0" normalizeH="0" baseline="0" noProof="0" dirty="0" smtClean="0">
              <a:ln>
                <a:noFill/>
              </a:ln>
              <a:solidFill>
                <a:schemeClr val="tx1"/>
              </a:solidFill>
              <a:effectLst/>
              <a:uLnTx/>
              <a:uFillTx/>
              <a:latin typeface="+mj-lt"/>
              <a:ea typeface="+mj-ea"/>
              <a:cs typeface="+mj-cs"/>
            </a:endParaRPr>
          </a:p>
        </p:txBody>
      </p:sp>
      <p:pic>
        <p:nvPicPr>
          <p:cNvPr id="10" name="Picture 7"/>
          <p:cNvPicPr preferRelativeResize="0">
            <a:picLocks noChangeArrowheads="1"/>
          </p:cNvPicPr>
          <p:nvPr/>
        </p:nvPicPr>
        <p:blipFill>
          <a:blip r:embed="rId5" cstate="print">
            <a:lum bright="20000"/>
          </a:blip>
          <a:srcRect/>
          <a:stretch>
            <a:fillRect/>
          </a:stretch>
        </p:blipFill>
        <p:spPr bwMode="auto">
          <a:xfrm>
            <a:off x="228600" y="304800"/>
            <a:ext cx="914400" cy="6400800"/>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2057400" y="3429000"/>
            <a:ext cx="6400800" cy="1981200"/>
          </a:xfrm>
          <a:prstGeom prst="rect">
            <a:avLst/>
          </a:prstGeom>
          <a:noFill/>
          <a:ln w="9525">
            <a:noFill/>
            <a:round/>
            <a:headEnd/>
            <a:tailEnd/>
          </a:ln>
        </p:spPr>
        <p:txBody>
          <a:bodyPr lIns="90000" tIns="46800" rIns="90000" bIns="46800"/>
          <a:lstStyle/>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p:txBody>
      </p:sp>
      <p:sp>
        <p:nvSpPr>
          <p:cNvPr id="4100" name="Text Box 6"/>
          <p:cNvSpPr txBox="1">
            <a:spLocks noChangeArrowheads="1"/>
          </p:cNvSpPr>
          <p:nvPr/>
        </p:nvSpPr>
        <p:spPr bwMode="auto">
          <a:xfrm>
            <a:off x="1371600" y="304800"/>
            <a:ext cx="7543800" cy="6248400"/>
          </a:xfrm>
          <a:prstGeom prst="rect">
            <a:avLst/>
          </a:prstGeom>
          <a:noFill/>
          <a:ln w="9525">
            <a:noFill/>
            <a:round/>
            <a:headEnd/>
            <a:tailEnd/>
          </a:ln>
        </p:spPr>
        <p:txBody>
          <a:bodyPr lIns="90000" tIns="45000" rIns="90000" bIns="45000"/>
          <a:lstStyle/>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600" b="1" dirty="0">
                <a:solidFill>
                  <a:srgbClr val="000000"/>
                </a:solidFill>
                <a:latin typeface="Bookman Old Style" pitchFamily="18" charset="0"/>
              </a:rPr>
              <a:t>Risk Management Program Design</a:t>
            </a:r>
          </a:p>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mn-lt"/>
            </a:endParaRPr>
          </a:p>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b="1" dirty="0">
                <a:solidFill>
                  <a:srgbClr val="000000"/>
                </a:solidFill>
                <a:latin typeface="+mn-lt"/>
              </a:rPr>
              <a:t>A Ten Step Process</a:t>
            </a:r>
          </a:p>
          <a:p>
            <a:pPr marL="457200" indent="-457200">
              <a:lnSpc>
                <a:spcPct val="99000"/>
              </a:lnSpc>
              <a:spcBef>
                <a:spcPts val="450"/>
              </a:spcBef>
              <a:buFont typeface="+mj-lt"/>
              <a:buAutoNum type="arabicPeriod"/>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a:solidFill>
                  <a:srgbClr val="000000"/>
                </a:solidFill>
                <a:latin typeface="+mn-lt"/>
              </a:rPr>
              <a:t>Assess the tree resource</a:t>
            </a:r>
          </a:p>
          <a:p>
            <a:pPr marL="457200" indent="-457200">
              <a:lnSpc>
                <a:spcPct val="99000"/>
              </a:lnSpc>
              <a:spcBef>
                <a:spcPts val="450"/>
              </a:spcBef>
              <a:buFont typeface="+mj-lt"/>
              <a:buAutoNum type="arabicPeriod"/>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a:solidFill>
                  <a:srgbClr val="000000"/>
                </a:solidFill>
                <a:latin typeface="+mn-lt"/>
              </a:rPr>
              <a:t>Review current management practices</a:t>
            </a:r>
          </a:p>
          <a:p>
            <a:pPr marL="457200" indent="-457200">
              <a:lnSpc>
                <a:spcPct val="99000"/>
              </a:lnSpc>
              <a:spcBef>
                <a:spcPts val="450"/>
              </a:spcBef>
              <a:buFont typeface="+mj-lt"/>
              <a:buAutoNum type="arabicPeriod"/>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a:solidFill>
                  <a:srgbClr val="000000"/>
                </a:solidFill>
                <a:latin typeface="+mn-lt"/>
              </a:rPr>
              <a:t>Assess fiscal and human resources</a:t>
            </a:r>
          </a:p>
          <a:p>
            <a:pPr marL="457200" indent="-457200">
              <a:lnSpc>
                <a:spcPct val="99000"/>
              </a:lnSpc>
              <a:spcBef>
                <a:spcPts val="450"/>
              </a:spcBef>
              <a:buFont typeface="+mj-lt"/>
              <a:buAutoNum type="arabicPeriod"/>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a:solidFill>
                  <a:srgbClr val="000000"/>
                </a:solidFill>
                <a:latin typeface="+mn-lt"/>
              </a:rPr>
              <a:t>Identify program goals</a:t>
            </a:r>
          </a:p>
          <a:p>
            <a:pPr marL="457200" indent="-457200">
              <a:lnSpc>
                <a:spcPct val="99000"/>
              </a:lnSpc>
              <a:spcBef>
                <a:spcPts val="450"/>
              </a:spcBef>
              <a:buFont typeface="+mj-lt"/>
              <a:buAutoNum type="arabicPeriod"/>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a:solidFill>
                  <a:srgbClr val="000000"/>
                </a:solidFill>
                <a:latin typeface="+mn-lt"/>
              </a:rPr>
              <a:t>Formulate a tree risk management strategy</a:t>
            </a:r>
          </a:p>
          <a:p>
            <a:pPr marL="457200" indent="-457200">
              <a:lnSpc>
                <a:spcPct val="99000"/>
              </a:lnSpc>
              <a:spcBef>
                <a:spcPts val="450"/>
              </a:spcBef>
              <a:buFont typeface="+mj-lt"/>
              <a:buAutoNum type="arabicPeriod"/>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a:solidFill>
                  <a:srgbClr val="000000"/>
                </a:solidFill>
                <a:latin typeface="+mn-lt"/>
              </a:rPr>
              <a:t>Prioritize inspection and corrective action</a:t>
            </a:r>
          </a:p>
          <a:p>
            <a:pPr marL="457200" indent="-457200">
              <a:lnSpc>
                <a:spcPct val="99000"/>
              </a:lnSpc>
              <a:spcBef>
                <a:spcPts val="450"/>
              </a:spcBef>
              <a:buFont typeface="+mj-lt"/>
              <a:buAutoNum type="arabicPeriod"/>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a:solidFill>
                  <a:srgbClr val="000000"/>
                </a:solidFill>
                <a:latin typeface="+mn-lt"/>
              </a:rPr>
              <a:t>Select a tree rating system</a:t>
            </a:r>
          </a:p>
          <a:p>
            <a:pPr marL="457200" indent="-457200">
              <a:lnSpc>
                <a:spcPct val="99000"/>
              </a:lnSpc>
              <a:spcBef>
                <a:spcPts val="450"/>
              </a:spcBef>
              <a:buFont typeface="+mj-lt"/>
              <a:buAutoNum type="arabicPeriod"/>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a:solidFill>
                  <a:srgbClr val="000000"/>
                </a:solidFill>
                <a:latin typeface="+mn-lt"/>
              </a:rPr>
              <a:t>Write a comprehensive risk policy</a:t>
            </a:r>
          </a:p>
          <a:p>
            <a:pPr marL="457200" indent="-457200">
              <a:lnSpc>
                <a:spcPct val="99000"/>
              </a:lnSpc>
              <a:spcBef>
                <a:spcPts val="450"/>
              </a:spcBef>
              <a:buFont typeface="+mj-lt"/>
              <a:buAutoNum type="arabicPeriod"/>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a:solidFill>
                  <a:srgbClr val="000000"/>
                </a:solidFill>
                <a:latin typeface="+mn-lt"/>
              </a:rPr>
              <a:t>Implement the tree risk management strategy</a:t>
            </a:r>
          </a:p>
          <a:p>
            <a:pPr marL="457200" indent="-457200">
              <a:lnSpc>
                <a:spcPct val="99000"/>
              </a:lnSpc>
              <a:spcBef>
                <a:spcPts val="450"/>
              </a:spcBef>
              <a:buFont typeface="+mj-lt"/>
              <a:buAutoNum type="arabicPeriod"/>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a:solidFill>
                  <a:srgbClr val="000000"/>
                </a:solidFill>
                <a:latin typeface="+mn-lt"/>
              </a:rPr>
              <a:t>Evaluate program effectiveness</a:t>
            </a:r>
          </a:p>
          <a:p>
            <a:pPr marL="457200" indent="-457200">
              <a:lnSpc>
                <a:spcPct val="99000"/>
              </a:lnSpc>
              <a:spcBef>
                <a:spcPts val="450"/>
              </a:spcBef>
              <a:buFont typeface="+mj-lt"/>
              <a:buAutoNum type="arabicPeriod"/>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mn-lt"/>
            </a:endParaRPr>
          </a:p>
          <a:p>
            <a:pPr marL="457200" indent="-457200">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mn-lt"/>
            </a:endParaRPr>
          </a:p>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mn-lt"/>
            </a:endParaRPr>
          </a:p>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mn-lt"/>
            </a:endParaRPr>
          </a:p>
        </p:txBody>
      </p:sp>
      <p:pic>
        <p:nvPicPr>
          <p:cNvPr id="5" name="Picture 7"/>
          <p:cNvPicPr preferRelativeResize="0">
            <a:picLocks noChangeArrowheads="1"/>
          </p:cNvPicPr>
          <p:nvPr/>
        </p:nvPicPr>
        <p:blipFill>
          <a:blip r:embed="rId3" cstate="print">
            <a:lum bright="20000"/>
          </a:blip>
          <a:srcRect/>
          <a:stretch>
            <a:fillRect/>
          </a:stretch>
        </p:blipFill>
        <p:spPr bwMode="auto">
          <a:xfrm>
            <a:off x="228600" y="304800"/>
            <a:ext cx="914400" cy="6400800"/>
          </a:xfrm>
          <a:prstGeom prst="rect">
            <a:avLst/>
          </a:prstGeom>
          <a:noFill/>
          <a:ln w="9525">
            <a:noFill/>
            <a:miter lim="800000"/>
            <a:headEnd/>
            <a:tailEnd/>
          </a:ln>
        </p:spPr>
      </p:pic>
    </p:spTree>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2057400" y="3429000"/>
            <a:ext cx="6400800" cy="1981200"/>
          </a:xfrm>
          <a:prstGeom prst="rect">
            <a:avLst/>
          </a:prstGeom>
          <a:noFill/>
          <a:ln w="9525">
            <a:noFill/>
            <a:round/>
            <a:headEnd/>
            <a:tailEnd/>
          </a:ln>
        </p:spPr>
        <p:txBody>
          <a:bodyPr lIns="90000" tIns="46800" rIns="90000" bIns="46800"/>
          <a:lstStyle/>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p:txBody>
      </p:sp>
      <p:pic>
        <p:nvPicPr>
          <p:cNvPr id="6147" name="Picture 4"/>
          <p:cNvPicPr preferRelativeResize="0">
            <a:picLocks noChangeArrowheads="1"/>
          </p:cNvPicPr>
          <p:nvPr/>
        </p:nvPicPr>
        <p:blipFill>
          <a:blip r:embed="rId3" cstate="print">
            <a:lum bright="20000"/>
          </a:blip>
          <a:srcRect/>
          <a:stretch>
            <a:fillRect/>
          </a:stretch>
        </p:blipFill>
        <p:spPr bwMode="auto">
          <a:xfrm>
            <a:off x="228600" y="304800"/>
            <a:ext cx="1005840" cy="6400800"/>
          </a:xfrm>
          <a:prstGeom prst="rect">
            <a:avLst/>
          </a:prstGeom>
          <a:noFill/>
          <a:ln w="9525">
            <a:noFill/>
            <a:miter lim="800000"/>
            <a:headEnd/>
            <a:tailEnd/>
          </a:ln>
        </p:spPr>
      </p:pic>
      <p:sp>
        <p:nvSpPr>
          <p:cNvPr id="4100" name="Text Box 6"/>
          <p:cNvSpPr txBox="1">
            <a:spLocks noChangeArrowheads="1"/>
          </p:cNvSpPr>
          <p:nvPr/>
        </p:nvSpPr>
        <p:spPr bwMode="auto">
          <a:xfrm>
            <a:off x="1371600" y="228600"/>
            <a:ext cx="7543800" cy="6019800"/>
          </a:xfrm>
          <a:prstGeom prst="rect">
            <a:avLst/>
          </a:prstGeom>
          <a:noFill/>
          <a:ln w="9525">
            <a:noFill/>
            <a:round/>
            <a:headEnd/>
            <a:tailEnd/>
          </a:ln>
        </p:spPr>
        <p:txBody>
          <a:bodyPr lIns="90000" tIns="45000" rIns="90000" bIns="45000"/>
          <a:lstStyle/>
          <a:p>
            <a:pPr>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600" b="1" dirty="0">
                <a:solidFill>
                  <a:srgbClr val="000000"/>
                </a:solidFill>
                <a:latin typeface="Bookman Old Style" pitchFamily="18" charset="0"/>
              </a:rPr>
              <a:t>What Do You Have</a:t>
            </a:r>
            <a:br>
              <a:rPr lang="en-GB" sz="3600" b="1" dirty="0">
                <a:solidFill>
                  <a:srgbClr val="000000"/>
                </a:solidFill>
                <a:latin typeface="Bookman Old Style" pitchFamily="18" charset="0"/>
              </a:rPr>
            </a:br>
            <a:endParaRPr lang="en-GB" sz="3600" b="1" dirty="0" smtClean="0">
              <a:solidFill>
                <a:srgbClr val="000000"/>
              </a:solidFill>
              <a:latin typeface="Bookman Old Style" pitchFamily="18" charset="0"/>
            </a:endParaRPr>
          </a:p>
          <a:p>
            <a:pPr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smtClean="0">
                <a:solidFill>
                  <a:srgbClr val="000000"/>
                </a:solidFill>
                <a:latin typeface="+mn-lt"/>
              </a:rPr>
              <a:t>Assess </a:t>
            </a:r>
            <a:r>
              <a:rPr lang="en-GB" sz="2400" dirty="0">
                <a:solidFill>
                  <a:srgbClr val="000000"/>
                </a:solidFill>
                <a:latin typeface="+mn-lt"/>
              </a:rPr>
              <a:t>the tree </a:t>
            </a:r>
            <a:r>
              <a:rPr lang="en-GB" sz="2400" dirty="0" smtClean="0">
                <a:solidFill>
                  <a:srgbClr val="000000"/>
                </a:solidFill>
                <a:latin typeface="+mn-lt"/>
              </a:rPr>
              <a:t>resource</a:t>
            </a:r>
          </a:p>
          <a:p>
            <a:pPr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smtClean="0">
                <a:solidFill>
                  <a:srgbClr val="000000"/>
                </a:solidFill>
                <a:latin typeface="+mn-lt"/>
              </a:rPr>
              <a:t>Review management practices</a:t>
            </a:r>
          </a:p>
          <a:p>
            <a:pPr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smtClean="0">
                <a:solidFill>
                  <a:srgbClr val="000000"/>
                </a:solidFill>
                <a:latin typeface="+mn-lt"/>
              </a:rPr>
              <a:t>Assess fiscal &amp; human resources</a:t>
            </a:r>
          </a:p>
          <a:p>
            <a:pPr lvl="1" indent="-457200">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mn-lt"/>
            </a:endParaRPr>
          </a:p>
          <a:p>
            <a:pPr marL="457200" indent="-457200">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mn-lt"/>
            </a:endParaRPr>
          </a:p>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mn-lt"/>
            </a:endParaRPr>
          </a:p>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mn-lt"/>
            </a:endParaRPr>
          </a:p>
        </p:txBody>
      </p:sp>
    </p:spTree>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2057400" y="3429000"/>
            <a:ext cx="6400800" cy="1981200"/>
          </a:xfrm>
          <a:prstGeom prst="rect">
            <a:avLst/>
          </a:prstGeom>
          <a:noFill/>
          <a:ln w="9525">
            <a:noFill/>
            <a:round/>
            <a:headEnd/>
            <a:tailEnd/>
          </a:ln>
        </p:spPr>
        <p:txBody>
          <a:bodyPr lIns="90000" tIns="46800" rIns="90000" bIns="46800"/>
          <a:lstStyle/>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p:txBody>
      </p:sp>
      <p:pic>
        <p:nvPicPr>
          <p:cNvPr id="9219" name="Picture 4"/>
          <p:cNvPicPr preferRelativeResize="0">
            <a:picLocks noChangeArrowheads="1"/>
          </p:cNvPicPr>
          <p:nvPr/>
        </p:nvPicPr>
        <p:blipFill>
          <a:blip r:embed="rId3" cstate="print">
            <a:lum bright="20000"/>
          </a:blip>
          <a:srcRect/>
          <a:stretch>
            <a:fillRect/>
          </a:stretch>
        </p:blipFill>
        <p:spPr bwMode="auto">
          <a:xfrm>
            <a:off x="228600" y="304800"/>
            <a:ext cx="1005840" cy="6400800"/>
          </a:xfrm>
          <a:prstGeom prst="rect">
            <a:avLst/>
          </a:prstGeom>
          <a:noFill/>
          <a:ln w="9525">
            <a:noFill/>
            <a:miter lim="800000"/>
            <a:headEnd/>
            <a:tailEnd/>
          </a:ln>
        </p:spPr>
      </p:pic>
      <p:sp>
        <p:nvSpPr>
          <p:cNvPr id="4100" name="Text Box 6"/>
          <p:cNvSpPr txBox="1">
            <a:spLocks noChangeArrowheads="1"/>
          </p:cNvSpPr>
          <p:nvPr/>
        </p:nvSpPr>
        <p:spPr bwMode="auto">
          <a:xfrm>
            <a:off x="1447800" y="228600"/>
            <a:ext cx="7391400" cy="6248400"/>
          </a:xfrm>
          <a:prstGeom prst="rect">
            <a:avLst/>
          </a:prstGeom>
          <a:noFill/>
          <a:ln w="9525">
            <a:noFill/>
            <a:round/>
            <a:headEnd/>
            <a:tailEnd/>
          </a:ln>
        </p:spPr>
        <p:txBody>
          <a:bodyPr lIns="90000" tIns="45000" rIns="90000" bIns="45000"/>
          <a:lstStyle/>
          <a:p>
            <a:pPr marL="0" lvl="1">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600" b="1" dirty="0">
                <a:solidFill>
                  <a:srgbClr val="000000"/>
                </a:solidFill>
                <a:latin typeface="Bookman Old Style" pitchFamily="18" charset="0"/>
              </a:rPr>
              <a:t>What Do You Want</a:t>
            </a:r>
            <a:br>
              <a:rPr lang="en-GB" sz="3600" b="1" dirty="0">
                <a:solidFill>
                  <a:srgbClr val="000000"/>
                </a:solidFill>
                <a:latin typeface="Bookman Old Style" pitchFamily="18" charset="0"/>
              </a:rPr>
            </a:br>
            <a:endParaRPr lang="en-GB" sz="1200" dirty="0">
              <a:solidFill>
                <a:srgbClr val="000000"/>
              </a:solidFill>
              <a:latin typeface="+mn-lt"/>
            </a:endParaRPr>
          </a:p>
          <a:p>
            <a:pPr marL="457200" indent="-457200">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smtClean="0">
              <a:solidFill>
                <a:srgbClr val="000000"/>
              </a:solidFill>
              <a:latin typeface="+mn-lt"/>
            </a:endParaRPr>
          </a:p>
          <a:p>
            <a:pPr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smtClean="0">
                <a:solidFill>
                  <a:srgbClr val="000000"/>
                </a:solidFill>
                <a:latin typeface="+mn-lt"/>
              </a:rPr>
              <a:t>Identify program goals</a:t>
            </a:r>
          </a:p>
          <a:p>
            <a:pPr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smtClean="0">
                <a:solidFill>
                  <a:srgbClr val="000000"/>
                </a:solidFill>
                <a:latin typeface="+mn-lt"/>
              </a:rPr>
              <a:t>Formulate a risk strategy</a:t>
            </a:r>
          </a:p>
          <a:p>
            <a:pPr lvl="1"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smtClean="0">
                <a:solidFill>
                  <a:srgbClr val="000000"/>
                </a:solidFill>
                <a:latin typeface="+mn-lt"/>
              </a:rPr>
              <a:t>Prioritize inspections &amp; actions</a:t>
            </a:r>
          </a:p>
          <a:p>
            <a:pPr marL="457200" indent="-457200">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mn-lt"/>
            </a:endParaRP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mn-lt"/>
            </a:endParaRP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mn-lt"/>
            </a:endParaRP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mn-lt"/>
            </a:endParaRPr>
          </a:p>
          <a:p>
            <a:pPr marL="457200" indent="-457200">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mn-lt"/>
            </a:endParaRPr>
          </a:p>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mn-lt"/>
            </a:endParaRPr>
          </a:p>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mn-lt"/>
            </a:endParaRPr>
          </a:p>
        </p:txBody>
      </p:sp>
    </p:spTree>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2057400" y="3429000"/>
            <a:ext cx="6400800" cy="1981200"/>
          </a:xfrm>
          <a:prstGeom prst="rect">
            <a:avLst/>
          </a:prstGeom>
          <a:noFill/>
          <a:ln w="9525">
            <a:noFill/>
            <a:round/>
            <a:headEnd/>
            <a:tailEnd/>
          </a:ln>
        </p:spPr>
        <p:txBody>
          <a:bodyPr lIns="90000" tIns="46800" rIns="90000" bIns="46800"/>
          <a:lstStyle/>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p:txBody>
      </p:sp>
      <p:pic>
        <p:nvPicPr>
          <p:cNvPr id="14339" name="Picture 4"/>
          <p:cNvPicPr preferRelativeResize="0">
            <a:picLocks noChangeArrowheads="1"/>
          </p:cNvPicPr>
          <p:nvPr/>
        </p:nvPicPr>
        <p:blipFill>
          <a:blip r:embed="rId3" cstate="print">
            <a:lum bright="20000"/>
          </a:blip>
          <a:srcRect/>
          <a:stretch>
            <a:fillRect/>
          </a:stretch>
        </p:blipFill>
        <p:spPr bwMode="auto">
          <a:xfrm>
            <a:off x="228600" y="304800"/>
            <a:ext cx="1005840" cy="6400800"/>
          </a:xfrm>
          <a:prstGeom prst="rect">
            <a:avLst/>
          </a:prstGeom>
          <a:noFill/>
          <a:ln w="9525">
            <a:noFill/>
            <a:miter lim="800000"/>
            <a:headEnd/>
            <a:tailEnd/>
          </a:ln>
        </p:spPr>
      </p:pic>
      <p:sp>
        <p:nvSpPr>
          <p:cNvPr id="4100" name="Text Box 6"/>
          <p:cNvSpPr txBox="1">
            <a:spLocks noChangeArrowheads="1"/>
          </p:cNvSpPr>
          <p:nvPr/>
        </p:nvSpPr>
        <p:spPr bwMode="auto">
          <a:xfrm>
            <a:off x="1371600" y="228600"/>
            <a:ext cx="7467600" cy="6324600"/>
          </a:xfrm>
          <a:prstGeom prst="rect">
            <a:avLst/>
          </a:prstGeom>
          <a:noFill/>
          <a:ln w="9525">
            <a:noFill/>
            <a:round/>
            <a:headEnd/>
            <a:tailEnd/>
          </a:ln>
        </p:spPr>
        <p:txBody>
          <a:bodyPr lIns="90000" tIns="45000" rIns="90000" bIns="45000"/>
          <a:lstStyle/>
          <a:p>
            <a:pPr marL="0" lvl="1">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600" b="1" dirty="0">
                <a:solidFill>
                  <a:srgbClr val="000000"/>
                </a:solidFill>
                <a:latin typeface="Bookman Old Style" pitchFamily="18" charset="0"/>
              </a:rPr>
              <a:t>Getting What You Want</a:t>
            </a:r>
            <a:br>
              <a:rPr lang="en-GB" sz="3600" b="1" dirty="0">
                <a:solidFill>
                  <a:srgbClr val="000000"/>
                </a:solidFill>
                <a:latin typeface="Bookman Old Style" pitchFamily="18" charset="0"/>
              </a:rPr>
            </a:br>
            <a:endParaRPr lang="en-GB" sz="3600" dirty="0">
              <a:solidFill>
                <a:srgbClr val="000000"/>
              </a:solidFill>
              <a:latin typeface="Bookman Old Style" pitchFamily="18" charset="0"/>
            </a:endParaRPr>
          </a:p>
          <a:p>
            <a:pPr marL="0" lvl="1">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1200" dirty="0">
              <a:solidFill>
                <a:srgbClr val="000000"/>
              </a:solidFill>
              <a:latin typeface="+mn-lt"/>
            </a:endParaRPr>
          </a:p>
          <a:p>
            <a:pPr marL="457200" indent="-457200">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mn-lt"/>
            </a:endParaRP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smtClean="0">
                <a:solidFill>
                  <a:srgbClr val="000000"/>
                </a:solidFill>
                <a:latin typeface="+mn-lt"/>
              </a:rPr>
              <a:t>Select a tree rating system</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smtClean="0">
                <a:solidFill>
                  <a:srgbClr val="000000"/>
                </a:solidFill>
                <a:latin typeface="+mn-lt"/>
              </a:rPr>
              <a:t>Write a risk policy</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smtClean="0">
                <a:solidFill>
                  <a:srgbClr val="000000"/>
                </a:solidFill>
                <a:latin typeface="+mn-lt"/>
              </a:rPr>
              <a:t>Implement the tree risk strategies</a:t>
            </a:r>
          </a:p>
          <a:p>
            <a:pPr marL="457200" indent="-457200">
              <a:lnSpc>
                <a:spcPct val="99000"/>
              </a:lnSpc>
              <a:spcBef>
                <a:spcPts val="450"/>
              </a:spcBef>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smtClean="0">
                <a:solidFill>
                  <a:srgbClr val="000000"/>
                </a:solidFill>
                <a:latin typeface="+mn-lt"/>
              </a:rPr>
              <a:t>Evaluate program effectiveness</a:t>
            </a:r>
            <a:endParaRPr lang="en-GB" sz="2400" dirty="0">
              <a:solidFill>
                <a:srgbClr val="000000"/>
              </a:solidFill>
              <a:latin typeface="+mn-lt"/>
            </a:endParaRPr>
          </a:p>
          <a:p>
            <a:pPr marL="457200" indent="-457200">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mn-lt"/>
            </a:endParaRPr>
          </a:p>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mn-lt"/>
            </a:endParaRPr>
          </a:p>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mn-lt"/>
            </a:endParaRPr>
          </a:p>
        </p:txBody>
      </p:sp>
    </p:spTree>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4"/>
          <p:cNvPicPr>
            <a:picLocks noChangeAspect="1" noChangeArrowheads="1"/>
          </p:cNvPicPr>
          <p:nvPr/>
        </p:nvPicPr>
        <p:blipFill>
          <a:blip r:embed="rId3" cstate="print"/>
          <a:srcRect/>
          <a:stretch>
            <a:fillRect/>
          </a:stretch>
        </p:blipFill>
        <p:spPr bwMode="auto">
          <a:xfrm>
            <a:off x="2438400" y="5943600"/>
            <a:ext cx="1143000" cy="630238"/>
          </a:xfrm>
          <a:prstGeom prst="rect">
            <a:avLst/>
          </a:prstGeom>
          <a:noFill/>
          <a:ln w="9525">
            <a:noFill/>
            <a:round/>
            <a:headEnd/>
            <a:tailEnd/>
          </a:ln>
        </p:spPr>
      </p:pic>
      <p:pic>
        <p:nvPicPr>
          <p:cNvPr id="2051" name="Picture 7"/>
          <p:cNvPicPr preferRelativeResize="0">
            <a:picLocks noChangeArrowheads="1"/>
          </p:cNvPicPr>
          <p:nvPr/>
        </p:nvPicPr>
        <p:blipFill>
          <a:blip r:embed="rId4" cstate="print">
            <a:lum bright="20000"/>
          </a:blip>
          <a:srcRect/>
          <a:stretch>
            <a:fillRect/>
          </a:stretch>
        </p:blipFill>
        <p:spPr bwMode="auto">
          <a:xfrm>
            <a:off x="228600" y="304800"/>
            <a:ext cx="914400" cy="6400800"/>
          </a:xfrm>
          <a:prstGeom prst="rect">
            <a:avLst/>
          </a:prstGeom>
          <a:noFill/>
          <a:ln w="9525">
            <a:noFill/>
            <a:miter lim="800000"/>
            <a:headEnd/>
            <a:tailEnd/>
          </a:ln>
        </p:spPr>
      </p:pic>
      <p:sp>
        <p:nvSpPr>
          <p:cNvPr id="2054" name="Rectangle 3"/>
          <p:cNvSpPr>
            <a:spLocks noChangeArrowheads="1"/>
          </p:cNvSpPr>
          <p:nvPr/>
        </p:nvSpPr>
        <p:spPr bwMode="auto">
          <a:xfrm>
            <a:off x="1371600" y="5562600"/>
            <a:ext cx="6400800" cy="1066800"/>
          </a:xfrm>
          <a:prstGeom prst="rect">
            <a:avLst/>
          </a:prstGeom>
          <a:noFill/>
          <a:ln w="9525">
            <a:noFill/>
            <a:round/>
            <a:headEnd/>
            <a:tailEnd/>
          </a:ln>
        </p:spPr>
        <p:txBody>
          <a:bodyPr lIns="90000" tIns="46800" rIns="90000" bIns="46800"/>
          <a:lstStyle/>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solidFill>
                  <a:srgbClr val="000000"/>
                </a:solidFill>
                <a:latin typeface="Century Gothic" pitchFamily="34" charset="0"/>
              </a:rPr>
              <a:t>Dudley R. Hartel, Center Manager</a:t>
            </a:r>
            <a:br>
              <a:rPr lang="en-GB">
                <a:solidFill>
                  <a:srgbClr val="000000"/>
                </a:solidFill>
                <a:latin typeface="Century Gothic" pitchFamily="34" charset="0"/>
              </a:rPr>
            </a:br>
            <a:r>
              <a:rPr lang="en-GB">
                <a:solidFill>
                  <a:srgbClr val="000000"/>
                </a:solidFill>
                <a:latin typeface="Century Gothic" pitchFamily="34" charset="0"/>
              </a:rPr>
              <a:t>Urban Forestry South</a:t>
            </a: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solidFill>
                  <a:srgbClr val="000000"/>
                </a:solidFill>
                <a:latin typeface="Century Gothic" pitchFamily="34" charset="0"/>
              </a:rPr>
              <a:t>Athens, Georgia</a:t>
            </a:r>
          </a:p>
        </p:txBody>
      </p:sp>
      <p:pic>
        <p:nvPicPr>
          <p:cNvPr id="2055" name="Picture 5"/>
          <p:cNvPicPr>
            <a:picLocks noChangeAspect="1" noChangeArrowheads="1"/>
          </p:cNvPicPr>
          <p:nvPr/>
        </p:nvPicPr>
        <p:blipFill>
          <a:blip r:embed="rId5" cstate="print"/>
          <a:srcRect/>
          <a:stretch>
            <a:fillRect/>
          </a:stretch>
        </p:blipFill>
        <p:spPr bwMode="auto">
          <a:xfrm>
            <a:off x="8382000" y="5840764"/>
            <a:ext cx="609600" cy="712436"/>
          </a:xfrm>
          <a:prstGeom prst="rect">
            <a:avLst/>
          </a:prstGeom>
          <a:noFill/>
          <a:ln w="9525">
            <a:noFill/>
            <a:round/>
            <a:headEnd/>
            <a:tailEnd/>
          </a:ln>
        </p:spPr>
      </p:pic>
      <p:sp>
        <p:nvSpPr>
          <p:cNvPr id="9" name="TextBox 8"/>
          <p:cNvSpPr txBox="1"/>
          <p:nvPr/>
        </p:nvSpPr>
        <p:spPr>
          <a:xfrm>
            <a:off x="1371600" y="3182378"/>
            <a:ext cx="7543800" cy="780022"/>
          </a:xfrm>
          <a:prstGeom prst="rect">
            <a:avLst/>
          </a:prstGeom>
          <a:noFill/>
        </p:spPr>
        <p:txBody>
          <a:bodyPr wrap="square" rtlCol="0">
            <a:spAutoFit/>
          </a:bodyPr>
          <a:lstStyle/>
          <a:p>
            <a:pPr algn="ctr"/>
            <a:r>
              <a:rPr lang="en-US" sz="5400" b="1" dirty="0" smtClean="0">
                <a:solidFill>
                  <a:srgbClr val="008000"/>
                </a:solidFill>
                <a:latin typeface="+mn-lt"/>
              </a:rPr>
              <a:t>Questions!</a:t>
            </a:r>
            <a:endParaRPr lang="en-US" sz="5400" b="1" dirty="0">
              <a:solidFill>
                <a:srgbClr val="008000"/>
              </a:solidFill>
              <a:latin typeface="+mn-lt"/>
            </a:endParaRPr>
          </a:p>
        </p:txBody>
      </p:sp>
      <p:sp>
        <p:nvSpPr>
          <p:cNvPr id="8" name="Rectangle 1"/>
          <p:cNvSpPr txBox="1">
            <a:spLocks noChangeArrowheads="1"/>
          </p:cNvSpPr>
          <p:nvPr/>
        </p:nvSpPr>
        <p:spPr bwMode="auto">
          <a:xfrm>
            <a:off x="1240974" y="457200"/>
            <a:ext cx="7772400" cy="1752600"/>
          </a:xfrm>
          <a:prstGeom prst="rect">
            <a:avLst/>
          </a:prstGeom>
          <a:noFill/>
          <a:ln>
            <a:miter lim="800000"/>
            <a:headEnd/>
            <a:tailEnd/>
          </a:ln>
        </p:spPr>
        <p:txBody>
          <a:bodyPr/>
          <a:lstStyle/>
          <a:p>
            <a:pPr lvl="0" algn="ctr" defTabSz="914400">
              <a:lnSpc>
                <a:spcPct val="100000"/>
              </a:lnSpc>
              <a:buClrTx/>
              <a:buSzTx/>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GB" sz="4800" b="1" i="0" u="none" strike="noStrike" kern="1200" cap="none" spc="0" normalizeH="0" baseline="0" noProof="0" dirty="0" smtClean="0">
                <a:ln>
                  <a:noFill/>
                </a:ln>
                <a:solidFill>
                  <a:srgbClr val="006600"/>
                </a:solidFill>
                <a:effectLst/>
                <a:uLnTx/>
                <a:uFillTx/>
                <a:latin typeface="+mj-lt"/>
                <a:ea typeface="+mj-ea"/>
                <a:cs typeface="+mj-cs"/>
              </a:rPr>
              <a:t>Urban Tree Risk Management</a:t>
            </a:r>
            <a:br>
              <a:rPr kumimoji="0" lang="en-GB" sz="4800" b="1" i="0" u="none" strike="noStrike" kern="1200" cap="none" spc="0" normalizeH="0" baseline="0" noProof="0" dirty="0" smtClean="0">
                <a:ln>
                  <a:noFill/>
                </a:ln>
                <a:solidFill>
                  <a:srgbClr val="006600"/>
                </a:solidFill>
                <a:effectLst/>
                <a:uLnTx/>
                <a:uFillTx/>
                <a:latin typeface="+mj-lt"/>
                <a:ea typeface="+mj-ea"/>
                <a:cs typeface="+mj-cs"/>
              </a:rPr>
            </a:br>
            <a:r>
              <a:rPr kumimoji="0" lang="en-GB" sz="1200" b="1" i="0" u="none" strike="noStrike" kern="1200" cap="none" spc="0" normalizeH="0" baseline="0" noProof="0" dirty="0" smtClean="0">
                <a:ln>
                  <a:noFill/>
                </a:ln>
                <a:solidFill>
                  <a:schemeClr val="tx1"/>
                </a:solidFill>
                <a:effectLst/>
                <a:uLnTx/>
                <a:uFillTx/>
                <a:latin typeface="+mj-lt"/>
                <a:ea typeface="+mj-ea"/>
                <a:cs typeface="+mj-cs"/>
              </a:rPr>
              <a:t/>
            </a:r>
            <a:br>
              <a:rPr kumimoji="0" lang="en-GB" sz="1200" b="1" i="0" u="none" strike="noStrike" kern="1200" cap="none" spc="0" normalizeH="0" baseline="0" noProof="0" dirty="0" smtClean="0">
                <a:ln>
                  <a:noFill/>
                </a:ln>
                <a:solidFill>
                  <a:schemeClr val="tx1"/>
                </a:solidFill>
                <a:effectLst/>
                <a:uLnTx/>
                <a:uFillTx/>
                <a:latin typeface="+mj-lt"/>
                <a:ea typeface="+mj-ea"/>
                <a:cs typeface="+mj-cs"/>
              </a:rPr>
            </a:br>
            <a:r>
              <a:rPr lang="en-GB" sz="3200" b="1" dirty="0" smtClean="0">
                <a:solidFill>
                  <a:schemeClr val="tx1"/>
                </a:solidFill>
              </a:rPr>
              <a:t> A Comprehensive Framework</a:t>
            </a:r>
            <a:endParaRPr kumimoji="0" lang="en-GB" sz="3200" b="0"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
          <p:cNvSpPr>
            <a:spLocks noChangeArrowheads="1"/>
          </p:cNvSpPr>
          <p:nvPr/>
        </p:nvSpPr>
        <p:spPr bwMode="auto">
          <a:xfrm>
            <a:off x="1371600" y="4648200"/>
            <a:ext cx="6400800" cy="1981200"/>
          </a:xfrm>
          <a:prstGeom prst="rect">
            <a:avLst/>
          </a:prstGeom>
          <a:noFill/>
          <a:ln w="9525">
            <a:noFill/>
            <a:round/>
            <a:headEnd/>
            <a:tailEnd/>
          </a:ln>
        </p:spPr>
        <p:txBody>
          <a:bodyPr lIns="90000" tIns="46800" rIns="90000" bIns="46800"/>
          <a:lstStyle/>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p:txBody>
      </p:sp>
      <p:pic>
        <p:nvPicPr>
          <p:cNvPr id="14340" name="Picture 7"/>
          <p:cNvPicPr preferRelativeResize="0">
            <a:picLocks noChangeArrowheads="1"/>
          </p:cNvPicPr>
          <p:nvPr/>
        </p:nvPicPr>
        <p:blipFill>
          <a:blip r:embed="rId3" cstate="print">
            <a:lum bright="20000"/>
          </a:blip>
          <a:srcRect/>
          <a:stretch>
            <a:fillRect/>
          </a:stretch>
        </p:blipFill>
        <p:spPr bwMode="auto">
          <a:xfrm>
            <a:off x="228600" y="304800"/>
            <a:ext cx="914400" cy="6400800"/>
          </a:xfrm>
          <a:prstGeom prst="rect">
            <a:avLst/>
          </a:prstGeom>
          <a:noFill/>
          <a:ln w="9525">
            <a:noFill/>
            <a:miter lim="800000"/>
            <a:headEnd/>
            <a:tailEnd/>
          </a:ln>
        </p:spPr>
      </p:pic>
      <p:sp>
        <p:nvSpPr>
          <p:cNvPr id="3077" name="Text Box 12"/>
          <p:cNvSpPr txBox="1">
            <a:spLocks noChangeArrowheads="1"/>
          </p:cNvSpPr>
          <p:nvPr/>
        </p:nvSpPr>
        <p:spPr bwMode="auto">
          <a:xfrm>
            <a:off x="1447800" y="304800"/>
            <a:ext cx="7543800" cy="685800"/>
          </a:xfrm>
          <a:prstGeom prst="rect">
            <a:avLst/>
          </a:prstGeom>
          <a:noFill/>
          <a:ln w="9525">
            <a:noFill/>
            <a:round/>
            <a:headEnd/>
            <a:tailEnd/>
          </a:ln>
        </p:spPr>
        <p:txBody>
          <a:bodyPr lIns="90000" tIns="45000" rIns="90000" bIns="45000"/>
          <a:lstStyle/>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200" b="1" dirty="0" smtClean="0">
                <a:solidFill>
                  <a:schemeClr val="tx1">
                    <a:lumMod val="95000"/>
                    <a:lumOff val="5000"/>
                  </a:schemeClr>
                </a:solidFill>
                <a:latin typeface="Bookman Old Style" pitchFamily="18" charset="0"/>
              </a:rPr>
              <a:t>Resources: Tree Risk Management </a:t>
            </a:r>
            <a:endParaRPr lang="en-GB" sz="3200" b="1" dirty="0">
              <a:solidFill>
                <a:schemeClr val="tx1">
                  <a:lumMod val="95000"/>
                  <a:lumOff val="5000"/>
                </a:schemeClr>
              </a:solidFill>
              <a:latin typeface="Bookman Old Style" pitchFamily="18" charset="0"/>
            </a:endParaRPr>
          </a:p>
          <a:p>
            <a:pPr marL="1143000" lvl="2" indent="-228600">
              <a:spcAft>
                <a:spcPts val="600"/>
              </a:spcAft>
              <a:buFont typeface="Arial" pitchFamily="34" charset="0"/>
              <a:buChar char="•"/>
              <a:defRPr/>
            </a:pPr>
            <a:endParaRPr lang="en-US" sz="2400" dirty="0">
              <a:solidFill>
                <a:schemeClr val="tx1">
                  <a:lumMod val="95000"/>
                  <a:lumOff val="5000"/>
                </a:schemeClr>
              </a:solidFill>
              <a:latin typeface="+mn-lt"/>
            </a:endParaRPr>
          </a:p>
          <a:p>
            <a:pPr marL="1143000" lvl="2" indent="-228600">
              <a:spcAft>
                <a:spcPts val="900"/>
              </a:spcAft>
              <a:buFont typeface="Arial" pitchFamily="34" charset="0"/>
              <a:buChar char="•"/>
              <a:defRPr/>
            </a:pPr>
            <a:endParaRPr lang="en-US" sz="2400" dirty="0">
              <a:solidFill>
                <a:schemeClr val="tx1">
                  <a:lumMod val="95000"/>
                  <a:lumOff val="5000"/>
                </a:schemeClr>
              </a:solidFill>
              <a:latin typeface="+mn-lt"/>
            </a:endParaRPr>
          </a:p>
          <a:p>
            <a:pPr marL="685800" lvl="1" indent="-228600">
              <a:spcAft>
                <a:spcPts val="1200"/>
              </a:spcAft>
              <a:buFont typeface="Arial" pitchFamily="34" charset="0"/>
              <a:buChar char="•"/>
              <a:defRPr/>
            </a:pPr>
            <a:endParaRPr lang="en-US" sz="2400" dirty="0">
              <a:solidFill>
                <a:schemeClr val="tx1">
                  <a:lumMod val="95000"/>
                  <a:lumOff val="5000"/>
                </a:schemeClr>
              </a:solidFill>
              <a:latin typeface="+mn-lt"/>
            </a:endParaRPr>
          </a:p>
        </p:txBody>
      </p:sp>
      <p:sp>
        <p:nvSpPr>
          <p:cNvPr id="7" name="Rectangle 6"/>
          <p:cNvSpPr/>
          <p:nvPr/>
        </p:nvSpPr>
        <p:spPr>
          <a:xfrm>
            <a:off x="1752600" y="1295400"/>
            <a:ext cx="7086600" cy="4679294"/>
          </a:xfrm>
          <a:prstGeom prst="rect">
            <a:avLst/>
          </a:prstGeom>
        </p:spPr>
        <p:txBody>
          <a:bodyPr wrap="square">
            <a:spAutoFit/>
          </a:bodyPr>
          <a:lstStyle/>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dirty="0" smtClean="0">
                <a:solidFill>
                  <a:srgbClr val="000000"/>
                </a:solidFill>
                <a:latin typeface="Century Gothic" pitchFamily="34" charset="0"/>
              </a:rPr>
              <a:t>Urban Tree Risk Management: A Community Guide to Program Design and Implementation – NA-TP-030-03 – Jill D. </a:t>
            </a:r>
            <a:r>
              <a:rPr lang="en-GB" dirty="0" err="1" smtClean="0">
                <a:solidFill>
                  <a:srgbClr val="000000"/>
                </a:solidFill>
                <a:latin typeface="Century Gothic" pitchFamily="34" charset="0"/>
              </a:rPr>
              <a:t>Pokorny</a:t>
            </a:r>
            <a:r>
              <a:rPr lang="en-GB" dirty="0" smtClean="0">
                <a:solidFill>
                  <a:srgbClr val="000000"/>
                </a:solidFill>
                <a:latin typeface="Century Gothic" pitchFamily="34" charset="0"/>
              </a:rPr>
              <a:t>, </a:t>
            </a:r>
            <a:r>
              <a:rPr lang="en-GB" dirty="0" err="1" smtClean="0">
                <a:solidFill>
                  <a:srgbClr val="000000"/>
                </a:solidFill>
                <a:latin typeface="Century Gothic" pitchFamily="34" charset="0"/>
              </a:rPr>
              <a:t>USDA</a:t>
            </a:r>
            <a:r>
              <a:rPr lang="en-GB" dirty="0" smtClean="0">
                <a:solidFill>
                  <a:srgbClr val="000000"/>
                </a:solidFill>
                <a:latin typeface="Century Gothic" pitchFamily="34" charset="0"/>
              </a:rPr>
              <a:t> Forest Service, St. Paul, </a:t>
            </a:r>
            <a:r>
              <a:rPr lang="en-GB" dirty="0" err="1" smtClean="0">
                <a:solidFill>
                  <a:srgbClr val="000000"/>
                </a:solidFill>
                <a:latin typeface="Century Gothic" pitchFamily="34" charset="0"/>
              </a:rPr>
              <a:t>MN</a:t>
            </a:r>
            <a:r>
              <a:rPr lang="en-GB" dirty="0" smtClean="0">
                <a:solidFill>
                  <a:srgbClr val="000000"/>
                </a:solidFill>
                <a:latin typeface="Century Gothic" pitchFamily="34" charset="0"/>
              </a:rPr>
              <a:t> - 2003</a:t>
            </a: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dirty="0" smtClean="0">
                <a:solidFill>
                  <a:srgbClr val="000000"/>
                </a:solidFill>
                <a:latin typeface="Century Gothic" pitchFamily="34" charset="0"/>
              </a:rPr>
              <a:t>Primer on Risk Analysis: decision Making Under Uncertainty (Chapter 1) – CRC Press  - Charles </a:t>
            </a:r>
            <a:r>
              <a:rPr lang="en-GB" dirty="0" err="1" smtClean="0">
                <a:solidFill>
                  <a:srgbClr val="000000"/>
                </a:solidFill>
                <a:latin typeface="Century Gothic" pitchFamily="34" charset="0"/>
              </a:rPr>
              <a:t>Yoe</a:t>
            </a:r>
            <a:r>
              <a:rPr lang="en-GB" dirty="0" smtClean="0">
                <a:solidFill>
                  <a:srgbClr val="000000"/>
                </a:solidFill>
                <a:latin typeface="Century Gothic" pitchFamily="34" charset="0"/>
              </a:rPr>
              <a:t> - 2012 </a:t>
            </a: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dirty="0" smtClean="0">
                <a:solidFill>
                  <a:srgbClr val="000000"/>
                </a:solidFill>
                <a:latin typeface="Century Gothic" pitchFamily="34" charset="0"/>
              </a:rPr>
              <a:t>ANSI A300 (Part 9)-2011 Tree Risk Assessment a. Tree Structure Assessment – </a:t>
            </a:r>
            <a:r>
              <a:rPr lang="en-GB" dirty="0" err="1" smtClean="0">
                <a:solidFill>
                  <a:srgbClr val="000000"/>
                </a:solidFill>
                <a:latin typeface="Century Gothic" pitchFamily="34" charset="0"/>
              </a:rPr>
              <a:t>TCIA</a:t>
            </a:r>
            <a:r>
              <a:rPr lang="en-GB" dirty="0" smtClean="0">
                <a:solidFill>
                  <a:srgbClr val="000000"/>
                </a:solidFill>
                <a:latin typeface="Century Gothic" pitchFamily="34" charset="0"/>
              </a:rPr>
              <a:t> - 2011</a:t>
            </a: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dirty="0" smtClean="0">
                <a:solidFill>
                  <a:srgbClr val="000000"/>
                </a:solidFill>
                <a:latin typeface="Century Gothic" pitchFamily="34" charset="0"/>
              </a:rPr>
              <a:t>Best Management Practices: Tree Risk Assessment – ISA – T. Smiley, N. Matheny, S. Lilly – 2012</a:t>
            </a: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dirty="0" smtClean="0">
                <a:solidFill>
                  <a:srgbClr val="000000"/>
                </a:solidFill>
                <a:latin typeface="Century Gothic" pitchFamily="34" charset="0"/>
              </a:rPr>
              <a:t>A Photographic Guide to the Evaluation of Hazard Trees in Urban Areas (2</a:t>
            </a:r>
            <a:r>
              <a:rPr lang="en-GB" baseline="30000" dirty="0" smtClean="0">
                <a:solidFill>
                  <a:srgbClr val="000000"/>
                </a:solidFill>
                <a:latin typeface="Century Gothic" pitchFamily="34" charset="0"/>
              </a:rPr>
              <a:t>nd</a:t>
            </a:r>
            <a:r>
              <a:rPr lang="en-GB" dirty="0" smtClean="0">
                <a:solidFill>
                  <a:srgbClr val="000000"/>
                </a:solidFill>
                <a:latin typeface="Century Gothic" pitchFamily="34" charset="0"/>
              </a:rPr>
              <a:t> Edition) – ISA – N. Matheny, J. Clark – 1994</a:t>
            </a: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dirty="0" smtClean="0">
                <a:solidFill>
                  <a:srgbClr val="000000"/>
                </a:solidFill>
                <a:latin typeface="Century Gothic" pitchFamily="34" charset="0"/>
              </a:rPr>
              <a:t>Guide for Plant Appraisal (9</a:t>
            </a:r>
            <a:r>
              <a:rPr lang="en-GB" baseline="30000" dirty="0" smtClean="0">
                <a:solidFill>
                  <a:srgbClr val="000000"/>
                </a:solidFill>
                <a:latin typeface="Century Gothic" pitchFamily="34" charset="0"/>
              </a:rPr>
              <a:t>th</a:t>
            </a:r>
            <a:r>
              <a:rPr lang="en-GB" dirty="0" smtClean="0">
                <a:solidFill>
                  <a:srgbClr val="000000"/>
                </a:solidFill>
                <a:latin typeface="Century Gothic" pitchFamily="34" charset="0"/>
              </a:rPr>
              <a:t> Edition) – ISA for </a:t>
            </a:r>
            <a:r>
              <a:rPr lang="en-GB" dirty="0" err="1" smtClean="0">
                <a:solidFill>
                  <a:srgbClr val="000000"/>
                </a:solidFill>
                <a:latin typeface="Century Gothic" pitchFamily="34" charset="0"/>
              </a:rPr>
              <a:t>CTLA</a:t>
            </a:r>
            <a:r>
              <a:rPr lang="en-GB" dirty="0" smtClean="0">
                <a:solidFill>
                  <a:srgbClr val="000000"/>
                </a:solidFill>
                <a:latin typeface="Century Gothic" pitchFamily="34" charset="0"/>
              </a:rPr>
              <a:t> – 2000</a:t>
            </a: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dirty="0" smtClean="0">
                <a:solidFill>
                  <a:srgbClr val="000000"/>
                </a:solidFill>
                <a:latin typeface="Century Gothic" pitchFamily="34" charset="0"/>
              </a:rPr>
              <a:t>Storms Over the Urban Forest (2</a:t>
            </a:r>
            <a:r>
              <a:rPr lang="en-GB" baseline="30000" dirty="0" smtClean="0">
                <a:solidFill>
                  <a:srgbClr val="000000"/>
                </a:solidFill>
                <a:latin typeface="Century Gothic" pitchFamily="34" charset="0"/>
              </a:rPr>
              <a:t>nd</a:t>
            </a:r>
            <a:r>
              <a:rPr lang="en-GB" dirty="0" smtClean="0">
                <a:solidFill>
                  <a:srgbClr val="000000"/>
                </a:solidFill>
                <a:latin typeface="Century Gothic" pitchFamily="34" charset="0"/>
              </a:rPr>
              <a:t> Edition) – L. </a:t>
            </a:r>
            <a:r>
              <a:rPr lang="en-GB" dirty="0" err="1" smtClean="0">
                <a:solidFill>
                  <a:srgbClr val="000000"/>
                </a:solidFill>
                <a:latin typeface="Century Gothic" pitchFamily="34" charset="0"/>
              </a:rPr>
              <a:t>Burban</a:t>
            </a:r>
            <a:r>
              <a:rPr lang="en-GB" dirty="0" smtClean="0">
                <a:solidFill>
                  <a:srgbClr val="000000"/>
                </a:solidFill>
                <a:latin typeface="Century Gothic" pitchFamily="34" charset="0"/>
              </a:rPr>
              <a:t> – </a:t>
            </a:r>
            <a:r>
              <a:rPr lang="en-GB" dirty="0" err="1" smtClean="0">
                <a:solidFill>
                  <a:srgbClr val="000000"/>
                </a:solidFill>
                <a:latin typeface="Century Gothic" pitchFamily="34" charset="0"/>
              </a:rPr>
              <a:t>USDA</a:t>
            </a:r>
            <a:r>
              <a:rPr lang="en-GB" dirty="0" smtClean="0">
                <a:solidFill>
                  <a:srgbClr val="000000"/>
                </a:solidFill>
                <a:latin typeface="Century Gothic" pitchFamily="34" charset="0"/>
              </a:rPr>
              <a:t> Forest Service -  1994</a:t>
            </a:r>
          </a:p>
          <a:p>
            <a:pPr marL="457200" indent="-457200">
              <a:spcBef>
                <a:spcPct val="50000"/>
              </a:spcBef>
            </a:pPr>
            <a:endParaRPr lang="en-US" dirty="0" smtClean="0">
              <a:solidFill>
                <a:schemeClr val="tx1"/>
              </a:solidFill>
              <a:latin typeface="Calibri" pitchFamily="34" charset="0"/>
              <a:cs typeface="Arial"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p:cNvSpPr>
            <a:spLocks noChangeArrowheads="1"/>
          </p:cNvSpPr>
          <p:nvPr/>
        </p:nvSpPr>
        <p:spPr bwMode="auto">
          <a:xfrm>
            <a:off x="1371600" y="4648200"/>
            <a:ext cx="6400800" cy="1981200"/>
          </a:xfrm>
          <a:prstGeom prst="rect">
            <a:avLst/>
          </a:prstGeom>
          <a:noFill/>
          <a:ln w="9525">
            <a:noFill/>
            <a:round/>
            <a:headEnd/>
            <a:tailEnd/>
          </a:ln>
        </p:spPr>
        <p:txBody>
          <a:bodyPr lIns="90000" tIns="46800" rIns="90000" bIns="46800"/>
          <a:lstStyle/>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p:txBody>
      </p:sp>
      <p:sp>
        <p:nvSpPr>
          <p:cNvPr id="3075" name="Text Box 4"/>
          <p:cNvSpPr txBox="1">
            <a:spLocks noChangeArrowheads="1"/>
          </p:cNvSpPr>
          <p:nvPr/>
        </p:nvSpPr>
        <p:spPr bwMode="auto">
          <a:xfrm>
            <a:off x="685800" y="685800"/>
            <a:ext cx="7772400" cy="838200"/>
          </a:xfrm>
          <a:prstGeom prst="rect">
            <a:avLst/>
          </a:prstGeom>
          <a:noFill/>
          <a:ln w="9525">
            <a:noFill/>
            <a:round/>
            <a:headEnd/>
            <a:tailEnd/>
          </a:ln>
        </p:spPr>
        <p:txBody>
          <a:bodyPr lIns="90000" tIns="45000" rIns="90000" bIns="45000"/>
          <a:lstStyle/>
          <a:p>
            <a:pPr algn="ct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2400" b="1">
              <a:solidFill>
                <a:srgbClr val="000000"/>
              </a:solidFill>
              <a:latin typeface="Century Gothic" pitchFamily="34" charset="0"/>
            </a:endParaRPr>
          </a:p>
        </p:txBody>
      </p:sp>
      <p:pic>
        <p:nvPicPr>
          <p:cNvPr id="3076" name="Picture 7"/>
          <p:cNvPicPr preferRelativeResize="0">
            <a:picLocks noChangeArrowheads="1"/>
          </p:cNvPicPr>
          <p:nvPr/>
        </p:nvPicPr>
        <p:blipFill>
          <a:blip r:embed="rId3" cstate="print">
            <a:lum bright="20000"/>
          </a:blip>
          <a:srcRect/>
          <a:stretch>
            <a:fillRect/>
          </a:stretch>
        </p:blipFill>
        <p:spPr bwMode="auto">
          <a:xfrm>
            <a:off x="228600" y="304800"/>
            <a:ext cx="914400" cy="6400800"/>
          </a:xfrm>
          <a:prstGeom prst="rect">
            <a:avLst/>
          </a:prstGeom>
          <a:noFill/>
          <a:ln w="9525">
            <a:noFill/>
            <a:miter lim="800000"/>
            <a:headEnd/>
            <a:tailEnd/>
          </a:ln>
        </p:spPr>
      </p:pic>
      <p:sp>
        <p:nvSpPr>
          <p:cNvPr id="3077" name="Text Box 12"/>
          <p:cNvSpPr txBox="1">
            <a:spLocks noChangeArrowheads="1"/>
          </p:cNvSpPr>
          <p:nvPr/>
        </p:nvSpPr>
        <p:spPr bwMode="auto">
          <a:xfrm>
            <a:off x="1447800" y="304800"/>
            <a:ext cx="7467600" cy="6172200"/>
          </a:xfrm>
          <a:prstGeom prst="rect">
            <a:avLst/>
          </a:prstGeom>
          <a:noFill/>
          <a:ln w="9525">
            <a:noFill/>
            <a:round/>
            <a:headEnd/>
            <a:tailEnd/>
          </a:ln>
        </p:spPr>
        <p:txBody>
          <a:bodyPr lIns="90000" tIns="45000" rIns="90000" bIns="45000"/>
          <a:lstStyle/>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600" b="1" dirty="0">
                <a:solidFill>
                  <a:srgbClr val="000000"/>
                </a:solidFill>
                <a:latin typeface="Bookman Old Style" pitchFamily="18" charset="0"/>
              </a:rPr>
              <a:t>Presentation </a:t>
            </a:r>
            <a:r>
              <a:rPr lang="en-GB" sz="3600" b="1" dirty="0" smtClean="0">
                <a:solidFill>
                  <a:srgbClr val="000000"/>
                </a:solidFill>
                <a:latin typeface="Bookman Old Style" pitchFamily="18" charset="0"/>
              </a:rPr>
              <a:t>Outline – Part I</a:t>
            </a:r>
            <a:endParaRPr lang="en-GB" sz="3600" b="1" dirty="0">
              <a:solidFill>
                <a:srgbClr val="000000"/>
              </a:solidFill>
              <a:latin typeface="Bookman Old Style" pitchFamily="18" charset="0"/>
            </a:endParaRPr>
          </a:p>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800" b="1" dirty="0">
              <a:solidFill>
                <a:srgbClr val="000000"/>
              </a:solidFill>
              <a:latin typeface="Bookman Old Style" pitchFamily="18" charset="0"/>
            </a:endParaRP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smtClean="0">
                <a:solidFill>
                  <a:srgbClr val="000000"/>
                </a:solidFill>
                <a:latin typeface="Century Gothic" pitchFamily="34" charset="0"/>
              </a:rPr>
              <a:t>Definitions</a:t>
            </a: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smtClean="0">
              <a:solidFill>
                <a:srgbClr val="000000"/>
              </a:solidFill>
              <a:latin typeface="Century Gothic" pitchFamily="34" charset="0"/>
            </a:endParaRP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smtClean="0">
                <a:solidFill>
                  <a:srgbClr val="000000"/>
                </a:solidFill>
                <a:latin typeface="Century Gothic" pitchFamily="34" charset="0"/>
              </a:rPr>
              <a:t>Planning &amp; Management – Tree Risk</a:t>
            </a: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smtClean="0">
              <a:solidFill>
                <a:srgbClr val="000000"/>
              </a:solidFill>
              <a:latin typeface="Century Gothic" pitchFamily="34" charset="0"/>
            </a:endParaRP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smtClean="0">
                <a:solidFill>
                  <a:srgbClr val="000000"/>
                </a:solidFill>
                <a:latin typeface="Century Gothic" pitchFamily="34" charset="0"/>
              </a:rPr>
              <a:t>The 10 Steps</a:t>
            </a: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smtClean="0">
              <a:solidFill>
                <a:srgbClr val="000000"/>
              </a:solidFill>
              <a:latin typeface="Century Gothic" pitchFamily="34" charset="0"/>
            </a:endParaRP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smtClean="0">
                <a:solidFill>
                  <a:srgbClr val="000000"/>
                </a:solidFill>
                <a:latin typeface="Century Gothic" pitchFamily="34" charset="0"/>
              </a:rPr>
              <a:t>Resources &amp; Standards</a:t>
            </a: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smtClean="0">
              <a:solidFill>
                <a:srgbClr val="000000"/>
              </a:solidFill>
              <a:latin typeface="Century Gothic" pitchFamily="34" charset="0"/>
            </a:endParaRP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smtClean="0">
                <a:solidFill>
                  <a:srgbClr val="000000"/>
                </a:solidFill>
                <a:latin typeface="Century Gothic" pitchFamily="34" charset="0"/>
              </a:rPr>
              <a:t>Summarize the Risk Management Framework</a:t>
            </a:r>
            <a:endParaRPr lang="en-GB" sz="2400" dirty="0">
              <a:solidFill>
                <a:srgbClr val="000000"/>
              </a:solidFill>
              <a:latin typeface="Century Gothic"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p:cNvSpPr>
            <a:spLocks noChangeArrowheads="1"/>
          </p:cNvSpPr>
          <p:nvPr/>
        </p:nvSpPr>
        <p:spPr bwMode="auto">
          <a:xfrm>
            <a:off x="1371600" y="4648200"/>
            <a:ext cx="6400800" cy="1981200"/>
          </a:xfrm>
          <a:prstGeom prst="rect">
            <a:avLst/>
          </a:prstGeom>
          <a:noFill/>
          <a:ln w="9525">
            <a:noFill/>
            <a:round/>
            <a:headEnd/>
            <a:tailEnd/>
          </a:ln>
        </p:spPr>
        <p:txBody>
          <a:bodyPr lIns="90000" tIns="46800" rIns="90000" bIns="46800"/>
          <a:lstStyle/>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p:txBody>
      </p:sp>
      <p:sp>
        <p:nvSpPr>
          <p:cNvPr id="3075" name="Text Box 4"/>
          <p:cNvSpPr txBox="1">
            <a:spLocks noChangeArrowheads="1"/>
          </p:cNvSpPr>
          <p:nvPr/>
        </p:nvSpPr>
        <p:spPr bwMode="auto">
          <a:xfrm>
            <a:off x="685800" y="685800"/>
            <a:ext cx="7772400" cy="838200"/>
          </a:xfrm>
          <a:prstGeom prst="rect">
            <a:avLst/>
          </a:prstGeom>
          <a:noFill/>
          <a:ln w="9525">
            <a:noFill/>
            <a:round/>
            <a:headEnd/>
            <a:tailEnd/>
          </a:ln>
        </p:spPr>
        <p:txBody>
          <a:bodyPr lIns="90000" tIns="45000" rIns="90000" bIns="45000"/>
          <a:lstStyle/>
          <a:p>
            <a:pPr algn="ct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2400" b="1">
              <a:solidFill>
                <a:srgbClr val="000000"/>
              </a:solidFill>
              <a:latin typeface="Century Gothic" pitchFamily="34" charset="0"/>
            </a:endParaRPr>
          </a:p>
        </p:txBody>
      </p:sp>
      <p:pic>
        <p:nvPicPr>
          <p:cNvPr id="3076" name="Picture 7"/>
          <p:cNvPicPr preferRelativeResize="0">
            <a:picLocks noChangeArrowheads="1"/>
          </p:cNvPicPr>
          <p:nvPr/>
        </p:nvPicPr>
        <p:blipFill>
          <a:blip r:embed="rId3" cstate="print">
            <a:lum bright="20000"/>
          </a:blip>
          <a:srcRect/>
          <a:stretch>
            <a:fillRect/>
          </a:stretch>
        </p:blipFill>
        <p:spPr bwMode="auto">
          <a:xfrm>
            <a:off x="228600" y="304800"/>
            <a:ext cx="914400" cy="6400800"/>
          </a:xfrm>
          <a:prstGeom prst="rect">
            <a:avLst/>
          </a:prstGeom>
          <a:noFill/>
          <a:ln w="9525">
            <a:noFill/>
            <a:miter lim="800000"/>
            <a:headEnd/>
            <a:tailEnd/>
          </a:ln>
        </p:spPr>
      </p:pic>
      <p:sp>
        <p:nvSpPr>
          <p:cNvPr id="3077" name="Text Box 12"/>
          <p:cNvSpPr txBox="1">
            <a:spLocks noChangeArrowheads="1"/>
          </p:cNvSpPr>
          <p:nvPr/>
        </p:nvSpPr>
        <p:spPr bwMode="auto">
          <a:xfrm>
            <a:off x="1447800" y="304800"/>
            <a:ext cx="7696200" cy="6172200"/>
          </a:xfrm>
          <a:prstGeom prst="rect">
            <a:avLst/>
          </a:prstGeom>
          <a:noFill/>
          <a:ln w="9525">
            <a:noFill/>
            <a:round/>
            <a:headEnd/>
            <a:tailEnd/>
          </a:ln>
        </p:spPr>
        <p:txBody>
          <a:bodyPr lIns="90000" tIns="45000" rIns="90000" bIns="45000"/>
          <a:lstStyle/>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600" b="1" dirty="0" smtClean="0">
                <a:solidFill>
                  <a:srgbClr val="000000"/>
                </a:solidFill>
                <a:latin typeface="Bookman Old Style" pitchFamily="18" charset="0"/>
              </a:rPr>
              <a:t>Risk Management – ISO 31010</a:t>
            </a:r>
            <a:endParaRPr lang="en-GB" sz="3600" b="1" dirty="0">
              <a:solidFill>
                <a:srgbClr val="000000"/>
              </a:solidFill>
              <a:latin typeface="Bookman Old Style" pitchFamily="18" charset="0"/>
            </a:endParaRPr>
          </a:p>
          <a:p>
            <a:pPr marL="346075" indent="-346075">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smtClean="0">
              <a:solidFill>
                <a:srgbClr val="000000"/>
              </a:solidFill>
              <a:latin typeface="Century Gothic" pitchFamily="34" charset="0"/>
            </a:endParaRP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Century Gothic" pitchFamily="34" charset="0"/>
            </a:endParaRPr>
          </a:p>
        </p:txBody>
      </p:sp>
      <p:graphicFrame>
        <p:nvGraphicFramePr>
          <p:cNvPr id="6" name="Diagram 5"/>
          <p:cNvGraphicFramePr/>
          <p:nvPr/>
        </p:nvGraphicFramePr>
        <p:xfrm>
          <a:off x="1524000" y="1397000"/>
          <a:ext cx="7239000" cy="5080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p:cNvSpPr>
            <a:spLocks noChangeArrowheads="1"/>
          </p:cNvSpPr>
          <p:nvPr/>
        </p:nvSpPr>
        <p:spPr bwMode="auto">
          <a:xfrm>
            <a:off x="1371600" y="4648200"/>
            <a:ext cx="6400800" cy="1981200"/>
          </a:xfrm>
          <a:prstGeom prst="rect">
            <a:avLst/>
          </a:prstGeom>
          <a:noFill/>
          <a:ln w="9525">
            <a:noFill/>
            <a:round/>
            <a:headEnd/>
            <a:tailEnd/>
          </a:ln>
        </p:spPr>
        <p:txBody>
          <a:bodyPr lIns="90000" tIns="46800" rIns="90000" bIns="46800"/>
          <a:lstStyle/>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p:txBody>
      </p:sp>
      <p:sp>
        <p:nvSpPr>
          <p:cNvPr id="3075" name="Text Box 4"/>
          <p:cNvSpPr txBox="1">
            <a:spLocks noChangeArrowheads="1"/>
          </p:cNvSpPr>
          <p:nvPr/>
        </p:nvSpPr>
        <p:spPr bwMode="auto">
          <a:xfrm>
            <a:off x="685800" y="685800"/>
            <a:ext cx="7772400" cy="838200"/>
          </a:xfrm>
          <a:prstGeom prst="rect">
            <a:avLst/>
          </a:prstGeom>
          <a:noFill/>
          <a:ln w="9525">
            <a:noFill/>
            <a:round/>
            <a:headEnd/>
            <a:tailEnd/>
          </a:ln>
        </p:spPr>
        <p:txBody>
          <a:bodyPr lIns="90000" tIns="45000" rIns="90000" bIns="45000"/>
          <a:lstStyle/>
          <a:p>
            <a:pPr algn="ct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2400" b="1">
              <a:solidFill>
                <a:srgbClr val="000000"/>
              </a:solidFill>
              <a:latin typeface="Century Gothic" pitchFamily="34" charset="0"/>
            </a:endParaRPr>
          </a:p>
        </p:txBody>
      </p:sp>
      <p:pic>
        <p:nvPicPr>
          <p:cNvPr id="3076" name="Picture 7"/>
          <p:cNvPicPr preferRelativeResize="0">
            <a:picLocks noChangeArrowheads="1"/>
          </p:cNvPicPr>
          <p:nvPr/>
        </p:nvPicPr>
        <p:blipFill>
          <a:blip r:embed="rId3" cstate="print">
            <a:lum bright="20000"/>
          </a:blip>
          <a:srcRect/>
          <a:stretch>
            <a:fillRect/>
          </a:stretch>
        </p:blipFill>
        <p:spPr bwMode="auto">
          <a:xfrm>
            <a:off x="228600" y="304800"/>
            <a:ext cx="914400" cy="6400800"/>
          </a:xfrm>
          <a:prstGeom prst="rect">
            <a:avLst/>
          </a:prstGeom>
          <a:noFill/>
          <a:ln w="9525">
            <a:noFill/>
            <a:miter lim="800000"/>
            <a:headEnd/>
            <a:tailEnd/>
          </a:ln>
        </p:spPr>
      </p:pic>
      <p:sp>
        <p:nvSpPr>
          <p:cNvPr id="3077" name="Text Box 12"/>
          <p:cNvSpPr txBox="1">
            <a:spLocks noChangeArrowheads="1"/>
          </p:cNvSpPr>
          <p:nvPr/>
        </p:nvSpPr>
        <p:spPr bwMode="auto">
          <a:xfrm>
            <a:off x="1447800" y="304800"/>
            <a:ext cx="7467600" cy="6172200"/>
          </a:xfrm>
          <a:prstGeom prst="rect">
            <a:avLst/>
          </a:prstGeom>
          <a:noFill/>
          <a:ln w="9525">
            <a:noFill/>
            <a:round/>
            <a:headEnd/>
            <a:tailEnd/>
          </a:ln>
        </p:spPr>
        <p:txBody>
          <a:bodyPr lIns="90000" tIns="45000" rIns="90000" bIns="45000"/>
          <a:lstStyle/>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600" b="1" dirty="0" smtClean="0">
                <a:solidFill>
                  <a:srgbClr val="000000"/>
                </a:solidFill>
                <a:latin typeface="Bookman Old Style" pitchFamily="18" charset="0"/>
              </a:rPr>
              <a:t>Definitions</a:t>
            </a:r>
            <a:endParaRPr lang="en-GB" sz="3600" b="1" dirty="0">
              <a:solidFill>
                <a:srgbClr val="000000"/>
              </a:solidFill>
              <a:latin typeface="Bookman Old Style" pitchFamily="18" charset="0"/>
            </a:endParaRPr>
          </a:p>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800" b="1" dirty="0">
              <a:solidFill>
                <a:srgbClr val="000000"/>
              </a:solidFill>
              <a:latin typeface="Bookman Old Style" pitchFamily="18" charset="0"/>
            </a:endParaRP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smtClean="0">
                <a:solidFill>
                  <a:srgbClr val="000000"/>
                </a:solidFill>
                <a:latin typeface="Century Gothic" pitchFamily="34" charset="0"/>
              </a:rPr>
              <a:t>Urban Tree Risk Management... is the comprehensive framework for communicating, assessing, monitoring risk, and mitigating hazards associated with that risk.</a:t>
            </a:r>
            <a:endParaRPr lang="en-GB" sz="2400" dirty="0">
              <a:solidFill>
                <a:srgbClr val="000000"/>
              </a:solidFill>
              <a:latin typeface="Century Gothic"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4"/>
          <p:cNvPicPr>
            <a:picLocks noChangeAspect="1" noChangeArrowheads="1"/>
          </p:cNvPicPr>
          <p:nvPr/>
        </p:nvPicPr>
        <p:blipFill>
          <a:blip r:embed="rId3" cstate="print"/>
          <a:srcRect/>
          <a:stretch>
            <a:fillRect/>
          </a:stretch>
        </p:blipFill>
        <p:spPr bwMode="auto">
          <a:xfrm>
            <a:off x="2438400" y="5943600"/>
            <a:ext cx="1143000" cy="630238"/>
          </a:xfrm>
          <a:prstGeom prst="rect">
            <a:avLst/>
          </a:prstGeom>
          <a:noFill/>
          <a:ln w="9525">
            <a:noFill/>
            <a:round/>
            <a:headEnd/>
            <a:tailEnd/>
          </a:ln>
        </p:spPr>
      </p:pic>
      <p:pic>
        <p:nvPicPr>
          <p:cNvPr id="2051" name="Picture 7"/>
          <p:cNvPicPr preferRelativeResize="0">
            <a:picLocks noChangeArrowheads="1"/>
          </p:cNvPicPr>
          <p:nvPr/>
        </p:nvPicPr>
        <p:blipFill>
          <a:blip r:embed="rId4" cstate="print">
            <a:lum bright="20000"/>
          </a:blip>
          <a:srcRect/>
          <a:stretch>
            <a:fillRect/>
          </a:stretch>
        </p:blipFill>
        <p:spPr bwMode="auto">
          <a:xfrm>
            <a:off x="228600" y="304800"/>
            <a:ext cx="914400" cy="6400800"/>
          </a:xfrm>
          <a:prstGeom prst="rect">
            <a:avLst/>
          </a:prstGeom>
          <a:noFill/>
          <a:ln w="9525">
            <a:noFill/>
            <a:miter lim="800000"/>
            <a:headEnd/>
            <a:tailEnd/>
          </a:ln>
        </p:spPr>
      </p:pic>
      <p:sp>
        <p:nvSpPr>
          <p:cNvPr id="2054" name="Rectangle 3"/>
          <p:cNvSpPr>
            <a:spLocks noChangeArrowheads="1"/>
          </p:cNvSpPr>
          <p:nvPr/>
        </p:nvSpPr>
        <p:spPr bwMode="auto">
          <a:xfrm>
            <a:off x="1371600" y="5562600"/>
            <a:ext cx="6400800" cy="1066800"/>
          </a:xfrm>
          <a:prstGeom prst="rect">
            <a:avLst/>
          </a:prstGeom>
          <a:noFill/>
          <a:ln w="9525">
            <a:noFill/>
            <a:round/>
            <a:headEnd/>
            <a:tailEnd/>
          </a:ln>
        </p:spPr>
        <p:txBody>
          <a:bodyPr lIns="90000" tIns="46800" rIns="90000" bIns="46800"/>
          <a:lstStyle/>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solidFill>
                  <a:srgbClr val="000000"/>
                </a:solidFill>
                <a:latin typeface="Century Gothic" pitchFamily="34" charset="0"/>
              </a:rPr>
              <a:t>Dudley R. Hartel, Center Manager</a:t>
            </a:r>
            <a:br>
              <a:rPr lang="en-GB">
                <a:solidFill>
                  <a:srgbClr val="000000"/>
                </a:solidFill>
                <a:latin typeface="Century Gothic" pitchFamily="34" charset="0"/>
              </a:rPr>
            </a:br>
            <a:r>
              <a:rPr lang="en-GB">
                <a:solidFill>
                  <a:srgbClr val="000000"/>
                </a:solidFill>
                <a:latin typeface="Century Gothic" pitchFamily="34" charset="0"/>
              </a:rPr>
              <a:t>Urban Forestry South</a:t>
            </a: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solidFill>
                  <a:srgbClr val="000000"/>
                </a:solidFill>
                <a:latin typeface="Century Gothic" pitchFamily="34" charset="0"/>
              </a:rPr>
              <a:t>Athens, Georgia</a:t>
            </a:r>
          </a:p>
        </p:txBody>
      </p:sp>
      <p:pic>
        <p:nvPicPr>
          <p:cNvPr id="2055" name="Picture 5"/>
          <p:cNvPicPr>
            <a:picLocks noChangeAspect="1" noChangeArrowheads="1"/>
          </p:cNvPicPr>
          <p:nvPr/>
        </p:nvPicPr>
        <p:blipFill>
          <a:blip r:embed="rId5" cstate="print"/>
          <a:srcRect/>
          <a:stretch>
            <a:fillRect/>
          </a:stretch>
        </p:blipFill>
        <p:spPr bwMode="auto">
          <a:xfrm>
            <a:off x="8382000" y="5840764"/>
            <a:ext cx="609600" cy="712436"/>
          </a:xfrm>
          <a:prstGeom prst="rect">
            <a:avLst/>
          </a:prstGeom>
          <a:noFill/>
          <a:ln w="9525">
            <a:noFill/>
            <a:round/>
            <a:headEnd/>
            <a:tailEnd/>
          </a:ln>
        </p:spPr>
      </p:pic>
      <p:sp>
        <p:nvSpPr>
          <p:cNvPr id="9" name="TextBox 8"/>
          <p:cNvSpPr txBox="1"/>
          <p:nvPr/>
        </p:nvSpPr>
        <p:spPr>
          <a:xfrm>
            <a:off x="1371600" y="3182378"/>
            <a:ext cx="7543800" cy="780022"/>
          </a:xfrm>
          <a:prstGeom prst="rect">
            <a:avLst/>
          </a:prstGeom>
          <a:noFill/>
        </p:spPr>
        <p:txBody>
          <a:bodyPr wrap="square" rtlCol="0">
            <a:spAutoFit/>
          </a:bodyPr>
          <a:lstStyle/>
          <a:p>
            <a:pPr algn="ctr"/>
            <a:r>
              <a:rPr lang="en-US" sz="5400" b="1" dirty="0" smtClean="0">
                <a:solidFill>
                  <a:srgbClr val="008000"/>
                </a:solidFill>
                <a:latin typeface="+mn-lt"/>
              </a:rPr>
              <a:t>Discussion &amp; Questions!</a:t>
            </a:r>
            <a:endParaRPr lang="en-US" sz="5400" b="1" dirty="0">
              <a:solidFill>
                <a:srgbClr val="008000"/>
              </a:solidFill>
              <a:latin typeface="+mn-lt"/>
            </a:endParaRPr>
          </a:p>
        </p:txBody>
      </p:sp>
      <p:sp>
        <p:nvSpPr>
          <p:cNvPr id="8" name="Rectangle 1"/>
          <p:cNvSpPr txBox="1">
            <a:spLocks noChangeArrowheads="1"/>
          </p:cNvSpPr>
          <p:nvPr/>
        </p:nvSpPr>
        <p:spPr bwMode="auto">
          <a:xfrm>
            <a:off x="1262745" y="457200"/>
            <a:ext cx="7772400" cy="1752600"/>
          </a:xfrm>
          <a:prstGeom prst="rect">
            <a:avLst/>
          </a:prstGeom>
          <a:noFill/>
          <a:ln>
            <a:miter lim="800000"/>
            <a:headEnd/>
            <a:tailEnd/>
          </a:ln>
        </p:spPr>
        <p:txBody>
          <a:bodyPr/>
          <a:lstStyle/>
          <a:p>
            <a:pPr lvl="0" algn="ctr" defTabSz="914400">
              <a:lnSpc>
                <a:spcPct val="100000"/>
              </a:lnSpc>
              <a:buClrTx/>
              <a:buSzTx/>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GB" sz="4800" b="1" i="0" u="none" strike="noStrike" kern="1200" cap="none" spc="0" normalizeH="0" baseline="0" noProof="0" dirty="0" smtClean="0">
                <a:ln>
                  <a:noFill/>
                </a:ln>
                <a:solidFill>
                  <a:srgbClr val="006600"/>
                </a:solidFill>
                <a:effectLst/>
                <a:uLnTx/>
                <a:uFillTx/>
                <a:latin typeface="+mj-lt"/>
                <a:ea typeface="+mj-ea"/>
                <a:cs typeface="+mj-cs"/>
              </a:rPr>
              <a:t>Urban Tree Risk Management</a:t>
            </a:r>
            <a:br>
              <a:rPr kumimoji="0" lang="en-GB" sz="4800" b="1" i="0" u="none" strike="noStrike" kern="1200" cap="none" spc="0" normalizeH="0" baseline="0" noProof="0" dirty="0" smtClean="0">
                <a:ln>
                  <a:noFill/>
                </a:ln>
                <a:solidFill>
                  <a:srgbClr val="006600"/>
                </a:solidFill>
                <a:effectLst/>
                <a:uLnTx/>
                <a:uFillTx/>
                <a:latin typeface="+mj-lt"/>
                <a:ea typeface="+mj-ea"/>
                <a:cs typeface="+mj-cs"/>
              </a:rPr>
            </a:br>
            <a:r>
              <a:rPr kumimoji="0" lang="en-GB" sz="1200" b="1" i="0" u="none" strike="noStrike" kern="1200" cap="none" spc="0" normalizeH="0" baseline="0" noProof="0" dirty="0" smtClean="0">
                <a:ln>
                  <a:noFill/>
                </a:ln>
                <a:solidFill>
                  <a:schemeClr val="tx1"/>
                </a:solidFill>
                <a:effectLst/>
                <a:uLnTx/>
                <a:uFillTx/>
                <a:latin typeface="+mj-lt"/>
                <a:ea typeface="+mj-ea"/>
                <a:cs typeface="+mj-cs"/>
              </a:rPr>
              <a:t/>
            </a:r>
            <a:br>
              <a:rPr kumimoji="0" lang="en-GB" sz="1200" b="1" i="0" u="none" strike="noStrike" kern="1200" cap="none" spc="0" normalizeH="0" baseline="0" noProof="0" dirty="0" smtClean="0">
                <a:ln>
                  <a:noFill/>
                </a:ln>
                <a:solidFill>
                  <a:schemeClr val="tx1"/>
                </a:solidFill>
                <a:effectLst/>
                <a:uLnTx/>
                <a:uFillTx/>
                <a:latin typeface="+mj-lt"/>
                <a:ea typeface="+mj-ea"/>
                <a:cs typeface="+mj-cs"/>
              </a:rPr>
            </a:br>
            <a:r>
              <a:rPr lang="en-GB" sz="3200" b="1" dirty="0" smtClean="0">
                <a:solidFill>
                  <a:schemeClr val="tx1"/>
                </a:solidFill>
              </a:rPr>
              <a:t> A Comprehensive Framework</a:t>
            </a:r>
            <a:endParaRPr kumimoji="0" lang="en-GB" sz="3200" b="0"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1371600" y="4648200"/>
            <a:ext cx="6400800" cy="1981200"/>
          </a:xfrm>
          <a:prstGeom prst="rect">
            <a:avLst/>
          </a:prstGeom>
          <a:noFill/>
          <a:ln w="9525">
            <a:noFill/>
            <a:round/>
            <a:headEnd/>
            <a:tailEnd/>
          </a:ln>
        </p:spPr>
        <p:txBody>
          <a:bodyPr lIns="90000" tIns="46800" rIns="90000" bIns="46800"/>
          <a:lstStyle/>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p:txBody>
      </p:sp>
      <p:pic>
        <p:nvPicPr>
          <p:cNvPr id="15363" name="Picture 3"/>
          <p:cNvPicPr>
            <a:picLocks noChangeAspect="1" noChangeArrowheads="1"/>
          </p:cNvPicPr>
          <p:nvPr/>
        </p:nvPicPr>
        <p:blipFill>
          <a:blip r:embed="rId3" cstate="print"/>
          <a:srcRect/>
          <a:stretch>
            <a:fillRect/>
          </a:stretch>
        </p:blipFill>
        <p:spPr bwMode="auto">
          <a:xfrm>
            <a:off x="4152900" y="4643438"/>
            <a:ext cx="1943100" cy="1071562"/>
          </a:xfrm>
          <a:prstGeom prst="rect">
            <a:avLst/>
          </a:prstGeom>
          <a:noFill/>
          <a:ln w="9525">
            <a:noFill/>
            <a:round/>
            <a:headEnd/>
            <a:tailEnd/>
          </a:ln>
        </p:spPr>
      </p:pic>
      <p:sp>
        <p:nvSpPr>
          <p:cNvPr id="15364" name="Text Box 5"/>
          <p:cNvSpPr txBox="1">
            <a:spLocks noChangeArrowheads="1"/>
          </p:cNvSpPr>
          <p:nvPr/>
        </p:nvSpPr>
        <p:spPr bwMode="auto">
          <a:xfrm>
            <a:off x="1371600" y="1371600"/>
            <a:ext cx="7620000" cy="3127375"/>
          </a:xfrm>
          <a:prstGeom prst="rect">
            <a:avLst/>
          </a:prstGeom>
          <a:noFill/>
          <a:ln w="9525">
            <a:noFill/>
            <a:round/>
            <a:headEnd/>
            <a:tailEnd/>
          </a:ln>
        </p:spPr>
        <p:txBody>
          <a:bodyPr lIns="90000" tIns="45000" rIns="90000" bIns="45000"/>
          <a:lstStyle/>
          <a:p>
            <a:pPr algn="ct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800" b="1">
                <a:solidFill>
                  <a:srgbClr val="000000"/>
                </a:solidFill>
                <a:latin typeface="Century Gothic" pitchFamily="34" charset="0"/>
              </a:rPr>
              <a:t>Dudley R. Hartel</a:t>
            </a:r>
          </a:p>
          <a:p>
            <a:pPr algn="ct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000">
                <a:solidFill>
                  <a:srgbClr val="000000"/>
                </a:solidFill>
                <a:latin typeface="Century Gothic" pitchFamily="34" charset="0"/>
              </a:rPr>
              <a:t>Center Manager, Urban Forestry South</a:t>
            </a:r>
          </a:p>
          <a:p>
            <a:pPr algn="ct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000">
                <a:solidFill>
                  <a:srgbClr val="000000"/>
                </a:solidFill>
                <a:latin typeface="Century Gothic" pitchFamily="34" charset="0"/>
              </a:rPr>
              <a:t>Athens, Georgia</a:t>
            </a:r>
          </a:p>
          <a:p>
            <a:pPr algn="ct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sz="2000">
              <a:solidFill>
                <a:srgbClr val="000000"/>
              </a:solidFill>
              <a:latin typeface="Century Gothic" pitchFamily="34" charset="0"/>
            </a:endParaRPr>
          </a:p>
          <a:p>
            <a:pPr algn="ct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000">
                <a:solidFill>
                  <a:srgbClr val="000000"/>
                </a:solidFill>
                <a:latin typeface="Century Gothic" pitchFamily="34" charset="0"/>
              </a:rPr>
              <a:t>(706) 559-4236 office</a:t>
            </a:r>
          </a:p>
          <a:p>
            <a:pPr algn="ct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000">
                <a:solidFill>
                  <a:schemeClr val="tx1"/>
                </a:solidFill>
                <a:latin typeface="Century Gothic" pitchFamily="34" charset="0"/>
              </a:rPr>
              <a:t>dhartel@fs.fed.us</a:t>
            </a:r>
            <a:endParaRPr lang="en-GB" sz="2000">
              <a:solidFill>
                <a:schemeClr val="tx1"/>
              </a:solidFill>
              <a:latin typeface="Century Gothic" pitchFamily="34" charset="0"/>
              <a:hlinkClick r:id="rId4"/>
            </a:endParaRPr>
          </a:p>
          <a:p>
            <a:pPr algn="ct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sz="2000">
              <a:solidFill>
                <a:srgbClr val="000000"/>
              </a:solidFill>
              <a:latin typeface="Century Gothic" pitchFamily="34" charset="0"/>
            </a:endParaRPr>
          </a:p>
          <a:p>
            <a:pPr algn="ct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400" b="1">
                <a:solidFill>
                  <a:srgbClr val="000000"/>
                </a:solidFill>
                <a:latin typeface="Century Gothic" pitchFamily="34" charset="0"/>
              </a:rPr>
              <a:t>www.UrbanForestrySouth.org</a:t>
            </a:r>
          </a:p>
        </p:txBody>
      </p:sp>
      <p:pic>
        <p:nvPicPr>
          <p:cNvPr id="15365" name="Picture 6"/>
          <p:cNvPicPr preferRelativeResize="0">
            <a:picLocks noChangeArrowheads="1"/>
          </p:cNvPicPr>
          <p:nvPr/>
        </p:nvPicPr>
        <p:blipFill>
          <a:blip r:embed="rId5" cstate="print">
            <a:lum bright="20000"/>
          </a:blip>
          <a:srcRect/>
          <a:stretch>
            <a:fillRect/>
          </a:stretch>
        </p:blipFill>
        <p:spPr bwMode="auto">
          <a:xfrm>
            <a:off x="228600" y="304800"/>
            <a:ext cx="914400" cy="6400800"/>
          </a:xfrm>
          <a:prstGeom prst="rect">
            <a:avLst/>
          </a:prstGeom>
          <a:noFill/>
          <a:ln w="9525">
            <a:noFill/>
            <a:miter lim="800000"/>
            <a:headEnd/>
            <a:tailEnd/>
          </a:ln>
        </p:spPr>
      </p:pic>
      <p:pic>
        <p:nvPicPr>
          <p:cNvPr id="15366" name="Picture 7"/>
          <p:cNvPicPr>
            <a:picLocks noChangeAspect="1" noChangeArrowheads="1"/>
          </p:cNvPicPr>
          <p:nvPr/>
        </p:nvPicPr>
        <p:blipFill>
          <a:blip r:embed="rId6" cstate="print"/>
          <a:srcRect/>
          <a:stretch>
            <a:fillRect/>
          </a:stretch>
        </p:blipFill>
        <p:spPr bwMode="auto">
          <a:xfrm>
            <a:off x="7924800" y="5486400"/>
            <a:ext cx="912813" cy="1066800"/>
          </a:xfrm>
          <a:prstGeom prst="rect">
            <a:avLst/>
          </a:prstGeom>
          <a:noFill/>
          <a:ln w="9525">
            <a:noFill/>
            <a:round/>
            <a:headEnd/>
            <a:tailEnd/>
          </a:ln>
        </p:spPr>
      </p:pic>
      <p:pic>
        <p:nvPicPr>
          <p:cNvPr id="15367" name="Picture 7" descr="C:\Documents and Settings\dhartel\My Documents\UFS\Logo\Final_SRS_Logo_1.png"/>
          <p:cNvPicPr>
            <a:picLocks noChangeAspect="1" noChangeArrowheads="1"/>
          </p:cNvPicPr>
          <p:nvPr/>
        </p:nvPicPr>
        <p:blipFill>
          <a:blip r:embed="rId7" cstate="print"/>
          <a:srcRect/>
          <a:stretch>
            <a:fillRect/>
          </a:stretch>
        </p:blipFill>
        <p:spPr bwMode="auto">
          <a:xfrm>
            <a:off x="1447800" y="5491163"/>
            <a:ext cx="1143000" cy="1062037"/>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p:cNvSpPr>
            <a:spLocks noChangeArrowheads="1"/>
          </p:cNvSpPr>
          <p:nvPr/>
        </p:nvSpPr>
        <p:spPr bwMode="auto">
          <a:xfrm>
            <a:off x="1371600" y="4648200"/>
            <a:ext cx="6400800" cy="1981200"/>
          </a:xfrm>
          <a:prstGeom prst="rect">
            <a:avLst/>
          </a:prstGeom>
          <a:noFill/>
          <a:ln w="9525">
            <a:noFill/>
            <a:round/>
            <a:headEnd/>
            <a:tailEnd/>
          </a:ln>
        </p:spPr>
        <p:txBody>
          <a:bodyPr lIns="90000" tIns="46800" rIns="90000" bIns="46800"/>
          <a:lstStyle/>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p:txBody>
      </p:sp>
      <p:sp>
        <p:nvSpPr>
          <p:cNvPr id="3075" name="Text Box 4"/>
          <p:cNvSpPr txBox="1">
            <a:spLocks noChangeArrowheads="1"/>
          </p:cNvSpPr>
          <p:nvPr/>
        </p:nvSpPr>
        <p:spPr bwMode="auto">
          <a:xfrm>
            <a:off x="685800" y="685800"/>
            <a:ext cx="7772400" cy="838200"/>
          </a:xfrm>
          <a:prstGeom prst="rect">
            <a:avLst/>
          </a:prstGeom>
          <a:noFill/>
          <a:ln w="9525">
            <a:noFill/>
            <a:round/>
            <a:headEnd/>
            <a:tailEnd/>
          </a:ln>
        </p:spPr>
        <p:txBody>
          <a:bodyPr lIns="90000" tIns="45000" rIns="90000" bIns="45000"/>
          <a:lstStyle/>
          <a:p>
            <a:pPr algn="ct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2400" b="1">
              <a:solidFill>
                <a:srgbClr val="000000"/>
              </a:solidFill>
              <a:latin typeface="Century Gothic" pitchFamily="34" charset="0"/>
            </a:endParaRPr>
          </a:p>
        </p:txBody>
      </p:sp>
      <p:pic>
        <p:nvPicPr>
          <p:cNvPr id="3076" name="Picture 7"/>
          <p:cNvPicPr preferRelativeResize="0">
            <a:picLocks noChangeArrowheads="1"/>
          </p:cNvPicPr>
          <p:nvPr/>
        </p:nvPicPr>
        <p:blipFill>
          <a:blip r:embed="rId3" cstate="print">
            <a:lum bright="20000"/>
          </a:blip>
          <a:srcRect/>
          <a:stretch>
            <a:fillRect/>
          </a:stretch>
        </p:blipFill>
        <p:spPr bwMode="auto">
          <a:xfrm>
            <a:off x="228600" y="304800"/>
            <a:ext cx="914400" cy="6400800"/>
          </a:xfrm>
          <a:prstGeom prst="rect">
            <a:avLst/>
          </a:prstGeom>
          <a:noFill/>
          <a:ln w="9525">
            <a:noFill/>
            <a:miter lim="800000"/>
            <a:headEnd/>
            <a:tailEnd/>
          </a:ln>
        </p:spPr>
      </p:pic>
      <p:sp>
        <p:nvSpPr>
          <p:cNvPr id="3077" name="Text Box 12"/>
          <p:cNvSpPr txBox="1">
            <a:spLocks noChangeArrowheads="1"/>
          </p:cNvSpPr>
          <p:nvPr/>
        </p:nvSpPr>
        <p:spPr bwMode="auto">
          <a:xfrm>
            <a:off x="1447800" y="304800"/>
            <a:ext cx="7467600" cy="6172200"/>
          </a:xfrm>
          <a:prstGeom prst="rect">
            <a:avLst/>
          </a:prstGeom>
          <a:noFill/>
          <a:ln w="9525">
            <a:noFill/>
            <a:round/>
            <a:headEnd/>
            <a:tailEnd/>
          </a:ln>
        </p:spPr>
        <p:txBody>
          <a:bodyPr lIns="90000" tIns="45000" rIns="90000" bIns="45000"/>
          <a:lstStyle/>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600" b="1" dirty="0" smtClean="0">
                <a:solidFill>
                  <a:srgbClr val="000000"/>
                </a:solidFill>
                <a:latin typeface="Bookman Old Style" pitchFamily="18" charset="0"/>
              </a:rPr>
              <a:t>Definitions</a:t>
            </a:r>
            <a:endParaRPr lang="en-GB" sz="3600" b="1" dirty="0">
              <a:solidFill>
                <a:srgbClr val="000000"/>
              </a:solidFill>
              <a:latin typeface="Bookman Old Style" pitchFamily="18" charset="0"/>
            </a:endParaRPr>
          </a:p>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800" b="1" dirty="0">
              <a:solidFill>
                <a:srgbClr val="000000"/>
              </a:solidFill>
              <a:latin typeface="Bookman Old Style" pitchFamily="18" charset="0"/>
            </a:endParaRP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smtClean="0">
                <a:solidFill>
                  <a:srgbClr val="000000"/>
                </a:solidFill>
                <a:latin typeface="Century Gothic" pitchFamily="34" charset="0"/>
              </a:rPr>
              <a:t>Risk...  is the combination of the likelihood of an event and the severity of the potential consequences.</a:t>
            </a: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smtClean="0">
              <a:solidFill>
                <a:srgbClr val="000000"/>
              </a:solidFill>
              <a:latin typeface="Century Gothic" pitchFamily="34" charset="0"/>
            </a:endParaRPr>
          </a:p>
          <a:p>
            <a:pPr marL="346075" indent="-346075">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smtClean="0">
                <a:solidFill>
                  <a:srgbClr val="000000"/>
                </a:solidFill>
                <a:latin typeface="Century Gothic" pitchFamily="34" charset="0"/>
              </a:rPr>
              <a:t>		In the context of trees, risk is the likelihood of a conflict or tree failure occurring and affecting a target, and the severity of the associated consequences – injury, damage, disruption.</a:t>
            </a: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smtClean="0">
              <a:solidFill>
                <a:srgbClr val="000000"/>
              </a:solidFill>
              <a:latin typeface="Century Gothic" pitchFamily="34" charset="0"/>
            </a:endParaRP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Century Gothic"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p:cNvSpPr>
            <a:spLocks noChangeArrowheads="1"/>
          </p:cNvSpPr>
          <p:nvPr/>
        </p:nvSpPr>
        <p:spPr bwMode="auto">
          <a:xfrm>
            <a:off x="1371600" y="4648200"/>
            <a:ext cx="6400800" cy="1981200"/>
          </a:xfrm>
          <a:prstGeom prst="rect">
            <a:avLst/>
          </a:prstGeom>
          <a:noFill/>
          <a:ln w="9525">
            <a:noFill/>
            <a:round/>
            <a:headEnd/>
            <a:tailEnd/>
          </a:ln>
        </p:spPr>
        <p:txBody>
          <a:bodyPr lIns="90000" tIns="46800" rIns="90000" bIns="46800"/>
          <a:lstStyle/>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p:txBody>
      </p:sp>
      <p:sp>
        <p:nvSpPr>
          <p:cNvPr id="3075" name="Text Box 4"/>
          <p:cNvSpPr txBox="1">
            <a:spLocks noChangeArrowheads="1"/>
          </p:cNvSpPr>
          <p:nvPr/>
        </p:nvSpPr>
        <p:spPr bwMode="auto">
          <a:xfrm>
            <a:off x="685800" y="685800"/>
            <a:ext cx="7772400" cy="838200"/>
          </a:xfrm>
          <a:prstGeom prst="rect">
            <a:avLst/>
          </a:prstGeom>
          <a:noFill/>
          <a:ln w="9525">
            <a:noFill/>
            <a:round/>
            <a:headEnd/>
            <a:tailEnd/>
          </a:ln>
        </p:spPr>
        <p:txBody>
          <a:bodyPr lIns="90000" tIns="45000" rIns="90000" bIns="45000"/>
          <a:lstStyle/>
          <a:p>
            <a:pPr algn="ct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2400" b="1">
              <a:solidFill>
                <a:srgbClr val="000000"/>
              </a:solidFill>
              <a:latin typeface="Century Gothic" pitchFamily="34" charset="0"/>
            </a:endParaRPr>
          </a:p>
        </p:txBody>
      </p:sp>
      <p:pic>
        <p:nvPicPr>
          <p:cNvPr id="3076" name="Picture 7"/>
          <p:cNvPicPr preferRelativeResize="0">
            <a:picLocks noChangeArrowheads="1"/>
          </p:cNvPicPr>
          <p:nvPr/>
        </p:nvPicPr>
        <p:blipFill>
          <a:blip r:embed="rId3" cstate="print">
            <a:lum bright="20000"/>
          </a:blip>
          <a:srcRect/>
          <a:stretch>
            <a:fillRect/>
          </a:stretch>
        </p:blipFill>
        <p:spPr bwMode="auto">
          <a:xfrm>
            <a:off x="228600" y="304800"/>
            <a:ext cx="914400" cy="6400800"/>
          </a:xfrm>
          <a:prstGeom prst="rect">
            <a:avLst/>
          </a:prstGeom>
          <a:noFill/>
          <a:ln w="9525">
            <a:noFill/>
            <a:miter lim="800000"/>
            <a:headEnd/>
            <a:tailEnd/>
          </a:ln>
        </p:spPr>
      </p:pic>
      <p:sp>
        <p:nvSpPr>
          <p:cNvPr id="3077" name="Text Box 12"/>
          <p:cNvSpPr txBox="1">
            <a:spLocks noChangeArrowheads="1"/>
          </p:cNvSpPr>
          <p:nvPr/>
        </p:nvSpPr>
        <p:spPr bwMode="auto">
          <a:xfrm>
            <a:off x="1447800" y="304800"/>
            <a:ext cx="7467600" cy="6172200"/>
          </a:xfrm>
          <a:prstGeom prst="rect">
            <a:avLst/>
          </a:prstGeom>
          <a:noFill/>
          <a:ln w="9525">
            <a:noFill/>
            <a:round/>
            <a:headEnd/>
            <a:tailEnd/>
          </a:ln>
        </p:spPr>
        <p:txBody>
          <a:bodyPr lIns="90000" tIns="45000" rIns="90000" bIns="45000"/>
          <a:lstStyle/>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600" b="1" dirty="0" smtClean="0">
                <a:solidFill>
                  <a:srgbClr val="000000"/>
                </a:solidFill>
                <a:latin typeface="Bookman Old Style" pitchFamily="18" charset="0"/>
              </a:rPr>
              <a:t>Definitions</a:t>
            </a:r>
            <a:endParaRPr lang="en-GB" sz="3600" b="1" dirty="0">
              <a:solidFill>
                <a:srgbClr val="000000"/>
              </a:solidFill>
              <a:latin typeface="Bookman Old Style" pitchFamily="18" charset="0"/>
            </a:endParaRPr>
          </a:p>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800" b="1" dirty="0">
              <a:solidFill>
                <a:srgbClr val="000000"/>
              </a:solidFill>
              <a:latin typeface="Bookman Old Style" pitchFamily="18" charset="0"/>
            </a:endParaRP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smtClean="0">
                <a:solidFill>
                  <a:srgbClr val="000000"/>
                </a:solidFill>
                <a:latin typeface="Century Gothic" pitchFamily="34" charset="0"/>
              </a:rPr>
              <a:t>Hazard... Is a likely source of harm (or the consequence). </a:t>
            </a: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smtClean="0">
              <a:solidFill>
                <a:srgbClr val="000000"/>
              </a:solidFill>
              <a:latin typeface="Century Gothic" pitchFamily="34" charset="0"/>
            </a:endParaRPr>
          </a:p>
          <a:p>
            <a:pPr marL="346075" indent="-346075">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smtClean="0">
                <a:solidFill>
                  <a:srgbClr val="000000"/>
                </a:solidFill>
                <a:latin typeface="Century Gothic" pitchFamily="34" charset="0"/>
              </a:rPr>
              <a:t>		In relation to trees, a hazard is the tree part(s) identified as a likely source of harm.</a:t>
            </a: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smtClean="0">
              <a:solidFill>
                <a:srgbClr val="000000"/>
              </a:solidFill>
              <a:latin typeface="Century Gothic" pitchFamily="34" charset="0"/>
            </a:endParaRP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Century Gothic"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p:cNvSpPr>
            <a:spLocks noChangeArrowheads="1"/>
          </p:cNvSpPr>
          <p:nvPr/>
        </p:nvSpPr>
        <p:spPr bwMode="auto">
          <a:xfrm>
            <a:off x="1371600" y="4648200"/>
            <a:ext cx="6400800" cy="1981200"/>
          </a:xfrm>
          <a:prstGeom prst="rect">
            <a:avLst/>
          </a:prstGeom>
          <a:noFill/>
          <a:ln w="9525">
            <a:noFill/>
            <a:round/>
            <a:headEnd/>
            <a:tailEnd/>
          </a:ln>
        </p:spPr>
        <p:txBody>
          <a:bodyPr lIns="90000" tIns="46800" rIns="90000" bIns="46800"/>
          <a:lstStyle/>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p:txBody>
      </p:sp>
      <p:sp>
        <p:nvSpPr>
          <p:cNvPr id="3075" name="Text Box 4"/>
          <p:cNvSpPr txBox="1">
            <a:spLocks noChangeArrowheads="1"/>
          </p:cNvSpPr>
          <p:nvPr/>
        </p:nvSpPr>
        <p:spPr bwMode="auto">
          <a:xfrm>
            <a:off x="685800" y="685800"/>
            <a:ext cx="7772400" cy="838200"/>
          </a:xfrm>
          <a:prstGeom prst="rect">
            <a:avLst/>
          </a:prstGeom>
          <a:noFill/>
          <a:ln w="9525">
            <a:noFill/>
            <a:round/>
            <a:headEnd/>
            <a:tailEnd/>
          </a:ln>
        </p:spPr>
        <p:txBody>
          <a:bodyPr lIns="90000" tIns="45000" rIns="90000" bIns="45000"/>
          <a:lstStyle/>
          <a:p>
            <a:pPr algn="ct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2400" b="1">
              <a:solidFill>
                <a:srgbClr val="000000"/>
              </a:solidFill>
              <a:latin typeface="Century Gothic" pitchFamily="34" charset="0"/>
            </a:endParaRPr>
          </a:p>
        </p:txBody>
      </p:sp>
      <p:pic>
        <p:nvPicPr>
          <p:cNvPr id="3076" name="Picture 7"/>
          <p:cNvPicPr preferRelativeResize="0">
            <a:picLocks noChangeArrowheads="1"/>
          </p:cNvPicPr>
          <p:nvPr/>
        </p:nvPicPr>
        <p:blipFill>
          <a:blip r:embed="rId3" cstate="print">
            <a:lum bright="20000"/>
          </a:blip>
          <a:srcRect/>
          <a:stretch>
            <a:fillRect/>
          </a:stretch>
        </p:blipFill>
        <p:spPr bwMode="auto">
          <a:xfrm>
            <a:off x="228600" y="304800"/>
            <a:ext cx="914400" cy="6400800"/>
          </a:xfrm>
          <a:prstGeom prst="rect">
            <a:avLst/>
          </a:prstGeom>
          <a:noFill/>
          <a:ln w="9525">
            <a:noFill/>
            <a:miter lim="800000"/>
            <a:headEnd/>
            <a:tailEnd/>
          </a:ln>
        </p:spPr>
      </p:pic>
      <p:sp>
        <p:nvSpPr>
          <p:cNvPr id="3077" name="Text Box 12"/>
          <p:cNvSpPr txBox="1">
            <a:spLocks noChangeArrowheads="1"/>
          </p:cNvSpPr>
          <p:nvPr/>
        </p:nvSpPr>
        <p:spPr bwMode="auto">
          <a:xfrm>
            <a:off x="1447800" y="304800"/>
            <a:ext cx="7467600" cy="6172200"/>
          </a:xfrm>
          <a:prstGeom prst="rect">
            <a:avLst/>
          </a:prstGeom>
          <a:noFill/>
          <a:ln w="9525">
            <a:noFill/>
            <a:round/>
            <a:headEnd/>
            <a:tailEnd/>
          </a:ln>
        </p:spPr>
        <p:txBody>
          <a:bodyPr lIns="90000" tIns="45000" rIns="90000" bIns="45000"/>
          <a:lstStyle/>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600" b="1" dirty="0" smtClean="0">
                <a:solidFill>
                  <a:srgbClr val="000000"/>
                </a:solidFill>
                <a:latin typeface="Bookman Old Style" pitchFamily="18" charset="0"/>
              </a:rPr>
              <a:t>Definitions</a:t>
            </a:r>
            <a:endParaRPr lang="en-GB" sz="3600" b="1" dirty="0">
              <a:solidFill>
                <a:srgbClr val="000000"/>
              </a:solidFill>
              <a:latin typeface="Bookman Old Style" pitchFamily="18" charset="0"/>
            </a:endParaRPr>
          </a:p>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800" b="1" dirty="0">
              <a:solidFill>
                <a:srgbClr val="000000"/>
              </a:solidFill>
              <a:latin typeface="Bookman Old Style" pitchFamily="18" charset="0"/>
            </a:endParaRP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smtClean="0">
                <a:solidFill>
                  <a:srgbClr val="000000"/>
                </a:solidFill>
                <a:latin typeface="Century Gothic" pitchFamily="34" charset="0"/>
              </a:rPr>
              <a:t>Risk Assessment... is the systematic process to identify, analyze, and evaluate tree risk.</a:t>
            </a: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smtClean="0">
              <a:solidFill>
                <a:srgbClr val="000000"/>
              </a:solidFill>
              <a:latin typeface="Century Gothic" pitchFamily="34" charset="0"/>
            </a:endParaRPr>
          </a:p>
          <a:p>
            <a:pPr marL="346075" indent="-346075">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smtClean="0">
                <a:solidFill>
                  <a:srgbClr val="000000"/>
                </a:solidFill>
                <a:latin typeface="Century Gothic" pitchFamily="34" charset="0"/>
              </a:rPr>
              <a:t>		... is the process of inspecting and evaluating the structural condition of trees and the harm that could occur when a failure occurs.</a:t>
            </a: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smtClean="0">
              <a:solidFill>
                <a:srgbClr val="000000"/>
              </a:solidFill>
              <a:latin typeface="Century Gothic" pitchFamily="34" charset="0"/>
            </a:endParaRP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smtClean="0">
                <a:solidFill>
                  <a:srgbClr val="000000"/>
                </a:solidFill>
                <a:latin typeface="Century Gothic" pitchFamily="34" charset="0"/>
              </a:rPr>
              <a:t>Tree Risk Evaluation...  Is the process of comparing the assessed risk against a given risk criteria to determine the significance of the risk (a key concept is “threshold”).</a:t>
            </a: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smtClean="0">
              <a:solidFill>
                <a:srgbClr val="000000"/>
              </a:solidFill>
              <a:latin typeface="Century Gothic" pitchFamily="34" charset="0"/>
            </a:endParaRP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Century Gothic"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4"/>
          <p:cNvPicPr>
            <a:picLocks noChangeAspect="1" noChangeArrowheads="1"/>
          </p:cNvPicPr>
          <p:nvPr/>
        </p:nvPicPr>
        <p:blipFill>
          <a:blip r:embed="rId3" cstate="print"/>
          <a:srcRect/>
          <a:stretch>
            <a:fillRect/>
          </a:stretch>
        </p:blipFill>
        <p:spPr bwMode="auto">
          <a:xfrm>
            <a:off x="2438400" y="5943600"/>
            <a:ext cx="1143000" cy="630238"/>
          </a:xfrm>
          <a:prstGeom prst="rect">
            <a:avLst/>
          </a:prstGeom>
          <a:noFill/>
          <a:ln w="9525">
            <a:noFill/>
            <a:round/>
            <a:headEnd/>
            <a:tailEnd/>
          </a:ln>
        </p:spPr>
      </p:pic>
      <p:pic>
        <p:nvPicPr>
          <p:cNvPr id="2051" name="Picture 7"/>
          <p:cNvPicPr preferRelativeResize="0">
            <a:picLocks noChangeArrowheads="1"/>
          </p:cNvPicPr>
          <p:nvPr/>
        </p:nvPicPr>
        <p:blipFill>
          <a:blip r:embed="rId4" cstate="print">
            <a:lum bright="20000"/>
          </a:blip>
          <a:srcRect/>
          <a:stretch>
            <a:fillRect/>
          </a:stretch>
        </p:blipFill>
        <p:spPr bwMode="auto">
          <a:xfrm>
            <a:off x="228600" y="304800"/>
            <a:ext cx="914400" cy="6400800"/>
          </a:xfrm>
          <a:prstGeom prst="rect">
            <a:avLst/>
          </a:prstGeom>
          <a:noFill/>
          <a:ln w="9525">
            <a:noFill/>
            <a:miter lim="800000"/>
            <a:headEnd/>
            <a:tailEnd/>
          </a:ln>
        </p:spPr>
      </p:pic>
      <p:sp>
        <p:nvSpPr>
          <p:cNvPr id="2054" name="Rectangle 3"/>
          <p:cNvSpPr>
            <a:spLocks noChangeArrowheads="1"/>
          </p:cNvSpPr>
          <p:nvPr/>
        </p:nvSpPr>
        <p:spPr bwMode="auto">
          <a:xfrm>
            <a:off x="1371600" y="5562600"/>
            <a:ext cx="6400800" cy="1066800"/>
          </a:xfrm>
          <a:prstGeom prst="rect">
            <a:avLst/>
          </a:prstGeom>
          <a:noFill/>
          <a:ln w="9525">
            <a:noFill/>
            <a:round/>
            <a:headEnd/>
            <a:tailEnd/>
          </a:ln>
        </p:spPr>
        <p:txBody>
          <a:bodyPr lIns="90000" tIns="46800" rIns="90000" bIns="46800"/>
          <a:lstStyle/>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solidFill>
                  <a:srgbClr val="000000"/>
                </a:solidFill>
                <a:latin typeface="Century Gothic" pitchFamily="34" charset="0"/>
              </a:rPr>
              <a:t>Dudley R. Hartel, Center Manager</a:t>
            </a:r>
            <a:br>
              <a:rPr lang="en-GB">
                <a:solidFill>
                  <a:srgbClr val="000000"/>
                </a:solidFill>
                <a:latin typeface="Century Gothic" pitchFamily="34" charset="0"/>
              </a:rPr>
            </a:br>
            <a:r>
              <a:rPr lang="en-GB">
                <a:solidFill>
                  <a:srgbClr val="000000"/>
                </a:solidFill>
                <a:latin typeface="Century Gothic" pitchFamily="34" charset="0"/>
              </a:rPr>
              <a:t>Urban Forestry South</a:t>
            </a: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solidFill>
                  <a:srgbClr val="000000"/>
                </a:solidFill>
                <a:latin typeface="Century Gothic" pitchFamily="34" charset="0"/>
              </a:rPr>
              <a:t>Athens, Georgia</a:t>
            </a:r>
          </a:p>
        </p:txBody>
      </p:sp>
      <p:pic>
        <p:nvPicPr>
          <p:cNvPr id="2055" name="Picture 5"/>
          <p:cNvPicPr>
            <a:picLocks noChangeAspect="1" noChangeArrowheads="1"/>
          </p:cNvPicPr>
          <p:nvPr/>
        </p:nvPicPr>
        <p:blipFill>
          <a:blip r:embed="rId5" cstate="print"/>
          <a:srcRect/>
          <a:stretch>
            <a:fillRect/>
          </a:stretch>
        </p:blipFill>
        <p:spPr bwMode="auto">
          <a:xfrm>
            <a:off x="8382000" y="5840764"/>
            <a:ext cx="609600" cy="712436"/>
          </a:xfrm>
          <a:prstGeom prst="rect">
            <a:avLst/>
          </a:prstGeom>
          <a:noFill/>
          <a:ln w="9525">
            <a:noFill/>
            <a:round/>
            <a:headEnd/>
            <a:tailEnd/>
          </a:ln>
        </p:spPr>
      </p:pic>
      <p:sp>
        <p:nvSpPr>
          <p:cNvPr id="9" name="TextBox 8"/>
          <p:cNvSpPr txBox="1"/>
          <p:nvPr/>
        </p:nvSpPr>
        <p:spPr>
          <a:xfrm>
            <a:off x="1371600" y="3182378"/>
            <a:ext cx="7543800" cy="780022"/>
          </a:xfrm>
          <a:prstGeom prst="rect">
            <a:avLst/>
          </a:prstGeom>
          <a:noFill/>
        </p:spPr>
        <p:txBody>
          <a:bodyPr wrap="square" rtlCol="0">
            <a:spAutoFit/>
          </a:bodyPr>
          <a:lstStyle/>
          <a:p>
            <a:pPr algn="ctr"/>
            <a:r>
              <a:rPr lang="en-US" sz="5400" b="1" dirty="0" smtClean="0">
                <a:solidFill>
                  <a:srgbClr val="008000"/>
                </a:solidFill>
                <a:latin typeface="+mn-lt"/>
              </a:rPr>
              <a:t>Questions!</a:t>
            </a:r>
            <a:endParaRPr lang="en-US" sz="5400" b="1" dirty="0">
              <a:solidFill>
                <a:srgbClr val="008000"/>
              </a:solidFill>
              <a:latin typeface="+mn-lt"/>
            </a:endParaRPr>
          </a:p>
        </p:txBody>
      </p:sp>
      <p:sp>
        <p:nvSpPr>
          <p:cNvPr id="8" name="Rectangle 1"/>
          <p:cNvSpPr txBox="1">
            <a:spLocks noChangeArrowheads="1"/>
          </p:cNvSpPr>
          <p:nvPr/>
        </p:nvSpPr>
        <p:spPr bwMode="auto">
          <a:xfrm>
            <a:off x="1240974" y="457200"/>
            <a:ext cx="7772400" cy="1752600"/>
          </a:xfrm>
          <a:prstGeom prst="rect">
            <a:avLst/>
          </a:prstGeom>
          <a:noFill/>
          <a:ln>
            <a:miter lim="800000"/>
            <a:headEnd/>
            <a:tailEnd/>
          </a:ln>
        </p:spPr>
        <p:txBody>
          <a:bodyPr/>
          <a:lstStyle/>
          <a:p>
            <a:pPr lvl="0" algn="ctr" defTabSz="914400">
              <a:lnSpc>
                <a:spcPct val="100000"/>
              </a:lnSpc>
              <a:buClrTx/>
              <a:buSzTx/>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GB" sz="4800" b="1" i="0" u="none" strike="noStrike" kern="1200" cap="none" spc="0" normalizeH="0" baseline="0" noProof="0" dirty="0" smtClean="0">
                <a:ln>
                  <a:noFill/>
                </a:ln>
                <a:solidFill>
                  <a:srgbClr val="006600"/>
                </a:solidFill>
                <a:effectLst/>
                <a:uLnTx/>
                <a:uFillTx/>
                <a:latin typeface="+mj-lt"/>
                <a:ea typeface="+mj-ea"/>
                <a:cs typeface="+mj-cs"/>
              </a:rPr>
              <a:t>Urban Tree Risk Management</a:t>
            </a:r>
            <a:br>
              <a:rPr kumimoji="0" lang="en-GB" sz="4800" b="1" i="0" u="none" strike="noStrike" kern="1200" cap="none" spc="0" normalizeH="0" baseline="0" noProof="0" dirty="0" smtClean="0">
                <a:ln>
                  <a:noFill/>
                </a:ln>
                <a:solidFill>
                  <a:srgbClr val="006600"/>
                </a:solidFill>
                <a:effectLst/>
                <a:uLnTx/>
                <a:uFillTx/>
                <a:latin typeface="+mj-lt"/>
                <a:ea typeface="+mj-ea"/>
                <a:cs typeface="+mj-cs"/>
              </a:rPr>
            </a:br>
            <a:r>
              <a:rPr kumimoji="0" lang="en-GB" sz="1200" b="1" i="0" u="none" strike="noStrike" kern="1200" cap="none" spc="0" normalizeH="0" baseline="0" noProof="0" dirty="0" smtClean="0">
                <a:ln>
                  <a:noFill/>
                </a:ln>
                <a:solidFill>
                  <a:schemeClr val="tx1"/>
                </a:solidFill>
                <a:effectLst/>
                <a:uLnTx/>
                <a:uFillTx/>
                <a:latin typeface="+mj-lt"/>
                <a:ea typeface="+mj-ea"/>
                <a:cs typeface="+mj-cs"/>
              </a:rPr>
              <a:t/>
            </a:r>
            <a:br>
              <a:rPr kumimoji="0" lang="en-GB" sz="1200" b="1" i="0" u="none" strike="noStrike" kern="1200" cap="none" spc="0" normalizeH="0" baseline="0" noProof="0" dirty="0" smtClean="0">
                <a:ln>
                  <a:noFill/>
                </a:ln>
                <a:solidFill>
                  <a:schemeClr val="tx1"/>
                </a:solidFill>
                <a:effectLst/>
                <a:uLnTx/>
                <a:uFillTx/>
                <a:latin typeface="+mj-lt"/>
                <a:ea typeface="+mj-ea"/>
                <a:cs typeface="+mj-cs"/>
              </a:rPr>
            </a:br>
            <a:r>
              <a:rPr lang="en-GB" sz="3200" b="1" dirty="0" smtClean="0">
                <a:solidFill>
                  <a:schemeClr val="tx1"/>
                </a:solidFill>
              </a:rPr>
              <a:t> A Comprehensive Framework</a:t>
            </a:r>
            <a:endParaRPr kumimoji="0" lang="en-GB" sz="3200" b="0"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p:cNvSpPr>
            <a:spLocks noChangeArrowheads="1"/>
          </p:cNvSpPr>
          <p:nvPr/>
        </p:nvSpPr>
        <p:spPr bwMode="auto">
          <a:xfrm>
            <a:off x="1371600" y="4648200"/>
            <a:ext cx="6400800" cy="1981200"/>
          </a:xfrm>
          <a:prstGeom prst="rect">
            <a:avLst/>
          </a:prstGeom>
          <a:noFill/>
          <a:ln w="9525">
            <a:noFill/>
            <a:round/>
            <a:headEnd/>
            <a:tailEnd/>
          </a:ln>
        </p:spPr>
        <p:txBody>
          <a:bodyPr lIns="90000" tIns="46800" rIns="90000" bIns="46800"/>
          <a:lstStyle/>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p:txBody>
      </p:sp>
      <p:sp>
        <p:nvSpPr>
          <p:cNvPr id="3075" name="Text Box 4"/>
          <p:cNvSpPr txBox="1">
            <a:spLocks noChangeArrowheads="1"/>
          </p:cNvSpPr>
          <p:nvPr/>
        </p:nvSpPr>
        <p:spPr bwMode="auto">
          <a:xfrm>
            <a:off x="685800" y="685800"/>
            <a:ext cx="7772400" cy="838200"/>
          </a:xfrm>
          <a:prstGeom prst="rect">
            <a:avLst/>
          </a:prstGeom>
          <a:noFill/>
          <a:ln w="9525">
            <a:noFill/>
            <a:round/>
            <a:headEnd/>
            <a:tailEnd/>
          </a:ln>
        </p:spPr>
        <p:txBody>
          <a:bodyPr lIns="90000" tIns="45000" rIns="90000" bIns="45000"/>
          <a:lstStyle/>
          <a:p>
            <a:pPr algn="ct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2400" b="1">
              <a:solidFill>
                <a:srgbClr val="000000"/>
              </a:solidFill>
              <a:latin typeface="Century Gothic" pitchFamily="34" charset="0"/>
            </a:endParaRPr>
          </a:p>
        </p:txBody>
      </p:sp>
      <p:pic>
        <p:nvPicPr>
          <p:cNvPr id="3076" name="Picture 7"/>
          <p:cNvPicPr preferRelativeResize="0">
            <a:picLocks noChangeArrowheads="1"/>
          </p:cNvPicPr>
          <p:nvPr/>
        </p:nvPicPr>
        <p:blipFill>
          <a:blip r:embed="rId3" cstate="print">
            <a:lum bright="20000"/>
          </a:blip>
          <a:srcRect/>
          <a:stretch>
            <a:fillRect/>
          </a:stretch>
        </p:blipFill>
        <p:spPr bwMode="auto">
          <a:xfrm>
            <a:off x="228600" y="304800"/>
            <a:ext cx="914400" cy="6400800"/>
          </a:xfrm>
          <a:prstGeom prst="rect">
            <a:avLst/>
          </a:prstGeom>
          <a:noFill/>
          <a:ln w="9525">
            <a:noFill/>
            <a:miter lim="800000"/>
            <a:headEnd/>
            <a:tailEnd/>
          </a:ln>
        </p:spPr>
      </p:pic>
      <p:sp>
        <p:nvSpPr>
          <p:cNvPr id="3077" name="Text Box 12"/>
          <p:cNvSpPr txBox="1">
            <a:spLocks noChangeArrowheads="1"/>
          </p:cNvSpPr>
          <p:nvPr/>
        </p:nvSpPr>
        <p:spPr bwMode="auto">
          <a:xfrm>
            <a:off x="1447800" y="304800"/>
            <a:ext cx="7467600" cy="6172200"/>
          </a:xfrm>
          <a:prstGeom prst="rect">
            <a:avLst/>
          </a:prstGeom>
          <a:noFill/>
          <a:ln w="9525">
            <a:noFill/>
            <a:round/>
            <a:headEnd/>
            <a:tailEnd/>
          </a:ln>
        </p:spPr>
        <p:txBody>
          <a:bodyPr lIns="90000" tIns="45000" rIns="90000" bIns="45000"/>
          <a:lstStyle/>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600" b="1" dirty="0" smtClean="0">
                <a:solidFill>
                  <a:srgbClr val="000000"/>
                </a:solidFill>
                <a:latin typeface="Bookman Old Style" pitchFamily="18" charset="0"/>
              </a:rPr>
              <a:t>Why Manage Tree Risk</a:t>
            </a:r>
            <a:endParaRPr lang="en-GB" sz="3600" b="1" dirty="0">
              <a:solidFill>
                <a:srgbClr val="000000"/>
              </a:solidFill>
              <a:latin typeface="Bookman Old Style" pitchFamily="18" charset="0"/>
            </a:endParaRPr>
          </a:p>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800" b="1" dirty="0">
              <a:solidFill>
                <a:srgbClr val="000000"/>
              </a:solidFill>
              <a:latin typeface="Bookman Old Style" pitchFamily="18" charset="0"/>
            </a:endParaRP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smtClean="0">
                <a:solidFill>
                  <a:srgbClr val="000000"/>
                </a:solidFill>
                <a:latin typeface="Century Gothic" pitchFamily="34" charset="0"/>
              </a:rPr>
              <a:t>To avoid consequences...</a:t>
            </a: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Century Gothic" pitchFamily="34" charset="0"/>
            </a:endParaRPr>
          </a:p>
        </p:txBody>
      </p:sp>
      <p:pic>
        <p:nvPicPr>
          <p:cNvPr id="6" name="Picture 4" descr="http://cache.daylife.com/imageserve/01RefA96Jk5iL/610x.jpg"/>
          <p:cNvPicPr>
            <a:picLocks noChangeAspect="1" noChangeArrowheads="1"/>
          </p:cNvPicPr>
          <p:nvPr/>
        </p:nvPicPr>
        <p:blipFill>
          <a:blip r:embed="rId4" cstate="print"/>
          <a:srcRect/>
          <a:stretch>
            <a:fillRect/>
          </a:stretch>
        </p:blipFill>
        <p:spPr bwMode="auto">
          <a:xfrm>
            <a:off x="4953000" y="1981200"/>
            <a:ext cx="3340100" cy="2268538"/>
          </a:xfrm>
          <a:prstGeom prst="rect">
            <a:avLst/>
          </a:prstGeom>
          <a:noFill/>
          <a:ln w="9525">
            <a:noFill/>
            <a:miter lim="800000"/>
            <a:headEnd/>
            <a:tailEnd/>
          </a:ln>
        </p:spPr>
      </p:pic>
      <p:pic>
        <p:nvPicPr>
          <p:cNvPr id="7" name="Picture 2" descr="http://www.nematobago.com/December%2019th%202007%20Severe%20Weather-%20Fallen%20tree%20blocking%20road%20at%20Concordia-01.jpg"/>
          <p:cNvPicPr>
            <a:picLocks noChangeAspect="1" noChangeArrowheads="1"/>
          </p:cNvPicPr>
          <p:nvPr/>
        </p:nvPicPr>
        <p:blipFill>
          <a:blip r:embed="rId5" cstate="print"/>
          <a:srcRect/>
          <a:stretch>
            <a:fillRect/>
          </a:stretch>
        </p:blipFill>
        <p:spPr bwMode="auto">
          <a:xfrm>
            <a:off x="1828800" y="2971800"/>
            <a:ext cx="2514600" cy="1841047"/>
          </a:xfrm>
          <a:prstGeom prst="rect">
            <a:avLst/>
          </a:prstGeom>
          <a:noFill/>
          <a:ln w="9525">
            <a:noFill/>
            <a:miter lim="800000"/>
            <a:headEnd/>
            <a:tailEnd/>
          </a:ln>
        </p:spPr>
      </p:pic>
      <p:pic>
        <p:nvPicPr>
          <p:cNvPr id="8" name="Picture 2" descr="http://www.oradelloem.org/images/trees_woodland.jpg"/>
          <p:cNvPicPr>
            <a:picLocks noChangeAspect="1" noChangeArrowheads="1"/>
          </p:cNvPicPr>
          <p:nvPr/>
        </p:nvPicPr>
        <p:blipFill>
          <a:blip r:embed="rId6" cstate="print"/>
          <a:srcRect/>
          <a:stretch>
            <a:fillRect/>
          </a:stretch>
        </p:blipFill>
        <p:spPr bwMode="auto">
          <a:xfrm>
            <a:off x="4648200" y="4419600"/>
            <a:ext cx="2362200" cy="1915647"/>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p:cNvSpPr>
            <a:spLocks noChangeArrowheads="1"/>
          </p:cNvSpPr>
          <p:nvPr/>
        </p:nvSpPr>
        <p:spPr bwMode="auto">
          <a:xfrm>
            <a:off x="1371600" y="4648200"/>
            <a:ext cx="6400800" cy="1981200"/>
          </a:xfrm>
          <a:prstGeom prst="rect">
            <a:avLst/>
          </a:prstGeom>
          <a:noFill/>
          <a:ln w="9525">
            <a:noFill/>
            <a:round/>
            <a:headEnd/>
            <a:tailEnd/>
          </a:ln>
        </p:spPr>
        <p:txBody>
          <a:bodyPr lIns="90000" tIns="46800" rIns="90000" bIns="46800"/>
          <a:lstStyle/>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p:txBody>
      </p:sp>
      <p:sp>
        <p:nvSpPr>
          <p:cNvPr id="3075" name="Text Box 4"/>
          <p:cNvSpPr txBox="1">
            <a:spLocks noChangeArrowheads="1"/>
          </p:cNvSpPr>
          <p:nvPr/>
        </p:nvSpPr>
        <p:spPr bwMode="auto">
          <a:xfrm>
            <a:off x="685800" y="685800"/>
            <a:ext cx="7772400" cy="838200"/>
          </a:xfrm>
          <a:prstGeom prst="rect">
            <a:avLst/>
          </a:prstGeom>
          <a:noFill/>
          <a:ln w="9525">
            <a:noFill/>
            <a:round/>
            <a:headEnd/>
            <a:tailEnd/>
          </a:ln>
        </p:spPr>
        <p:txBody>
          <a:bodyPr lIns="90000" tIns="45000" rIns="90000" bIns="45000"/>
          <a:lstStyle/>
          <a:p>
            <a:pPr algn="ct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2400" b="1">
              <a:solidFill>
                <a:srgbClr val="000000"/>
              </a:solidFill>
              <a:latin typeface="Century Gothic" pitchFamily="34" charset="0"/>
            </a:endParaRPr>
          </a:p>
        </p:txBody>
      </p:sp>
      <p:pic>
        <p:nvPicPr>
          <p:cNvPr id="3076" name="Picture 7"/>
          <p:cNvPicPr preferRelativeResize="0">
            <a:picLocks noChangeArrowheads="1"/>
          </p:cNvPicPr>
          <p:nvPr/>
        </p:nvPicPr>
        <p:blipFill>
          <a:blip r:embed="rId3" cstate="print">
            <a:lum bright="20000"/>
          </a:blip>
          <a:srcRect/>
          <a:stretch>
            <a:fillRect/>
          </a:stretch>
        </p:blipFill>
        <p:spPr bwMode="auto">
          <a:xfrm>
            <a:off x="228600" y="304800"/>
            <a:ext cx="914400" cy="6400800"/>
          </a:xfrm>
          <a:prstGeom prst="rect">
            <a:avLst/>
          </a:prstGeom>
          <a:noFill/>
          <a:ln w="9525">
            <a:noFill/>
            <a:miter lim="800000"/>
            <a:headEnd/>
            <a:tailEnd/>
          </a:ln>
        </p:spPr>
      </p:pic>
      <p:sp>
        <p:nvSpPr>
          <p:cNvPr id="3077" name="Text Box 12"/>
          <p:cNvSpPr txBox="1">
            <a:spLocks noChangeArrowheads="1"/>
          </p:cNvSpPr>
          <p:nvPr/>
        </p:nvSpPr>
        <p:spPr bwMode="auto">
          <a:xfrm>
            <a:off x="1447800" y="304800"/>
            <a:ext cx="7467600" cy="6172200"/>
          </a:xfrm>
          <a:prstGeom prst="rect">
            <a:avLst/>
          </a:prstGeom>
          <a:noFill/>
          <a:ln w="9525">
            <a:noFill/>
            <a:round/>
            <a:headEnd/>
            <a:tailEnd/>
          </a:ln>
        </p:spPr>
        <p:txBody>
          <a:bodyPr lIns="90000" tIns="45000" rIns="90000" bIns="45000"/>
          <a:lstStyle/>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600" b="1" dirty="0" smtClean="0">
                <a:solidFill>
                  <a:srgbClr val="000000"/>
                </a:solidFill>
                <a:latin typeface="Bookman Old Style" pitchFamily="18" charset="0"/>
              </a:rPr>
              <a:t>Why Manage Tree Risk</a:t>
            </a:r>
            <a:endParaRPr lang="en-GB" sz="3600" b="1" dirty="0">
              <a:solidFill>
                <a:srgbClr val="000000"/>
              </a:solidFill>
              <a:latin typeface="Bookman Old Style" pitchFamily="18" charset="0"/>
            </a:endParaRPr>
          </a:p>
          <a:p>
            <a:pPr>
              <a:lnSpc>
                <a:spcPct val="99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800" b="1" dirty="0">
              <a:solidFill>
                <a:srgbClr val="000000"/>
              </a:solidFill>
              <a:latin typeface="Bookman Old Style" pitchFamily="18" charset="0"/>
            </a:endParaRP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400" dirty="0" smtClean="0">
                <a:solidFill>
                  <a:srgbClr val="000000"/>
                </a:solidFill>
                <a:latin typeface="Century Gothic" pitchFamily="34" charset="0"/>
              </a:rPr>
              <a:t>Eliminate  urban forestry “feast and famine”...</a:t>
            </a:r>
          </a:p>
          <a:p>
            <a:pPr marL="346075" indent="-346075">
              <a:lnSpc>
                <a:spcPct val="99000"/>
              </a:lnSpc>
              <a:spcBef>
                <a:spcPts val="450"/>
              </a:spcBef>
              <a:buFont typeface="Wingdings" pitchFamily="2" charset="2"/>
              <a:buChar char="q"/>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GB" sz="2400" dirty="0">
              <a:solidFill>
                <a:srgbClr val="000000"/>
              </a:solidFill>
              <a:latin typeface="Century Gothic" pitchFamily="34" charset="0"/>
            </a:endParaRPr>
          </a:p>
        </p:txBody>
      </p:sp>
      <p:pic>
        <p:nvPicPr>
          <p:cNvPr id="9" name="Picture 8" descr="http://www.crh.noaa.gov/images/pah/ike/tree_on_vehicle_www.jpg"/>
          <p:cNvPicPr>
            <a:picLocks noChangeAspect="1" noChangeArrowheads="1"/>
          </p:cNvPicPr>
          <p:nvPr/>
        </p:nvPicPr>
        <p:blipFill>
          <a:blip r:embed="rId4" cstate="print"/>
          <a:srcRect/>
          <a:stretch>
            <a:fillRect/>
          </a:stretch>
        </p:blipFill>
        <p:spPr bwMode="auto">
          <a:xfrm>
            <a:off x="5334000" y="2057400"/>
            <a:ext cx="3429000" cy="2916238"/>
          </a:xfrm>
          <a:prstGeom prst="rect">
            <a:avLst/>
          </a:prstGeom>
          <a:noFill/>
          <a:ln w="9525">
            <a:noFill/>
            <a:miter lim="800000"/>
            <a:headEnd/>
            <a:tailEnd/>
          </a:ln>
        </p:spPr>
      </p:pic>
      <p:pic>
        <p:nvPicPr>
          <p:cNvPr id="10" name="Picture 10" descr="http://hpd.dnr.state.ga.us/assets/images/211.jpg"/>
          <p:cNvPicPr>
            <a:picLocks noChangeAspect="1" noChangeArrowheads="1"/>
          </p:cNvPicPr>
          <p:nvPr/>
        </p:nvPicPr>
        <p:blipFill>
          <a:blip r:embed="rId5" cstate="print"/>
          <a:srcRect/>
          <a:stretch>
            <a:fillRect/>
          </a:stretch>
        </p:blipFill>
        <p:spPr bwMode="auto">
          <a:xfrm>
            <a:off x="1752600" y="3733800"/>
            <a:ext cx="3200400" cy="2416629"/>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nvGraphicFramePr>
        <p:xfrm>
          <a:off x="1371600" y="1397000"/>
          <a:ext cx="7467600" cy="4927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074" name="Rectangle 1"/>
          <p:cNvSpPr>
            <a:spLocks noChangeArrowheads="1"/>
          </p:cNvSpPr>
          <p:nvPr/>
        </p:nvSpPr>
        <p:spPr bwMode="auto">
          <a:xfrm>
            <a:off x="1371600" y="4648200"/>
            <a:ext cx="6400800" cy="1981200"/>
          </a:xfrm>
          <a:prstGeom prst="rect">
            <a:avLst/>
          </a:prstGeom>
          <a:noFill/>
          <a:ln w="9525">
            <a:noFill/>
            <a:round/>
            <a:headEnd/>
            <a:tailEnd/>
          </a:ln>
        </p:spPr>
        <p:txBody>
          <a:bodyPr lIns="90000" tIns="46800" rIns="90000" bIns="46800"/>
          <a:lstStyle/>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a:p>
            <a:pPr algn="ctr">
              <a:lnSpc>
                <a:spcPct val="100000"/>
              </a:lnSpc>
              <a:spcBef>
                <a:spcPts val="450"/>
              </a:spcBef>
              <a:buFont typeface="Century Gothic"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a:solidFill>
                <a:srgbClr val="000000"/>
              </a:solidFill>
              <a:latin typeface="Century Gothic" pitchFamily="34" charset="0"/>
            </a:endParaRPr>
          </a:p>
        </p:txBody>
      </p:sp>
      <p:sp>
        <p:nvSpPr>
          <p:cNvPr id="3077" name="Text Box 12"/>
          <p:cNvSpPr txBox="1">
            <a:spLocks noChangeArrowheads="1"/>
          </p:cNvSpPr>
          <p:nvPr/>
        </p:nvSpPr>
        <p:spPr bwMode="auto">
          <a:xfrm>
            <a:off x="1371600" y="304800"/>
            <a:ext cx="7543800" cy="6172200"/>
          </a:xfrm>
          <a:prstGeom prst="rect">
            <a:avLst/>
          </a:prstGeom>
          <a:noFill/>
          <a:ln w="9525">
            <a:noFill/>
            <a:round/>
            <a:headEnd/>
            <a:tailEnd/>
          </a:ln>
        </p:spPr>
        <p:txBody>
          <a:bodyPr lIns="90000" tIns="45000" rIns="90000" bIns="45000"/>
          <a:lstStyle/>
          <a:p>
            <a:pPr>
              <a:lnSpc>
                <a:spcPct val="99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600" b="1" dirty="0" smtClean="0">
                <a:solidFill>
                  <a:schemeClr val="tx1"/>
                </a:solidFill>
                <a:latin typeface="Bookman Old Style" pitchFamily="18" charset="0"/>
              </a:rPr>
              <a:t>Fairly Common UF Workflow</a:t>
            </a:r>
            <a:endParaRPr lang="en-GB" sz="2800" b="1" dirty="0">
              <a:solidFill>
                <a:srgbClr val="000000"/>
              </a:solidFill>
              <a:latin typeface="Bookman Old Style" pitchFamily="18" charset="0"/>
            </a:endParaRPr>
          </a:p>
        </p:txBody>
      </p:sp>
      <p:cxnSp>
        <p:nvCxnSpPr>
          <p:cNvPr id="9" name="Straight Connector 8"/>
          <p:cNvCxnSpPr/>
          <p:nvPr/>
        </p:nvCxnSpPr>
        <p:spPr>
          <a:xfrm>
            <a:off x="1447800" y="4648200"/>
            <a:ext cx="7239000" cy="0"/>
          </a:xfrm>
          <a:prstGeom prst="line">
            <a:avLst/>
          </a:prstGeom>
          <a:ln w="101600" cap="sq">
            <a:solidFill>
              <a:schemeClr val="tx2">
                <a:lumMod val="75000"/>
              </a:schemeClr>
            </a:solidFill>
            <a:miter lim="800000"/>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371600" y="4953000"/>
            <a:ext cx="671979" cy="316690"/>
          </a:xfrm>
          <a:prstGeom prst="rect">
            <a:avLst/>
          </a:prstGeom>
          <a:noFill/>
        </p:spPr>
        <p:txBody>
          <a:bodyPr wrap="none" rtlCol="0">
            <a:spAutoFit/>
          </a:bodyPr>
          <a:lstStyle/>
          <a:p>
            <a:r>
              <a:rPr lang="en-US" b="1" dirty="0" smtClean="0">
                <a:solidFill>
                  <a:schemeClr val="tx2">
                    <a:lumMod val="75000"/>
                  </a:schemeClr>
                </a:solidFill>
              </a:rPr>
              <a:t>Now</a:t>
            </a:r>
            <a:endParaRPr lang="en-US" b="1" dirty="0">
              <a:solidFill>
                <a:schemeClr val="tx2">
                  <a:lumMod val="75000"/>
                </a:schemeClr>
              </a:solidFill>
            </a:endParaRPr>
          </a:p>
        </p:txBody>
      </p:sp>
      <p:sp>
        <p:nvSpPr>
          <p:cNvPr id="12" name="TextBox 11"/>
          <p:cNvSpPr txBox="1"/>
          <p:nvPr/>
        </p:nvSpPr>
        <p:spPr>
          <a:xfrm>
            <a:off x="8077945" y="4953000"/>
            <a:ext cx="748923" cy="316690"/>
          </a:xfrm>
          <a:prstGeom prst="rect">
            <a:avLst/>
          </a:prstGeom>
          <a:noFill/>
        </p:spPr>
        <p:txBody>
          <a:bodyPr wrap="none" rtlCol="0">
            <a:spAutoFit/>
          </a:bodyPr>
          <a:lstStyle/>
          <a:p>
            <a:pPr algn="ctr"/>
            <a:r>
              <a:rPr lang="en-US" b="1" dirty="0" smtClean="0">
                <a:solidFill>
                  <a:schemeClr val="tx2">
                    <a:lumMod val="75000"/>
                  </a:schemeClr>
                </a:solidFill>
              </a:rPr>
              <a:t>Later</a:t>
            </a:r>
            <a:endParaRPr lang="en-US" b="1" dirty="0">
              <a:solidFill>
                <a:schemeClr val="tx2">
                  <a:lumMod val="75000"/>
                </a:schemeClr>
              </a:solidFill>
            </a:endParaRPr>
          </a:p>
        </p:txBody>
      </p:sp>
      <p:sp>
        <p:nvSpPr>
          <p:cNvPr id="13" name="Right Arrow 12"/>
          <p:cNvSpPr/>
          <p:nvPr/>
        </p:nvSpPr>
        <p:spPr>
          <a:xfrm>
            <a:off x="1447800" y="1752600"/>
            <a:ext cx="7242048" cy="762000"/>
          </a:xfrm>
          <a:prstGeom prst="right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bg1"/>
                </a:solidFill>
              </a:rPr>
              <a:t>Dealing with problems as they occur</a:t>
            </a:r>
            <a:endParaRPr lang="en-US" sz="2000" b="1" dirty="0">
              <a:solidFill>
                <a:schemeClr val="bg1"/>
              </a:solidFill>
            </a:endParaRPr>
          </a:p>
        </p:txBody>
      </p:sp>
      <p:pic>
        <p:nvPicPr>
          <p:cNvPr id="14" name="Picture 7"/>
          <p:cNvPicPr preferRelativeResize="0">
            <a:picLocks noChangeArrowheads="1"/>
          </p:cNvPicPr>
          <p:nvPr/>
        </p:nvPicPr>
        <p:blipFill>
          <a:blip r:embed="rId8" cstate="print">
            <a:lum bright="20000"/>
          </a:blip>
          <a:srcRect/>
          <a:stretch>
            <a:fillRect/>
          </a:stretch>
        </p:blipFill>
        <p:spPr bwMode="auto">
          <a:xfrm>
            <a:off x="228600" y="304800"/>
            <a:ext cx="914400" cy="6400800"/>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2190</TotalTime>
  <Words>2118</Words>
  <Application>Microsoft Office PowerPoint</Application>
  <PresentationFormat>On-screen Show (4:3)</PresentationFormat>
  <Paragraphs>397</Paragraphs>
  <Slides>23</Slides>
  <Notes>23</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Custom Design</vt:lpstr>
      <vt:lpstr>Urban Tree Risk Management  A Comprehensive Framework Part I</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NCLT Conference</dc:title>
  <dc:subject>Green Infrastructure</dc:subject>
  <dc:creator>Dudley R. Hartel</dc:creator>
  <cp:lastModifiedBy>drhartel</cp:lastModifiedBy>
  <cp:revision>543</cp:revision>
  <dcterms:modified xsi:type="dcterms:W3CDTF">2012-02-08T03:32:27Z</dcterms:modified>
</cp:coreProperties>
</file>