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3" r:id="rId8"/>
    <p:sldId id="264" r:id="rId9"/>
    <p:sldId id="262"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7" r:id="rId29"/>
    <p:sldId id="284" r:id="rId30"/>
    <p:sldId id="286" r:id="rId31"/>
    <p:sldId id="28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2060" autoAdjust="0"/>
  </p:normalViewPr>
  <p:slideViewPr>
    <p:cSldViewPr>
      <p:cViewPr varScale="1">
        <p:scale>
          <a:sx n="86" d="100"/>
          <a:sy n="86" d="100"/>
        </p:scale>
        <p:origin x="-120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Eric\bareroot_project\Bare%20root%20seedlings\5year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Eric\bareroot_project\Bare%20root%20seedlings\5year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Average </a:t>
            </a:r>
            <a:r>
              <a:rPr lang="en-US" dirty="0" err="1"/>
              <a:t>Bareroot</a:t>
            </a:r>
            <a:r>
              <a:rPr lang="en-US" dirty="0"/>
              <a:t> </a:t>
            </a:r>
            <a:r>
              <a:rPr lang="en-US" dirty="0" smtClean="0"/>
              <a:t>Caliper</a:t>
            </a:r>
            <a:endParaRPr lang="en-US" dirty="0"/>
          </a:p>
        </c:rich>
      </c:tx>
      <c:layout/>
      <c:overlay val="0"/>
    </c:title>
    <c:autoTitleDeleted val="0"/>
    <c:plotArea>
      <c:layout/>
      <c:scatterChart>
        <c:scatterStyle val="smoothMarker"/>
        <c:varyColors val="0"/>
        <c:ser>
          <c:idx val="0"/>
          <c:order val="0"/>
          <c:tx>
            <c:v>Average Bareroot Caliper Growth</c:v>
          </c:tx>
          <c:spPr>
            <a:ln w="50800">
              <a:solidFill>
                <a:srgbClr val="FF0000"/>
              </a:solidFill>
            </a:ln>
          </c:spPr>
          <c:dLbls>
            <c:dLbl>
              <c:idx val="0"/>
              <c:layout/>
              <c:tx>
                <c:rich>
                  <a:bodyPr/>
                  <a:lstStyle/>
                  <a:p>
                    <a:r>
                      <a:rPr lang="en-US" sz="1600" baseline="0"/>
                      <a:t>0</a:t>
                    </a:r>
                    <a:r>
                      <a:rPr lang="en-US" sz="1400" baseline="0"/>
                      <a:t>.7</a:t>
                    </a:r>
                  </a:p>
                </c:rich>
              </c:tx>
              <c:dLblPos val="t"/>
              <c:showLegendKey val="0"/>
              <c:showVal val="1"/>
              <c:showCatName val="0"/>
              <c:showSerName val="0"/>
              <c:showPercent val="0"/>
              <c:showBubbleSize val="0"/>
            </c:dLbl>
            <c:dLbl>
              <c:idx val="1"/>
              <c:layout/>
              <c:tx>
                <c:rich>
                  <a:bodyPr/>
                  <a:lstStyle/>
                  <a:p>
                    <a:r>
                      <a:rPr lang="en-US" sz="1600" baseline="0"/>
                      <a:t>0</a:t>
                    </a:r>
                    <a:r>
                      <a:rPr lang="en-US" sz="1400" baseline="0"/>
                      <a:t>.8</a:t>
                    </a:r>
                  </a:p>
                </c:rich>
              </c:tx>
              <c:dLblPos val="t"/>
              <c:showLegendKey val="0"/>
              <c:showVal val="1"/>
              <c:showCatName val="0"/>
              <c:showSerName val="0"/>
              <c:showPercent val="0"/>
              <c:showBubbleSize val="0"/>
            </c:dLbl>
            <c:dLbl>
              <c:idx val="2"/>
              <c:layout/>
              <c:tx>
                <c:rich>
                  <a:bodyPr/>
                  <a:lstStyle/>
                  <a:p>
                    <a:r>
                      <a:rPr lang="en-US" sz="1600" baseline="0"/>
                      <a:t>1</a:t>
                    </a:r>
                    <a:r>
                      <a:rPr lang="en-US" sz="1400" baseline="0"/>
                      <a:t>.2</a:t>
                    </a:r>
                  </a:p>
                </c:rich>
              </c:tx>
              <c:dLblPos val="t"/>
              <c:showLegendKey val="0"/>
              <c:showVal val="1"/>
              <c:showCatName val="0"/>
              <c:showSerName val="0"/>
              <c:showPercent val="0"/>
              <c:showBubbleSize val="0"/>
            </c:dLbl>
            <c:dLbl>
              <c:idx val="3"/>
              <c:layout/>
              <c:tx>
                <c:rich>
                  <a:bodyPr/>
                  <a:lstStyle/>
                  <a:p>
                    <a:r>
                      <a:rPr lang="en-US" sz="1600" baseline="0"/>
                      <a:t>1</a:t>
                    </a:r>
                    <a:r>
                      <a:rPr lang="en-US" sz="1400" baseline="0"/>
                      <a:t>.8</a:t>
                    </a:r>
                  </a:p>
                </c:rich>
              </c:tx>
              <c:dLblPos val="t"/>
              <c:showLegendKey val="0"/>
              <c:showVal val="1"/>
              <c:showCatName val="0"/>
              <c:showSerName val="0"/>
              <c:showPercent val="0"/>
              <c:showBubbleSize val="0"/>
            </c:dLbl>
            <c:dLbl>
              <c:idx val="4"/>
              <c:layout/>
              <c:tx>
                <c:rich>
                  <a:bodyPr/>
                  <a:lstStyle/>
                  <a:p>
                    <a:r>
                      <a:rPr lang="en-US" sz="1600" baseline="0"/>
                      <a:t>2</a:t>
                    </a:r>
                    <a:r>
                      <a:rPr lang="en-US" sz="1400" baseline="0"/>
                      <a:t>.4</a:t>
                    </a:r>
                  </a:p>
                </c:rich>
              </c:tx>
              <c:dLblPos val="t"/>
              <c:showLegendKey val="0"/>
              <c:showVal val="1"/>
              <c:showCatName val="0"/>
              <c:showSerName val="0"/>
              <c:showPercent val="0"/>
              <c:showBubbleSize val="0"/>
            </c:dLbl>
            <c:dLbl>
              <c:idx val="5"/>
              <c:layout/>
              <c:tx>
                <c:rich>
                  <a:bodyPr/>
                  <a:lstStyle/>
                  <a:p>
                    <a:r>
                      <a:rPr lang="en-US" sz="1600" baseline="0"/>
                      <a:t>3</a:t>
                    </a:r>
                    <a:r>
                      <a:rPr lang="en-US" sz="1400" baseline="0"/>
                      <a:t>.9</a:t>
                    </a:r>
                  </a:p>
                </c:rich>
              </c:tx>
              <c:dLblPos val="t"/>
              <c:showLegendKey val="0"/>
              <c:showVal val="1"/>
              <c:showCatName val="0"/>
              <c:showSerName val="0"/>
              <c:showPercent val="0"/>
              <c:showBubbleSize val="0"/>
            </c:dLbl>
            <c:txPr>
              <a:bodyPr/>
              <a:lstStyle/>
              <a:p>
                <a:pPr>
                  <a:defRPr sz="1600" baseline="0"/>
                </a:pPr>
                <a:endParaRPr lang="en-US"/>
              </a:p>
            </c:txPr>
            <c:dLblPos val="t"/>
            <c:showLegendKey val="0"/>
            <c:showVal val="1"/>
            <c:showCatName val="0"/>
            <c:showSerName val="0"/>
            <c:showPercent val="0"/>
            <c:showBubbleSize val="0"/>
            <c:showLeaderLines val="0"/>
          </c:dLbls>
          <c:xVal>
            <c:numRef>
              <c:f>Sheet1!$J$2:$O$2</c:f>
              <c:numCache>
                <c:formatCode>0</c:formatCode>
                <c:ptCount val="6"/>
                <c:pt idx="0">
                  <c:v>0</c:v>
                </c:pt>
                <c:pt idx="1">
                  <c:v>1</c:v>
                </c:pt>
                <c:pt idx="2">
                  <c:v>2</c:v>
                </c:pt>
                <c:pt idx="3">
                  <c:v>3</c:v>
                </c:pt>
                <c:pt idx="4">
                  <c:v>4</c:v>
                </c:pt>
                <c:pt idx="5">
                  <c:v>5</c:v>
                </c:pt>
              </c:numCache>
            </c:numRef>
          </c:xVal>
          <c:yVal>
            <c:numRef>
              <c:f>Sheet1!$J$15:$O$15</c:f>
              <c:numCache>
                <c:formatCode>0.0</c:formatCode>
                <c:ptCount val="6"/>
                <c:pt idx="0">
                  <c:v>0.67529436561071599</c:v>
                </c:pt>
                <c:pt idx="1">
                  <c:v>0.84867243157105365</c:v>
                </c:pt>
                <c:pt idx="2">
                  <c:v>1.2250902777777772</c:v>
                </c:pt>
                <c:pt idx="3">
                  <c:v>1.783509209744504</c:v>
                </c:pt>
                <c:pt idx="4">
                  <c:v>2.422723765432099</c:v>
                </c:pt>
                <c:pt idx="5">
                  <c:v>3.8948979591836728</c:v>
                </c:pt>
              </c:numCache>
            </c:numRef>
          </c:yVal>
          <c:smooth val="1"/>
        </c:ser>
        <c:dLbls>
          <c:showLegendKey val="0"/>
          <c:showVal val="1"/>
          <c:showCatName val="0"/>
          <c:showSerName val="0"/>
          <c:showPercent val="0"/>
          <c:showBubbleSize val="0"/>
        </c:dLbls>
        <c:axId val="150469248"/>
        <c:axId val="150534400"/>
      </c:scatterChart>
      <c:valAx>
        <c:axId val="150469248"/>
        <c:scaling>
          <c:orientation val="minMax"/>
          <c:max val="5"/>
          <c:min val="0"/>
        </c:scaling>
        <c:delete val="0"/>
        <c:axPos val="b"/>
        <c:title>
          <c:tx>
            <c:rich>
              <a:bodyPr/>
              <a:lstStyle/>
              <a:p>
                <a:pPr>
                  <a:defRPr sz="1800"/>
                </a:pPr>
                <a:r>
                  <a:rPr lang="en-US" sz="1800"/>
                  <a:t>Year of Growth</a:t>
                </a:r>
              </a:p>
            </c:rich>
          </c:tx>
          <c:layout/>
          <c:overlay val="0"/>
        </c:title>
        <c:numFmt formatCode="0" sourceLinked="1"/>
        <c:majorTickMark val="out"/>
        <c:minorTickMark val="none"/>
        <c:tickLblPos val="nextTo"/>
        <c:txPr>
          <a:bodyPr/>
          <a:lstStyle/>
          <a:p>
            <a:pPr>
              <a:defRPr sz="1600"/>
            </a:pPr>
            <a:endParaRPr lang="en-US"/>
          </a:p>
        </c:txPr>
        <c:crossAx val="150534400"/>
        <c:crosses val="autoZero"/>
        <c:crossBetween val="midCat"/>
      </c:valAx>
      <c:valAx>
        <c:axId val="150534400"/>
        <c:scaling>
          <c:orientation val="minMax"/>
          <c:max val="5"/>
          <c:min val="0"/>
        </c:scaling>
        <c:delete val="0"/>
        <c:axPos val="l"/>
        <c:majorGridlines/>
        <c:title>
          <c:tx>
            <c:rich>
              <a:bodyPr rot="-5400000" vert="horz"/>
              <a:lstStyle/>
              <a:p>
                <a:pPr>
                  <a:defRPr sz="1800"/>
                </a:pPr>
                <a:r>
                  <a:rPr lang="en-US" sz="1800"/>
                  <a:t>Caliper (in.)</a:t>
                </a:r>
              </a:p>
            </c:rich>
          </c:tx>
          <c:layout/>
          <c:overlay val="0"/>
        </c:title>
        <c:numFmt formatCode="0.0" sourceLinked="1"/>
        <c:majorTickMark val="out"/>
        <c:minorTickMark val="none"/>
        <c:tickLblPos val="nextTo"/>
        <c:txPr>
          <a:bodyPr/>
          <a:lstStyle/>
          <a:p>
            <a:pPr>
              <a:defRPr sz="1400"/>
            </a:pPr>
            <a:endParaRPr lang="en-US"/>
          </a:p>
        </c:txPr>
        <c:crossAx val="150469248"/>
        <c:crosses val="autoZero"/>
        <c:crossBetween val="midCat"/>
        <c:majorUnit val="1"/>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scatterChart>
        <c:scatterStyle val="smoothMarker"/>
        <c:varyColors val="0"/>
        <c:ser>
          <c:idx val="0"/>
          <c:order val="0"/>
          <c:tx>
            <c:v>Average Annual Increment</c:v>
          </c:tx>
          <c:spPr>
            <a:ln w="50800">
              <a:solidFill>
                <a:srgbClr val="FF0000"/>
              </a:solidFill>
            </a:ln>
          </c:spPr>
          <c:dLbls>
            <c:dLblPos val="t"/>
            <c:showLegendKey val="0"/>
            <c:showVal val="1"/>
            <c:showCatName val="0"/>
            <c:showSerName val="0"/>
            <c:showPercent val="0"/>
            <c:showBubbleSize val="0"/>
            <c:showLeaderLines val="0"/>
          </c:dLbls>
          <c:xVal>
            <c:numRef>
              <c:f>Sheet1!$K$2:$O$2</c:f>
              <c:numCache>
                <c:formatCode>0</c:formatCode>
                <c:ptCount val="5"/>
                <c:pt idx="0">
                  <c:v>1</c:v>
                </c:pt>
                <c:pt idx="1">
                  <c:v>2</c:v>
                </c:pt>
                <c:pt idx="2">
                  <c:v>3</c:v>
                </c:pt>
                <c:pt idx="3">
                  <c:v>4</c:v>
                </c:pt>
                <c:pt idx="4">
                  <c:v>5</c:v>
                </c:pt>
              </c:numCache>
            </c:numRef>
          </c:xVal>
          <c:yVal>
            <c:numRef>
              <c:f>Sheet1!$K$29:$O$29</c:f>
              <c:numCache>
                <c:formatCode>0.0</c:formatCode>
                <c:ptCount val="5"/>
                <c:pt idx="0">
                  <c:v>0.17337806596033789</c:v>
                </c:pt>
                <c:pt idx="1">
                  <c:v>0.3764178462067243</c:v>
                </c:pt>
                <c:pt idx="2">
                  <c:v>0.55841893196672598</c:v>
                </c:pt>
                <c:pt idx="3">
                  <c:v>0.57993575460487279</c:v>
                </c:pt>
                <c:pt idx="4">
                  <c:v>1.23234835600907</c:v>
                </c:pt>
              </c:numCache>
            </c:numRef>
          </c:yVal>
          <c:smooth val="1"/>
        </c:ser>
        <c:dLbls>
          <c:showLegendKey val="0"/>
          <c:showVal val="1"/>
          <c:showCatName val="0"/>
          <c:showSerName val="0"/>
          <c:showPercent val="0"/>
          <c:showBubbleSize val="0"/>
        </c:dLbls>
        <c:axId val="90869760"/>
        <c:axId val="90872832"/>
      </c:scatterChart>
      <c:valAx>
        <c:axId val="90869760"/>
        <c:scaling>
          <c:orientation val="minMax"/>
          <c:max val="5"/>
        </c:scaling>
        <c:delete val="0"/>
        <c:axPos val="b"/>
        <c:title>
          <c:tx>
            <c:rich>
              <a:bodyPr/>
              <a:lstStyle/>
              <a:p>
                <a:pPr>
                  <a:defRPr/>
                </a:pPr>
                <a:r>
                  <a:rPr lang="en-US" sz="1800"/>
                  <a:t>Year</a:t>
                </a:r>
              </a:p>
            </c:rich>
          </c:tx>
          <c:layout/>
          <c:overlay val="0"/>
        </c:title>
        <c:numFmt formatCode="0" sourceLinked="1"/>
        <c:majorTickMark val="out"/>
        <c:minorTickMark val="none"/>
        <c:tickLblPos val="nextTo"/>
        <c:txPr>
          <a:bodyPr/>
          <a:lstStyle/>
          <a:p>
            <a:pPr>
              <a:defRPr sz="1800"/>
            </a:pPr>
            <a:endParaRPr lang="en-US"/>
          </a:p>
        </c:txPr>
        <c:crossAx val="90872832"/>
        <c:crosses val="autoZero"/>
        <c:crossBetween val="midCat"/>
        <c:majorUnit val="1"/>
      </c:valAx>
      <c:valAx>
        <c:axId val="90872832"/>
        <c:scaling>
          <c:orientation val="minMax"/>
        </c:scaling>
        <c:delete val="0"/>
        <c:axPos val="l"/>
        <c:majorGridlines/>
        <c:title>
          <c:tx>
            <c:rich>
              <a:bodyPr rot="-5400000" vert="horz"/>
              <a:lstStyle/>
              <a:p>
                <a:pPr>
                  <a:defRPr/>
                </a:pPr>
                <a:r>
                  <a:rPr lang="en-US" sz="1800"/>
                  <a:t>Caliper increment (in.)</a:t>
                </a:r>
              </a:p>
            </c:rich>
          </c:tx>
          <c:layout/>
          <c:overlay val="0"/>
        </c:title>
        <c:numFmt formatCode="0.0" sourceLinked="1"/>
        <c:majorTickMark val="out"/>
        <c:minorTickMark val="none"/>
        <c:tickLblPos val="nextTo"/>
        <c:crossAx val="90869760"/>
        <c:crosses val="autoZero"/>
        <c:crossBetween val="midCat"/>
      </c:valAx>
    </c:plotArea>
    <c:plotVisOnly val="1"/>
    <c:dispBlanksAs val="gap"/>
    <c:showDLblsOverMax val="0"/>
  </c:chart>
  <c:txPr>
    <a:bodyPr/>
    <a:lstStyle/>
    <a:p>
      <a:pPr>
        <a:defRPr sz="1400" baseline="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4A639C-594F-409C-9202-F216F3171F69}" type="datetimeFigureOut">
              <a:rPr lang="en-US" smtClean="0"/>
              <a:pPr/>
              <a:t>3/13/2012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320D5-F368-4D04-8DB4-C0C5B893B132}" type="slidenum">
              <a:rPr lang="en-US" smtClean="0"/>
              <a:pPr/>
              <a:t>‹#›</a:t>
            </a:fld>
            <a:endParaRPr lang="en-US"/>
          </a:p>
        </p:txBody>
      </p:sp>
    </p:spTree>
    <p:extLst>
      <p:ext uri="{BB962C8B-B14F-4D97-AF65-F5344CB8AC3E}">
        <p14:creationId xmlns:p14="http://schemas.microsoft.com/office/powerpoint/2010/main" val="152621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current state of the economy has forced many municipalities to cut back</a:t>
            </a:r>
            <a:r>
              <a:rPr lang="en-US" baseline="0" dirty="0" smtClean="0"/>
              <a:t> on their urban forest operating budgets.  With fewer dollars, urban foresters are having to reduce the number of trees being planted annually.  Planting bare root trees is an inexpensive method of tree planting, however, here in the South, we only have a couple of months in the winter to plant these types of trees.  This presentation is designed to show a method of growing bare-root planting stock to extend the planting season and help a city plant more trees for less money.</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Hopefully,</a:t>
            </a:r>
            <a:r>
              <a:rPr lang="en-US" baseline="0" dirty="0" smtClean="0"/>
              <a:t> I have convinced you that bare-root tree planting is a viable option to other methods of tree planting.  Now I would like to show you the gravel bed method of growing your own seedlings with increased root systems to allow you to out-plant at times of the year other than in January or February.</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method</a:t>
            </a:r>
            <a:r>
              <a:rPr lang="en-US" baseline="0" dirty="0" smtClean="0"/>
              <a:t> of growing bare-root trees was developed by Chris Starbuck at the University of Missouri.  This is basically a form of hydroponics to grow fibrous root systems.  The bed can be above- or below-ground.</a:t>
            </a:r>
          </a:p>
          <a:p>
            <a:endParaRPr lang="en-US" baseline="0" dirty="0" smtClean="0"/>
          </a:p>
          <a:p>
            <a:r>
              <a:rPr lang="en-US" baseline="0" dirty="0" smtClean="0"/>
              <a:t>The basic concept is to grow abundant, fibrous roots to your trees to reduce transplant shock at time of planting and to ensure proper planting depth and root orientation.</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a:t>
            </a:r>
            <a:r>
              <a:rPr lang="en-US" baseline="0" dirty="0" smtClean="0"/>
              <a:t> Athens/Clarke County Landscape Services facility, we constructed a 24’ by 16’ bed using stacked, treated 2x10’s to give a bed depth 18”.  We tied the sides together using treated 4x6 and rebar was used to prevent warping of sides after filled with gravel.  The bed was lined with a 6 mil plastic to help hold moisture.  Soaker hoses and a $30 timer was used to maintain moisture levels.  We also used a complete, slow-release fertilizer to ensure adequate plant growth/function.</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gravel fill was about 30 tons of ½” (#67)</a:t>
            </a:r>
            <a:r>
              <a:rPr lang="en-US" baseline="0" dirty="0" smtClean="0"/>
              <a:t> </a:t>
            </a:r>
            <a:r>
              <a:rPr lang="en-US" dirty="0" smtClean="0"/>
              <a:t>crushed</a:t>
            </a:r>
            <a:r>
              <a:rPr lang="en-US" baseline="0" dirty="0" smtClean="0"/>
              <a:t> granite.  I ordered pea gravel, thinking that I would get river rock.  Make sure you ask for river rock and not just pea gravel because the supplier’s terminology and your terminology may not be the same.  We also used course sand to help with moisture retention.  I asked for four tons, but 10 tons was delivered (and purchased).  This is one limitation to managing a project from a distance.  We also used a very small quantity of fine-grain </a:t>
            </a:r>
            <a:r>
              <a:rPr lang="en-US" baseline="0" dirty="0" err="1" smtClean="0"/>
              <a:t>hydrogel</a:t>
            </a:r>
            <a:r>
              <a:rPr lang="en-US" baseline="0" dirty="0" smtClean="0"/>
              <a:t> in the mix to help with moisture retention.</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 local nursery that provided bare-root planting stock to the public, we purchased</a:t>
            </a:r>
            <a:r>
              <a:rPr lang="en-US" baseline="0" dirty="0" smtClean="0"/>
              <a:t> 30 each Princeton elm and eastern red bud, and 20 each Chinese elm and trident maple.  All trees were between 2/3 to ¾ inches at caliper.</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cost for this bed (not including labor) was around $2000.</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the </a:t>
            </a:r>
            <a:r>
              <a:rPr lang="en-US" dirty="0" err="1" smtClean="0"/>
              <a:t>macropores</a:t>
            </a:r>
            <a:r>
              <a:rPr lang="en-US" baseline="0" dirty="0" smtClean="0"/>
              <a:t> inherent from using gravel as a growth medium, water and nutrients needed to be supplied.  We used a 3 to 4 minute water cycle four times per day and we provided slow-release fertilizer twice during the growing season.  In May, we applied complete fertilizer at a rate of 3 lbs N per 1000 sq. ft.  In August, we supplemented that initial fertilization with 1.5 lbs N per 1000.</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later than we had originally anticipated, we lifted our first set of trees to be out-planted in August.  After removing a</a:t>
            </a:r>
            <a:r>
              <a:rPr lang="en-US" baseline="0" dirty="0" smtClean="0"/>
              <a:t> portion of the wooden frame so that a bobcat could gain access to the selected trees, we saw that roots had grown to the frame some 24” from the first row of trees.</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tried using a bobcat with a bucket to lift our trees, but roots got in the way and the gravel</a:t>
            </a:r>
            <a:r>
              <a:rPr lang="en-US" baseline="0" dirty="0" smtClean="0"/>
              <a:t> too heavy for the equipment.  We had to remove small amounts of the gravel to get at the trees.  It was not very efficient.  Here we had to hold roots out of the way to prevent them from being damaged or severed while lifting.</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decided to change</a:t>
            </a:r>
            <a:r>
              <a:rPr lang="en-US" baseline="0" dirty="0" smtClean="0"/>
              <a:t> the bucket for lifting tines to improve lifting efficiency.</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320D5-F368-4D04-8DB4-C0C5B893B13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improved our efficiency for lifting, but as we anticipated, the gravel because of its angular structure</a:t>
            </a:r>
            <a:r>
              <a:rPr lang="en-US" baseline="0" dirty="0" smtClean="0"/>
              <a:t> was contained by the fibrous roots.  We had to use a lot of water to help remove as much of the rocks as possible.</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typical</a:t>
            </a:r>
            <a:r>
              <a:rPr lang="en-US" baseline="0" dirty="0" smtClean="0"/>
              <a:t> root system for the lifted trees.  This particular tree is Princeton elm.</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root system for trident maple</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prevent desiccation of roots while transporting the</a:t>
            </a:r>
            <a:r>
              <a:rPr lang="en-US" baseline="0" dirty="0" smtClean="0"/>
              <a:t> trees to their out-planting location, roots were covered with moist mulch and the tree leaves were protected from the wind with landscape cloth.</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soil conditions at the planting location</a:t>
            </a:r>
            <a:r>
              <a:rPr lang="en-US" baseline="0" dirty="0" smtClean="0"/>
              <a:t> were very dry.  I would recommend providing moisture to the soil before putting the roots in the planting holes.  I would also recommend building a soil-pyramid in the center of the hole to make sure the root collar stays above grade while the remaining roots buried deeper in the soil profile.</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Ensure</a:t>
            </a:r>
            <a:r>
              <a:rPr lang="en-US" baseline="0" dirty="0" smtClean="0"/>
              <a:t> there are no circling or kinked roots by positioning them in the planting hole.</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Finish off by mulching, staking, and watering.  I prefer a lower profile watering bag to avoid unnecessary pressure against the tree’s stem.</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of Feb. 2012, we observed 100% survival</a:t>
            </a:r>
            <a:r>
              <a:rPr lang="en-US" baseline="0" dirty="0" smtClean="0"/>
              <a:t> of those trees planted in August.  The average height for all out-planted trees was 9.1’ and the average caliper diameter was 0.8”.  After out-planting last August, the bed irrigation system was inadvertently turned off for two weeks resulting in severe crown dieback for the redbuds.</a:t>
            </a:r>
          </a:p>
          <a:p>
            <a:endParaRPr lang="en-US" baseline="0" dirty="0" smtClean="0"/>
          </a:p>
          <a:p>
            <a:r>
              <a:rPr lang="en-US" baseline="0" dirty="0" smtClean="0"/>
              <a:t>Nine American elm and 7 Chinese elm were planted this March in a couple of parks around Athens.  Some of the Chinese elm had begun to leaf-out.  We will follow their progress to see if this has an effect on their survivability.</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320D5-F368-4D04-8DB4-C0C5B893B13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320D5-F368-4D04-8DB4-C0C5B893B13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Bare root trees (or liners) are much</a:t>
            </a:r>
            <a:r>
              <a:rPr lang="en-US" baseline="0" dirty="0" smtClean="0"/>
              <a:t> less expensive from the nursery than B&amp;B or container-grown trees.  Because they are light-weight, it costs less to transport and plant and thus more trees can be planted for less money.  Bare root trees generally retain greater root mass than B&amp;B and do not have the root-circling problems that container-grown trees have.  With bare-root trees, the root collar can be easily identified, unlike with B&amp;B or container trees, so that a tree can be planted at the proper depth.  Root problems can be corrected at time of planting and roots can be positioned easily to ensure maximum anchoring ability.</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320D5-F368-4D04-8DB4-C0C5B893B13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320D5-F368-4D04-8DB4-C0C5B893B132}"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with any tree-planting</a:t>
            </a:r>
            <a:r>
              <a:rPr lang="en-US" baseline="0" dirty="0" smtClean="0"/>
              <a:t> method, there are limitations.  Bare-root trees are generally smaller than other trees which could result in greater incidences of vandalism and general maintenance neglect from lawn maintenance equipment.  Traditionally, bare-root tree availability is limited by time of dormancy. Here in the South, warm autumns can push full dormancy into December or January.  We also have periods of warm winter weather that can affect bare-root planting.  Trees can begin to break bud or roots can dry out.  This can take a lot of planning and coordination.</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 to share with you a 5-year bare-root tree planting project that was conducted in six GA communities with the help of the</a:t>
            </a:r>
            <a:r>
              <a:rPr lang="en-US" baseline="0" dirty="0" smtClean="0"/>
              <a:t> GA Forestry Commission. We planted 20 bare-root trees in each of these communities. Bare-root trees were obtained from the nursery and taken directly to each community.  The city identified the planting sites.  The Forest Service, GFC, city personnel, and volunteers planted the trees.  Each community provided tree maintenance (or not) as they would normally.  The USFS and GFC provided annual growth/condition measurements.</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some results.  Survivability overall was about 60%. Some species did better than others. </a:t>
            </a:r>
            <a:r>
              <a:rPr lang="en-US" dirty="0" smtClean="0"/>
              <a:t>Survival seemed to be dependant on the level of maintenance received, climatic conditions, and where they were</a:t>
            </a:r>
            <a:r>
              <a:rPr lang="en-US" baseline="0" dirty="0" smtClean="0"/>
              <a:t> planted. </a:t>
            </a:r>
            <a:r>
              <a:rPr lang="en-US" dirty="0" smtClean="0"/>
              <a:t>Willow and </a:t>
            </a:r>
            <a:r>
              <a:rPr lang="en-US" dirty="0" err="1" smtClean="0"/>
              <a:t>nuttall</a:t>
            </a:r>
            <a:r>
              <a:rPr lang="en-US" dirty="0" smtClean="0"/>
              <a:t> oaks did not survive very well,</a:t>
            </a:r>
            <a:r>
              <a:rPr lang="en-US" baseline="0" dirty="0" smtClean="0"/>
              <a:t> but this may have been due to a late-season heavy freeze after bud-break.  The nursery from where we acquired these trees also experienced heavy losses with these species after this event.  Tree planted in high-foot traffic areas also did not do well due to vandalism, soil compaction, and/or reduced quality of care due to lawn maintenance.</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year 5, average caliper size was about 4 inches.  Obviously, this is dependant on species, but it also seemed to depend on the level of tree care</a:t>
            </a:r>
            <a:r>
              <a:rPr lang="en-US" baseline="0" dirty="0" smtClean="0"/>
              <a:t> maintenance (or reduced level of lawn maintenance i.e. string-trimmer damage along the stem).</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year 5, we were seeing an average annual diameter increment of over one inch.  By year 5, many of those mal-treated, weaker trees were dead and no longer being included in the study data.</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lessons that we learned from this study included:</a:t>
            </a:r>
          </a:p>
          <a:p>
            <a:pPr marL="228600" indent="-228600">
              <a:buAutoNum type="arabicPeriod"/>
            </a:pPr>
            <a:r>
              <a:rPr lang="en-US" dirty="0" smtClean="0"/>
              <a:t>Know which</a:t>
            </a:r>
            <a:r>
              <a:rPr lang="en-US" baseline="0" dirty="0" smtClean="0"/>
              <a:t> species are best for bare-root planting in your area (seek advise from local extension office rather than the nursery because the nursery may sell you something that they want to sell rather than what does well).</a:t>
            </a:r>
          </a:p>
          <a:p>
            <a:pPr marL="228600" indent="-228600">
              <a:buAutoNum type="arabicPeriod"/>
            </a:pPr>
            <a:r>
              <a:rPr lang="en-US" baseline="0" dirty="0" smtClean="0"/>
              <a:t>Choose sites with good soil conditions.  If you have to use a pick to dig your hole, don’t plant there.</a:t>
            </a:r>
          </a:p>
          <a:p>
            <a:pPr marL="228600" indent="-228600">
              <a:buAutoNum type="arabicPeriod"/>
            </a:pPr>
            <a:r>
              <a:rPr lang="en-US" baseline="0" dirty="0" smtClean="0"/>
              <a:t>Use stem guards to prevent trimmer damage where you have no control over the level of lawn care around trees</a:t>
            </a:r>
          </a:p>
          <a:p>
            <a:pPr marL="228600" indent="-228600">
              <a:buAutoNum type="arabicPeriod"/>
            </a:pPr>
            <a:r>
              <a:rPr lang="en-US" baseline="0" dirty="0" smtClean="0"/>
              <a:t>Don’t plant bare-root trees in high traffic areas like parks or sports complexes</a:t>
            </a:r>
          </a:p>
          <a:p>
            <a:pPr marL="228600" indent="-228600">
              <a:buAutoNum type="arabicPeriod"/>
            </a:pPr>
            <a:r>
              <a:rPr lang="en-US" baseline="0" dirty="0" smtClean="0"/>
              <a:t>Provide high-quality maintenance at least for the first 5 years.</a:t>
            </a:r>
            <a:endParaRPr lang="en-US" dirty="0"/>
          </a:p>
        </p:txBody>
      </p:sp>
      <p:sp>
        <p:nvSpPr>
          <p:cNvPr id="4" name="Slide Number Placeholder 3"/>
          <p:cNvSpPr>
            <a:spLocks noGrp="1"/>
          </p:cNvSpPr>
          <p:nvPr>
            <p:ph type="sldNum" sz="quarter" idx="10"/>
          </p:nvPr>
        </p:nvSpPr>
        <p:spPr/>
        <p:txBody>
          <a:bodyPr/>
          <a:lstStyle/>
          <a:p>
            <a:fld id="{9D1320D5-F368-4D04-8DB4-C0C5B893B13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D19444-282C-4011-B5D4-457AD67CED91}" type="datetimeFigureOut">
              <a:rPr lang="en-US" smtClean="0"/>
              <a:pPr/>
              <a:t>3/13/2012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19444-282C-4011-B5D4-457AD67CED91}" type="datetimeFigureOut">
              <a:rPr lang="en-US" smtClean="0"/>
              <a:pPr/>
              <a:t>3/13/2012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19444-282C-4011-B5D4-457AD67CED91}" type="datetimeFigureOut">
              <a:rPr lang="en-US" smtClean="0"/>
              <a:pPr/>
              <a:t>3/13/2012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D19444-282C-4011-B5D4-457AD67CED91}" type="datetimeFigureOut">
              <a:rPr lang="en-US" smtClean="0"/>
              <a:pPr/>
              <a:t>3/13/2012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D19444-282C-4011-B5D4-457AD67CED91}" type="datetimeFigureOut">
              <a:rPr lang="en-US" smtClean="0"/>
              <a:pPr/>
              <a:t>3/13/2012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D19444-282C-4011-B5D4-457AD67CED91}" type="datetimeFigureOut">
              <a:rPr lang="en-US" smtClean="0"/>
              <a:pPr/>
              <a:t>3/13/2012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D19444-282C-4011-B5D4-457AD67CED91}" type="datetimeFigureOut">
              <a:rPr lang="en-US" smtClean="0"/>
              <a:pPr/>
              <a:t>3/13/2012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D19444-282C-4011-B5D4-457AD67CED91}" type="datetimeFigureOut">
              <a:rPr lang="en-US" smtClean="0"/>
              <a:pPr/>
              <a:t>3/13/2012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19444-282C-4011-B5D4-457AD67CED91}" type="datetimeFigureOut">
              <a:rPr lang="en-US" smtClean="0"/>
              <a:pPr/>
              <a:t>3/13/2012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19444-282C-4011-B5D4-457AD67CED91}" type="datetimeFigureOut">
              <a:rPr lang="en-US" smtClean="0"/>
              <a:pPr/>
              <a:t>3/13/2012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19444-282C-4011-B5D4-457AD67CED91}" type="datetimeFigureOut">
              <a:rPr lang="en-US" smtClean="0"/>
              <a:pPr/>
              <a:t>3/13/2012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74C51-17D3-4E2F-B76E-55157883D6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19444-282C-4011-B5D4-457AD67CED91}" type="datetimeFigureOut">
              <a:rPr lang="en-US" smtClean="0"/>
              <a:pPr/>
              <a:t>3/13/2012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74C51-17D3-4E2F-B76E-55157883D6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i="1" dirty="0"/>
              <a:t>Extending the Bare Root Tree Planting Window in the South</a:t>
            </a:r>
            <a:endParaRPr lang="en-US" dirty="0"/>
          </a:p>
        </p:txBody>
      </p:sp>
      <p:sp>
        <p:nvSpPr>
          <p:cNvPr id="3" name="Subtitle 2"/>
          <p:cNvSpPr>
            <a:spLocks noGrp="1"/>
          </p:cNvSpPr>
          <p:nvPr>
            <p:ph type="subTitle" idx="1"/>
          </p:nvPr>
        </p:nvSpPr>
        <p:spPr>
          <a:xfrm>
            <a:off x="1371600" y="2514600"/>
            <a:ext cx="6400800" cy="3657600"/>
          </a:xfrm>
        </p:spPr>
        <p:txBody>
          <a:bodyPr/>
          <a:lstStyle/>
          <a:p>
            <a:r>
              <a:rPr lang="en-US" dirty="0" smtClean="0">
                <a:solidFill>
                  <a:schemeClr val="tx1"/>
                </a:solidFill>
              </a:rPr>
              <a:t>Using a Gravel Bed to Grow Fibrous Root Systems</a:t>
            </a:r>
          </a:p>
          <a:p>
            <a:endParaRPr lang="en-US" dirty="0" smtClean="0">
              <a:solidFill>
                <a:schemeClr val="tx1"/>
              </a:solidFill>
            </a:endParaRPr>
          </a:p>
          <a:p>
            <a:r>
              <a:rPr lang="en-US" sz="2400" dirty="0" smtClean="0">
                <a:solidFill>
                  <a:schemeClr val="tx1"/>
                </a:solidFill>
              </a:rPr>
              <a:t>Eric </a:t>
            </a:r>
            <a:r>
              <a:rPr lang="en-US" sz="2400" dirty="0" err="1" smtClean="0">
                <a:solidFill>
                  <a:schemeClr val="tx1"/>
                </a:solidFill>
              </a:rPr>
              <a:t>Kuehler</a:t>
            </a:r>
            <a:endParaRPr lang="en-US" sz="2400" dirty="0" smtClean="0">
              <a:solidFill>
                <a:schemeClr val="tx1"/>
              </a:solidFill>
            </a:endParaRPr>
          </a:p>
          <a:p>
            <a:r>
              <a:rPr lang="en-US" sz="2400" dirty="0" smtClean="0">
                <a:solidFill>
                  <a:schemeClr val="tx1"/>
                </a:solidFill>
              </a:rPr>
              <a:t>Technology Transfer Specialist</a:t>
            </a:r>
          </a:p>
          <a:p>
            <a:r>
              <a:rPr lang="en-US" sz="2400" dirty="0" smtClean="0">
                <a:solidFill>
                  <a:schemeClr val="tx1"/>
                </a:solidFill>
              </a:rPr>
              <a:t>U.S. Forest Service</a:t>
            </a:r>
          </a:p>
          <a:p>
            <a:r>
              <a:rPr lang="en-US" sz="2400" dirty="0" smtClean="0">
                <a:solidFill>
                  <a:schemeClr val="tx1"/>
                </a:solidFill>
              </a:rPr>
              <a:t>ekuehler@fs.fed.us</a:t>
            </a:r>
            <a:endParaRPr lang="en-US" sz="2400" dirty="0">
              <a:solidFill>
                <a:schemeClr val="tx1"/>
              </a:solidFill>
            </a:endParaRPr>
          </a:p>
        </p:txBody>
      </p:sp>
      <p:pic>
        <p:nvPicPr>
          <p:cNvPr id="5" name="Picture 4" descr="urbanforestrysouth.jpg"/>
          <p:cNvPicPr>
            <a:picLocks noChangeAspect="1"/>
          </p:cNvPicPr>
          <p:nvPr/>
        </p:nvPicPr>
        <p:blipFill>
          <a:blip r:embed="rId3" cstate="print"/>
          <a:stretch>
            <a:fillRect/>
          </a:stretch>
        </p:blipFill>
        <p:spPr>
          <a:xfrm>
            <a:off x="6858000" y="4953000"/>
            <a:ext cx="2086719" cy="1143000"/>
          </a:xfrm>
          <a:prstGeom prst="rect">
            <a:avLst/>
          </a:prstGeom>
        </p:spPr>
      </p:pic>
      <p:pic>
        <p:nvPicPr>
          <p:cNvPr id="6" name="Picture 5" descr="z_logo_USFS.gif"/>
          <p:cNvPicPr>
            <a:picLocks noChangeAspect="1"/>
          </p:cNvPicPr>
          <p:nvPr/>
        </p:nvPicPr>
        <p:blipFill>
          <a:blip r:embed="rId4" cstate="print"/>
          <a:stretch>
            <a:fillRect/>
          </a:stretch>
        </p:blipFill>
        <p:spPr>
          <a:xfrm>
            <a:off x="609600" y="5051287"/>
            <a:ext cx="1371600" cy="15902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Benefits/limitations of bare root tree planting</a:t>
            </a:r>
          </a:p>
          <a:p>
            <a:r>
              <a:rPr lang="en-US" dirty="0" smtClean="0">
                <a:solidFill>
                  <a:schemeClr val="bg1">
                    <a:lumMod val="65000"/>
                  </a:schemeClr>
                </a:solidFill>
              </a:rPr>
              <a:t>Bare root tree planting project results</a:t>
            </a:r>
          </a:p>
          <a:p>
            <a:r>
              <a:rPr lang="en-US" dirty="0" smtClean="0"/>
              <a:t>Gravel bed construction / costs</a:t>
            </a:r>
          </a:p>
          <a:p>
            <a:r>
              <a:rPr lang="en-US" dirty="0" smtClean="0"/>
              <a:t>Growing and maintaining trees in a gravel bed</a:t>
            </a:r>
          </a:p>
          <a:p>
            <a:r>
              <a:rPr lang="en-US" dirty="0" smtClean="0"/>
              <a:t>Out-planting trees from gravel bed</a:t>
            </a:r>
          </a:p>
          <a:p>
            <a:r>
              <a:rPr lang="en-US" dirty="0" smtClean="0"/>
              <a:t>Preliminary results from August 2011 planting</a:t>
            </a:r>
          </a:p>
          <a:p>
            <a:pPr>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Gravel Bed Explanation</a:t>
            </a:r>
            <a:endParaRPr lang="en-US" dirty="0"/>
          </a:p>
        </p:txBody>
      </p:sp>
      <p:sp>
        <p:nvSpPr>
          <p:cNvPr id="6" name="Content Placeholder 5"/>
          <p:cNvSpPr>
            <a:spLocks noGrp="1"/>
          </p:cNvSpPr>
          <p:nvPr>
            <p:ph sz="half" idx="1"/>
          </p:nvPr>
        </p:nvSpPr>
        <p:spPr/>
        <p:txBody>
          <a:bodyPr>
            <a:normAutofit lnSpcReduction="10000"/>
          </a:bodyPr>
          <a:lstStyle/>
          <a:p>
            <a:r>
              <a:rPr lang="en-US" dirty="0" smtClean="0"/>
              <a:t>What is it?</a:t>
            </a:r>
          </a:p>
          <a:p>
            <a:pPr lvl="1"/>
            <a:r>
              <a:rPr lang="en-US" dirty="0" smtClean="0"/>
              <a:t>Missouri Gravel Bed</a:t>
            </a:r>
          </a:p>
          <a:p>
            <a:pPr lvl="2"/>
            <a:r>
              <a:rPr lang="en-US" dirty="0" smtClean="0"/>
              <a:t>Chris Starbuck</a:t>
            </a:r>
          </a:p>
          <a:p>
            <a:pPr lvl="1"/>
            <a:r>
              <a:rPr lang="en-US" dirty="0" smtClean="0"/>
              <a:t>Hydroponics </a:t>
            </a:r>
          </a:p>
          <a:p>
            <a:pPr lvl="1"/>
            <a:r>
              <a:rPr lang="en-US" dirty="0" smtClean="0"/>
              <a:t>Raised-bed/below ground</a:t>
            </a:r>
          </a:p>
          <a:p>
            <a:r>
              <a:rPr lang="en-US" dirty="0" smtClean="0"/>
              <a:t>Why use it?</a:t>
            </a:r>
          </a:p>
          <a:p>
            <a:pPr lvl="1"/>
            <a:r>
              <a:rPr lang="en-US" dirty="0" smtClean="0"/>
              <a:t>Root development</a:t>
            </a:r>
          </a:p>
          <a:p>
            <a:pPr lvl="2"/>
            <a:r>
              <a:rPr lang="en-US" dirty="0" smtClean="0"/>
              <a:t>Abundant fibrous roots</a:t>
            </a:r>
          </a:p>
          <a:p>
            <a:pPr lvl="1"/>
            <a:r>
              <a:rPr lang="en-US" dirty="0" smtClean="0"/>
              <a:t>Reduce shock</a:t>
            </a:r>
          </a:p>
          <a:p>
            <a:pPr lvl="1"/>
            <a:r>
              <a:rPr lang="en-US" dirty="0" smtClean="0"/>
              <a:t>Ease of out-planting</a:t>
            </a:r>
          </a:p>
          <a:p>
            <a:pPr lvl="1"/>
            <a:endParaRPr lang="en-US" dirty="0"/>
          </a:p>
        </p:txBody>
      </p:sp>
      <p:pic>
        <p:nvPicPr>
          <p:cNvPr id="8" name="Content Placeholder 7" descr="2011_Jun_MGB at ACC 003.jpg"/>
          <p:cNvPicPr>
            <a:picLocks noGrp="1" noChangeAspect="1"/>
          </p:cNvPicPr>
          <p:nvPr>
            <p:ph sz="half" idx="2"/>
          </p:nvPr>
        </p:nvPicPr>
        <p:blipFill>
          <a:blip r:embed="rId3" cstate="print"/>
          <a:stretch>
            <a:fillRect/>
          </a:stretch>
        </p:blipFill>
        <p:spPr>
          <a:xfrm>
            <a:off x="4419600" y="2348706"/>
            <a:ext cx="4572000" cy="3429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Gravel Bed Construction</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24’ x 16’ x 18” frame</a:t>
            </a:r>
          </a:p>
          <a:p>
            <a:pPr lvl="1"/>
            <a:r>
              <a:rPr lang="en-US" dirty="0" smtClean="0"/>
              <a:t>12’/16’ treated 2x10</a:t>
            </a:r>
          </a:p>
          <a:p>
            <a:pPr lvl="1"/>
            <a:r>
              <a:rPr lang="en-US" dirty="0" smtClean="0"/>
              <a:t>Linked with treated 4x6</a:t>
            </a:r>
          </a:p>
          <a:p>
            <a:pPr lvl="1"/>
            <a:r>
              <a:rPr lang="en-US" dirty="0" smtClean="0"/>
              <a:t>Rebar to hold shape</a:t>
            </a:r>
          </a:p>
          <a:p>
            <a:r>
              <a:rPr lang="en-US" dirty="0" smtClean="0"/>
              <a:t>Lined with 6 mil plastic</a:t>
            </a:r>
          </a:p>
          <a:p>
            <a:r>
              <a:rPr lang="en-US" dirty="0" smtClean="0"/>
              <a:t>4” galvanized lag bolts</a:t>
            </a:r>
          </a:p>
          <a:p>
            <a:r>
              <a:rPr lang="en-US" dirty="0" smtClean="0"/>
              <a:t>½” soaker hose</a:t>
            </a:r>
          </a:p>
          <a:p>
            <a:pPr lvl="1"/>
            <a:r>
              <a:rPr lang="en-US" dirty="0" smtClean="0"/>
              <a:t>375’</a:t>
            </a:r>
          </a:p>
          <a:p>
            <a:r>
              <a:rPr lang="en-US" dirty="0" smtClean="0"/>
              <a:t>Water timer</a:t>
            </a:r>
          </a:p>
          <a:p>
            <a:r>
              <a:rPr lang="en-US" dirty="0" err="1" smtClean="0"/>
              <a:t>Osmocote</a:t>
            </a:r>
            <a:r>
              <a:rPr lang="en-US" dirty="0" smtClean="0"/>
              <a:t> (14-14-14)</a:t>
            </a:r>
          </a:p>
        </p:txBody>
      </p:sp>
      <p:pic>
        <p:nvPicPr>
          <p:cNvPr id="5" name="Content Placeholder 4" descr="framed bed1.jpg"/>
          <p:cNvPicPr>
            <a:picLocks noGrp="1" noChangeAspect="1"/>
          </p:cNvPicPr>
          <p:nvPr>
            <p:ph sz="half" idx="2"/>
          </p:nvPr>
        </p:nvPicPr>
        <p:blipFill>
          <a:blip r:embed="rId3" cstate="print"/>
          <a:stretch>
            <a:fillRect/>
          </a:stretch>
        </p:blipFill>
        <p:spPr>
          <a:xfrm>
            <a:off x="4419600" y="2133600"/>
            <a:ext cx="4572000" cy="3429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Gravel Bed Construction</a:t>
            </a:r>
            <a:endParaRPr lang="en-US" dirty="0"/>
          </a:p>
        </p:txBody>
      </p:sp>
      <p:sp>
        <p:nvSpPr>
          <p:cNvPr id="3" name="Content Placeholder 2"/>
          <p:cNvSpPr>
            <a:spLocks noGrp="1"/>
          </p:cNvSpPr>
          <p:nvPr>
            <p:ph sz="half" idx="1"/>
          </p:nvPr>
        </p:nvSpPr>
        <p:spPr>
          <a:xfrm>
            <a:off x="457200" y="1600200"/>
            <a:ext cx="4038600" cy="4953000"/>
          </a:xfrm>
        </p:spPr>
        <p:txBody>
          <a:bodyPr>
            <a:normAutofit lnSpcReduction="10000"/>
          </a:bodyPr>
          <a:lstStyle/>
          <a:p>
            <a:r>
              <a:rPr lang="en-US" dirty="0" smtClean="0"/>
              <a:t>½” pea gravel </a:t>
            </a:r>
          </a:p>
          <a:p>
            <a:pPr lvl="1"/>
            <a:r>
              <a:rPr lang="en-US" dirty="0" smtClean="0"/>
              <a:t>Ask for river rock</a:t>
            </a:r>
          </a:p>
          <a:p>
            <a:pPr lvl="1"/>
            <a:r>
              <a:rPr lang="en-US" dirty="0" smtClean="0"/>
              <a:t>#67 crushed granite</a:t>
            </a:r>
          </a:p>
          <a:p>
            <a:pPr lvl="1"/>
            <a:r>
              <a:rPr lang="en-US" dirty="0" smtClean="0"/>
              <a:t>21 yd</a:t>
            </a:r>
            <a:r>
              <a:rPr lang="en-US" baseline="30000" dirty="0" smtClean="0"/>
              <a:t>3</a:t>
            </a:r>
            <a:r>
              <a:rPr lang="en-US" dirty="0" smtClean="0"/>
              <a:t> (30 tons)</a:t>
            </a:r>
          </a:p>
          <a:p>
            <a:r>
              <a:rPr lang="en-US" dirty="0" smtClean="0"/>
              <a:t>M10 sand</a:t>
            </a:r>
          </a:p>
          <a:p>
            <a:pPr lvl="1"/>
            <a:r>
              <a:rPr lang="en-US" dirty="0" smtClean="0"/>
              <a:t>Moisture retention</a:t>
            </a:r>
          </a:p>
          <a:p>
            <a:pPr lvl="1"/>
            <a:r>
              <a:rPr lang="en-US" dirty="0" smtClean="0"/>
              <a:t>Asked for 4 tons</a:t>
            </a:r>
          </a:p>
          <a:p>
            <a:pPr lvl="1"/>
            <a:r>
              <a:rPr lang="en-US" dirty="0" smtClean="0"/>
              <a:t>Delivered 10 tons</a:t>
            </a:r>
          </a:p>
          <a:p>
            <a:r>
              <a:rPr lang="en-US" dirty="0" err="1" smtClean="0"/>
              <a:t>Hydrogel</a:t>
            </a:r>
            <a:endParaRPr lang="en-US" dirty="0" smtClean="0"/>
          </a:p>
          <a:p>
            <a:pPr lvl="1"/>
            <a:r>
              <a:rPr lang="en-US" dirty="0" smtClean="0"/>
              <a:t>4 - 5 lbs.</a:t>
            </a:r>
          </a:p>
          <a:p>
            <a:pPr lvl="1"/>
            <a:r>
              <a:rPr lang="en-US" dirty="0" smtClean="0"/>
              <a:t>Moisture retention</a:t>
            </a:r>
          </a:p>
        </p:txBody>
      </p:sp>
      <p:pic>
        <p:nvPicPr>
          <p:cNvPr id="7" name="Content Placeholder 6" descr="mixing granite and sand1.jpg"/>
          <p:cNvPicPr>
            <a:picLocks noGrp="1" noChangeAspect="1"/>
          </p:cNvPicPr>
          <p:nvPr>
            <p:ph sz="half" idx="2"/>
          </p:nvPr>
        </p:nvPicPr>
        <p:blipFill>
          <a:blip r:embed="rId3" cstate="print"/>
          <a:stretch>
            <a:fillRect/>
          </a:stretch>
        </p:blipFill>
        <p:spPr>
          <a:xfrm>
            <a:off x="3962400" y="1981200"/>
            <a:ext cx="5029200" cy="37719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Material</a:t>
            </a:r>
            <a:endParaRPr lang="en-US" dirty="0"/>
          </a:p>
        </p:txBody>
      </p:sp>
      <p:sp>
        <p:nvSpPr>
          <p:cNvPr id="3" name="Content Placeholder 2"/>
          <p:cNvSpPr>
            <a:spLocks noGrp="1"/>
          </p:cNvSpPr>
          <p:nvPr>
            <p:ph sz="half" idx="1"/>
          </p:nvPr>
        </p:nvSpPr>
        <p:spPr>
          <a:xfrm>
            <a:off x="457200" y="1600200"/>
            <a:ext cx="4038600" cy="4953000"/>
          </a:xfrm>
        </p:spPr>
        <p:txBody>
          <a:bodyPr>
            <a:normAutofit/>
          </a:bodyPr>
          <a:lstStyle/>
          <a:p>
            <a:r>
              <a:rPr lang="en-US" dirty="0" smtClean="0"/>
              <a:t>Princeton elm</a:t>
            </a:r>
          </a:p>
          <a:p>
            <a:pPr lvl="1"/>
            <a:r>
              <a:rPr lang="en-US" dirty="0" smtClean="0"/>
              <a:t>30 @ $10 each</a:t>
            </a:r>
          </a:p>
          <a:p>
            <a:r>
              <a:rPr lang="en-US" dirty="0" smtClean="0"/>
              <a:t>‘Bosque’ Chinese elm</a:t>
            </a:r>
          </a:p>
          <a:p>
            <a:pPr lvl="1"/>
            <a:r>
              <a:rPr lang="en-US" dirty="0" smtClean="0"/>
              <a:t>20 @ $8 each</a:t>
            </a:r>
          </a:p>
          <a:p>
            <a:r>
              <a:rPr lang="en-US" dirty="0" smtClean="0"/>
              <a:t>‘</a:t>
            </a:r>
            <a:r>
              <a:rPr lang="en-US" dirty="0" err="1" smtClean="0"/>
              <a:t>Aeryn</a:t>
            </a:r>
            <a:r>
              <a:rPr lang="en-US" dirty="0" smtClean="0"/>
              <a:t>’ trident maple</a:t>
            </a:r>
          </a:p>
          <a:p>
            <a:pPr lvl="1"/>
            <a:r>
              <a:rPr lang="en-US" dirty="0" smtClean="0"/>
              <a:t>20 @ $10 each</a:t>
            </a:r>
          </a:p>
          <a:p>
            <a:r>
              <a:rPr lang="en-US" dirty="0" smtClean="0"/>
              <a:t>Eastern </a:t>
            </a:r>
            <a:r>
              <a:rPr lang="en-US" dirty="0" smtClean="0"/>
              <a:t>redbud</a:t>
            </a:r>
            <a:endParaRPr lang="en-US" dirty="0" smtClean="0"/>
          </a:p>
          <a:p>
            <a:pPr lvl="1"/>
            <a:r>
              <a:rPr lang="en-US" dirty="0" smtClean="0"/>
              <a:t>30 @ $8 each</a:t>
            </a:r>
          </a:p>
          <a:p>
            <a:r>
              <a:rPr lang="en-US" dirty="0" smtClean="0"/>
              <a:t>0.66” – 0.75” caliper</a:t>
            </a:r>
          </a:p>
        </p:txBody>
      </p:sp>
      <p:pic>
        <p:nvPicPr>
          <p:cNvPr id="6" name="Content Placeholder 5" descr="2011_Jun_MGB at ACC 002.jpg"/>
          <p:cNvPicPr>
            <a:picLocks noGrp="1" noChangeAspect="1"/>
          </p:cNvPicPr>
          <p:nvPr>
            <p:ph sz="half" idx="2"/>
          </p:nvPr>
        </p:nvPicPr>
        <p:blipFill>
          <a:blip r:embed="rId3" cstate="print"/>
          <a:stretch>
            <a:fillRect/>
          </a:stretch>
        </p:blipFill>
        <p:spPr>
          <a:xfrm>
            <a:off x="4038600" y="1752600"/>
            <a:ext cx="5029200" cy="37719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Gravel Bed Material Costs</a:t>
            </a:r>
            <a:endParaRPr lang="en-US" dirty="0"/>
          </a:p>
        </p:txBody>
      </p:sp>
      <p:graphicFrame>
        <p:nvGraphicFramePr>
          <p:cNvPr id="7" name="Content Placeholder 6"/>
          <p:cNvGraphicFramePr>
            <a:graphicFrameLocks noGrp="1"/>
          </p:cNvGraphicFramePr>
          <p:nvPr>
            <p:ph idx="1"/>
          </p:nvPr>
        </p:nvGraphicFramePr>
        <p:xfrm>
          <a:off x="457200" y="1600200"/>
          <a:ext cx="8229600" cy="3444240"/>
        </p:xfrm>
        <a:graphic>
          <a:graphicData uri="http://schemas.openxmlformats.org/drawingml/2006/table">
            <a:tbl>
              <a:tblPr firstRow="1" bandRow="1">
                <a:tableStyleId>{5C22544A-7EE6-4342-B048-85BDC9FD1C3A}</a:tableStyleId>
              </a:tblPr>
              <a:tblGrid>
                <a:gridCol w="6858000"/>
                <a:gridCol w="1371600"/>
              </a:tblGrid>
              <a:tr h="370840">
                <a:tc>
                  <a:txBody>
                    <a:bodyPr/>
                    <a:lstStyle/>
                    <a:p>
                      <a:r>
                        <a:rPr lang="en-US" sz="3200" dirty="0" smtClean="0"/>
                        <a:t>Material Type</a:t>
                      </a:r>
                      <a:endParaRPr lang="en-US" sz="3200" dirty="0"/>
                    </a:p>
                  </a:txBody>
                  <a:tcPr/>
                </a:tc>
                <a:tc>
                  <a:txBody>
                    <a:bodyPr/>
                    <a:lstStyle/>
                    <a:p>
                      <a:r>
                        <a:rPr lang="en-US" sz="3200" dirty="0" smtClean="0"/>
                        <a:t>Cost</a:t>
                      </a:r>
                      <a:endParaRPr lang="en-US" sz="3200" dirty="0"/>
                    </a:p>
                  </a:txBody>
                  <a:tcPr/>
                </a:tc>
              </a:tr>
              <a:tr h="370840">
                <a:tc>
                  <a:txBody>
                    <a:bodyPr/>
                    <a:lstStyle/>
                    <a:p>
                      <a:r>
                        <a:rPr lang="en-US" sz="2800" dirty="0" smtClean="0"/>
                        <a:t>Framing and miscellaneous supplies</a:t>
                      </a:r>
                    </a:p>
                    <a:p>
                      <a:r>
                        <a:rPr lang="en-US" sz="2400" dirty="0" smtClean="0"/>
                        <a:t>     </a:t>
                      </a:r>
                      <a:r>
                        <a:rPr lang="en-US" sz="2000" dirty="0" smtClean="0"/>
                        <a:t>lumber, liner, bolts, fertilizer,</a:t>
                      </a:r>
                      <a:r>
                        <a:rPr lang="en-US" sz="2000" baseline="0" dirty="0" smtClean="0"/>
                        <a:t> water hose, timer</a:t>
                      </a:r>
                      <a:endParaRPr lang="en-US" sz="2000" dirty="0"/>
                    </a:p>
                  </a:txBody>
                  <a:tcPr/>
                </a:tc>
                <a:tc>
                  <a:txBody>
                    <a:bodyPr/>
                    <a:lstStyle/>
                    <a:p>
                      <a:r>
                        <a:rPr lang="en-US" sz="2800" dirty="0" smtClean="0"/>
                        <a:t>$ 525</a:t>
                      </a:r>
                      <a:endParaRPr lang="en-US" sz="2800" dirty="0"/>
                    </a:p>
                  </a:txBody>
                  <a:tcPr/>
                </a:tc>
              </a:tr>
              <a:tr h="370840">
                <a:tc>
                  <a:txBody>
                    <a:bodyPr/>
                    <a:lstStyle/>
                    <a:p>
                      <a:r>
                        <a:rPr lang="en-US" sz="2800" dirty="0" smtClean="0"/>
                        <a:t>Fill material</a:t>
                      </a:r>
                    </a:p>
                    <a:p>
                      <a:r>
                        <a:rPr lang="en-US" sz="2400" dirty="0" smtClean="0"/>
                        <a:t>     </a:t>
                      </a:r>
                      <a:r>
                        <a:rPr lang="en-US" sz="2000" dirty="0" smtClean="0"/>
                        <a:t>rock</a:t>
                      </a:r>
                      <a:r>
                        <a:rPr lang="en-US" sz="2000" baseline="0" dirty="0" smtClean="0"/>
                        <a:t> and sand</a:t>
                      </a:r>
                      <a:endParaRPr lang="en-US" sz="2000" dirty="0" smtClean="0"/>
                    </a:p>
                  </a:txBody>
                  <a:tcPr/>
                </a:tc>
                <a:tc>
                  <a:txBody>
                    <a:bodyPr/>
                    <a:lstStyle/>
                    <a:p>
                      <a:r>
                        <a:rPr lang="en-US" sz="2800" dirty="0" smtClean="0"/>
                        <a:t>$ 625</a:t>
                      </a:r>
                      <a:endParaRPr lang="en-US" sz="2800" dirty="0"/>
                    </a:p>
                  </a:txBody>
                  <a:tcPr/>
                </a:tc>
              </a:tr>
              <a:tr h="228600">
                <a:tc>
                  <a:txBody>
                    <a:bodyPr/>
                    <a:lstStyle/>
                    <a:p>
                      <a:r>
                        <a:rPr lang="en-US" sz="2800" dirty="0" smtClean="0"/>
                        <a:t>Plant material</a:t>
                      </a:r>
                      <a:endParaRPr lang="en-US" sz="2800" dirty="0"/>
                    </a:p>
                  </a:txBody>
                  <a:tcPr/>
                </a:tc>
                <a:tc>
                  <a:txBody>
                    <a:bodyPr/>
                    <a:lstStyle/>
                    <a:p>
                      <a:r>
                        <a:rPr lang="en-US" sz="2800" dirty="0" smtClean="0"/>
                        <a:t>$ 900</a:t>
                      </a:r>
                      <a:endParaRPr lang="en-US" sz="2800" dirty="0"/>
                    </a:p>
                  </a:txBody>
                  <a:tcPr/>
                </a:tc>
              </a:tr>
              <a:tr h="228600">
                <a:tc>
                  <a:txBody>
                    <a:bodyPr/>
                    <a:lstStyle/>
                    <a:p>
                      <a:r>
                        <a:rPr lang="en-US" sz="3200" b="1" dirty="0" smtClean="0"/>
                        <a:t>Total</a:t>
                      </a:r>
                      <a:endParaRPr lang="en-US" sz="3200" b="1" dirty="0"/>
                    </a:p>
                  </a:txBody>
                  <a:tcPr/>
                </a:tc>
                <a:tc>
                  <a:txBody>
                    <a:bodyPr/>
                    <a:lstStyle/>
                    <a:p>
                      <a:r>
                        <a:rPr lang="en-US" sz="3200" b="1" dirty="0" smtClean="0"/>
                        <a:t>$ 2050</a:t>
                      </a:r>
                      <a:endParaRPr lang="en-US" sz="3200" b="1"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and Maintaining Trees</a:t>
            </a:r>
            <a:endParaRPr lang="en-US" dirty="0"/>
          </a:p>
        </p:txBody>
      </p:sp>
      <p:sp>
        <p:nvSpPr>
          <p:cNvPr id="4" name="Content Placeholder 3"/>
          <p:cNvSpPr>
            <a:spLocks noGrp="1"/>
          </p:cNvSpPr>
          <p:nvPr>
            <p:ph sz="half" idx="1"/>
          </p:nvPr>
        </p:nvSpPr>
        <p:spPr/>
        <p:txBody>
          <a:bodyPr/>
          <a:lstStyle/>
          <a:p>
            <a:r>
              <a:rPr lang="en-US" dirty="0" smtClean="0"/>
              <a:t>Gravel = </a:t>
            </a:r>
            <a:r>
              <a:rPr lang="en-US" dirty="0" err="1" smtClean="0"/>
              <a:t>macropores</a:t>
            </a:r>
            <a:endParaRPr lang="en-US" dirty="0" smtClean="0"/>
          </a:p>
          <a:p>
            <a:r>
              <a:rPr lang="en-US" dirty="0" smtClean="0"/>
              <a:t>Water requirements</a:t>
            </a:r>
          </a:p>
          <a:p>
            <a:pPr lvl="1"/>
            <a:r>
              <a:rPr lang="en-US" dirty="0" smtClean="0"/>
              <a:t>4 times per day</a:t>
            </a:r>
          </a:p>
          <a:p>
            <a:pPr lvl="1"/>
            <a:r>
              <a:rPr lang="en-US" dirty="0" smtClean="0"/>
              <a:t>3-4 minutes per cycle</a:t>
            </a:r>
          </a:p>
          <a:p>
            <a:r>
              <a:rPr lang="en-US" dirty="0" smtClean="0"/>
              <a:t>Nutrient requirements</a:t>
            </a:r>
          </a:p>
          <a:p>
            <a:pPr lvl="1"/>
            <a:r>
              <a:rPr lang="en-US" dirty="0" smtClean="0"/>
              <a:t>Slow release fertilizer</a:t>
            </a:r>
          </a:p>
          <a:p>
            <a:pPr lvl="2"/>
            <a:r>
              <a:rPr lang="en-US" dirty="0" err="1" smtClean="0"/>
              <a:t>Osmocote</a:t>
            </a:r>
            <a:r>
              <a:rPr lang="en-US" dirty="0" smtClean="0"/>
              <a:t> 14-14-14</a:t>
            </a:r>
          </a:p>
          <a:p>
            <a:pPr lvl="1"/>
            <a:r>
              <a:rPr lang="en-US" dirty="0" smtClean="0"/>
              <a:t>2 applications per year</a:t>
            </a:r>
          </a:p>
          <a:p>
            <a:pPr lvl="2"/>
            <a:r>
              <a:rPr lang="en-US" dirty="0" smtClean="0"/>
              <a:t>May – 3 lbs/1000 ft</a:t>
            </a:r>
            <a:r>
              <a:rPr lang="en-US" baseline="30000" dirty="0" smtClean="0"/>
              <a:t>2</a:t>
            </a:r>
          </a:p>
          <a:p>
            <a:pPr lvl="2"/>
            <a:r>
              <a:rPr lang="en-US" dirty="0" smtClean="0"/>
              <a:t>August – 1.5 lbs/1000 ft</a:t>
            </a:r>
            <a:r>
              <a:rPr lang="en-US" baseline="30000" dirty="0" smtClean="0"/>
              <a:t>2</a:t>
            </a:r>
            <a:endParaRPr lang="en-US" dirty="0" smtClean="0"/>
          </a:p>
        </p:txBody>
      </p:sp>
      <p:pic>
        <p:nvPicPr>
          <p:cNvPr id="6" name="Content Placeholder 5" descr="2011_Jun_MGB at ACC 009.jpg"/>
          <p:cNvPicPr>
            <a:picLocks noGrp="1" noChangeAspect="1"/>
          </p:cNvPicPr>
          <p:nvPr>
            <p:ph sz="half" idx="2"/>
          </p:nvPr>
        </p:nvPicPr>
        <p:blipFill>
          <a:blip r:embed="rId3" cstate="print"/>
          <a:stretch>
            <a:fillRect/>
          </a:stretch>
        </p:blipFill>
        <p:spPr>
          <a:xfrm>
            <a:off x="4419600" y="1828800"/>
            <a:ext cx="4572000" cy="3429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791200"/>
            <a:ext cx="5486400" cy="566738"/>
          </a:xfrm>
        </p:spPr>
        <p:txBody>
          <a:bodyPr>
            <a:normAutofit/>
          </a:bodyPr>
          <a:lstStyle/>
          <a:p>
            <a:r>
              <a:rPr lang="en-US" sz="2800" dirty="0" smtClean="0"/>
              <a:t>Lifting Operation - August 24, 2011</a:t>
            </a:r>
            <a:endParaRPr lang="en-US" sz="2800" dirty="0"/>
          </a:p>
        </p:txBody>
      </p:sp>
      <p:sp>
        <p:nvSpPr>
          <p:cNvPr id="3" name="Content Placeholder 2"/>
          <p:cNvSpPr>
            <a:spLocks noGrp="1"/>
          </p:cNvSpPr>
          <p:nvPr>
            <p:ph type="body" sz="half" idx="2"/>
          </p:nvPr>
        </p:nvSpPr>
        <p:spPr>
          <a:xfrm>
            <a:off x="1752600" y="6324600"/>
            <a:ext cx="5486400" cy="533400"/>
          </a:xfrm>
        </p:spPr>
        <p:txBody>
          <a:bodyPr/>
          <a:lstStyle/>
          <a:p>
            <a:pPr lvl="1"/>
            <a:r>
              <a:rPr lang="en-US" sz="2400" dirty="0" smtClean="0"/>
              <a:t>Removal of framing</a:t>
            </a:r>
            <a:endParaRPr lang="en-US" sz="2400" dirty="0"/>
          </a:p>
        </p:txBody>
      </p:sp>
      <p:pic>
        <p:nvPicPr>
          <p:cNvPr id="7" name="Picture 6" descr="2011_Aug_MGB at ACC 001.jpg"/>
          <p:cNvPicPr>
            <a:picLocks noChangeAspect="1"/>
          </p:cNvPicPr>
          <p:nvPr/>
        </p:nvPicPr>
        <p:blipFill>
          <a:blip r:embed="rId3" cstate="print"/>
          <a:stretch>
            <a:fillRect/>
          </a:stretch>
        </p:blipFill>
        <p:spPr>
          <a:xfrm>
            <a:off x="228600" y="228600"/>
            <a:ext cx="3829050" cy="5105400"/>
          </a:xfrm>
          <a:prstGeom prst="rect">
            <a:avLst/>
          </a:prstGeom>
        </p:spPr>
      </p:pic>
      <p:sp>
        <p:nvSpPr>
          <p:cNvPr id="8" name="Oval 7"/>
          <p:cNvSpPr/>
          <p:nvPr/>
        </p:nvSpPr>
        <p:spPr>
          <a:xfrm>
            <a:off x="381000" y="3124200"/>
            <a:ext cx="2362200" cy="1371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2011_Aug_MGB at ACC 002.jpg"/>
          <p:cNvPicPr>
            <a:picLocks noGrp="1" noChangeAspect="1"/>
          </p:cNvPicPr>
          <p:nvPr>
            <p:ph type="pic" idx="1"/>
          </p:nvPr>
        </p:nvPicPr>
        <p:blipFill>
          <a:blip r:embed="rId4" cstate="print"/>
          <a:srcRect/>
          <a:stretch>
            <a:fillRect/>
          </a:stretch>
        </p:blipFill>
        <p:spPr>
          <a:xfrm>
            <a:off x="1879600" y="228600"/>
            <a:ext cx="7112000" cy="5334000"/>
          </a:xfrm>
        </p:spPr>
      </p:pic>
      <p:cxnSp>
        <p:nvCxnSpPr>
          <p:cNvPr id="10" name="Straight Arrow Connector 9"/>
          <p:cNvCxnSpPr/>
          <p:nvPr/>
        </p:nvCxnSpPr>
        <p:spPr>
          <a:xfrm flipV="1">
            <a:off x="2819400" y="3429000"/>
            <a:ext cx="2133600" cy="381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Lifting Operation - August 24, 2011</a:t>
            </a:r>
            <a:endParaRPr lang="en-US" sz="2800" dirty="0"/>
          </a:p>
        </p:txBody>
      </p:sp>
      <p:pic>
        <p:nvPicPr>
          <p:cNvPr id="5" name="Picture Placeholder 4" descr="2011_Aug_MGB at ACC 008.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a:xfrm>
            <a:off x="1792288" y="5367338"/>
            <a:ext cx="6437312" cy="804862"/>
          </a:xfrm>
        </p:spPr>
        <p:txBody>
          <a:bodyPr>
            <a:noAutofit/>
          </a:bodyPr>
          <a:lstStyle/>
          <a:p>
            <a:r>
              <a:rPr lang="en-US" sz="2400" dirty="0" smtClean="0"/>
              <a:t>Bobcat with front-end bucket – not very efficient</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Lifting Operation - August 24, 2011</a:t>
            </a:r>
            <a:endParaRPr lang="en-US" sz="2800" dirty="0"/>
          </a:p>
        </p:txBody>
      </p:sp>
      <p:pic>
        <p:nvPicPr>
          <p:cNvPr id="5" name="Picture Placeholder 4" descr="2011_Aug_MGB at ACC 023.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a:bodyPr>
          <a:lstStyle/>
          <a:p>
            <a:r>
              <a:rPr lang="en-US" sz="2400" dirty="0" smtClean="0"/>
              <a:t>Replaced bucket with lifting tines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3" name="Content Placeholder 2"/>
          <p:cNvSpPr>
            <a:spLocks noGrp="1"/>
          </p:cNvSpPr>
          <p:nvPr>
            <p:ph idx="1"/>
          </p:nvPr>
        </p:nvSpPr>
        <p:spPr/>
        <p:txBody>
          <a:bodyPr/>
          <a:lstStyle/>
          <a:p>
            <a:r>
              <a:rPr lang="en-US" dirty="0" smtClean="0"/>
              <a:t>Benefits/limitations of bare root tree planting</a:t>
            </a:r>
          </a:p>
          <a:p>
            <a:r>
              <a:rPr lang="en-US" dirty="0" smtClean="0"/>
              <a:t>Bare root tree planting project results</a:t>
            </a:r>
          </a:p>
          <a:p>
            <a:r>
              <a:rPr lang="en-US" dirty="0" smtClean="0"/>
              <a:t>Gravel bed construction / costs</a:t>
            </a:r>
          </a:p>
          <a:p>
            <a:r>
              <a:rPr lang="en-US" dirty="0" smtClean="0"/>
              <a:t>Growing and maintaining trees in a gravel bed</a:t>
            </a:r>
          </a:p>
          <a:p>
            <a:r>
              <a:rPr lang="en-US" dirty="0" smtClean="0"/>
              <a:t>Out-planting trees from the gravel bed</a:t>
            </a:r>
          </a:p>
          <a:p>
            <a:r>
              <a:rPr lang="en-US" dirty="0" smtClean="0"/>
              <a:t>Preliminary results from August 2011 planting</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Lifting Operation - August 24, 2011</a:t>
            </a:r>
            <a:endParaRPr lang="en-US" sz="2800" dirty="0"/>
          </a:p>
        </p:txBody>
      </p:sp>
      <p:pic>
        <p:nvPicPr>
          <p:cNvPr id="5" name="Picture Placeholder 4" descr="2011_Aug_MGB at ACC 041.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lnSpcReduction="10000"/>
          </a:bodyPr>
          <a:lstStyle/>
          <a:p>
            <a:r>
              <a:rPr lang="en-US" sz="2400" dirty="0" smtClean="0"/>
              <a:t>Copious amounts of water needed to remove gravel from roots</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Lifting Operation - August 24, 2011</a:t>
            </a:r>
            <a:endParaRPr lang="en-US" sz="2800" dirty="0"/>
          </a:p>
        </p:txBody>
      </p:sp>
      <p:pic>
        <p:nvPicPr>
          <p:cNvPr id="5" name="Picture Placeholder 4" descr="2011_Aug_MGB at ACC 015.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US" sz="2400" dirty="0" smtClean="0"/>
              <a:t>Typical root structure of lifted trees</a:t>
            </a:r>
          </a:p>
          <a:p>
            <a:r>
              <a:rPr lang="en-US" sz="2400" dirty="0" smtClean="0"/>
              <a:t>Princeton elm</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_Aug_MGB at ACC 028.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2514600" y="762000"/>
            <a:ext cx="1982209" cy="461665"/>
          </a:xfrm>
          <a:prstGeom prst="rect">
            <a:avLst/>
          </a:prstGeom>
          <a:noFill/>
        </p:spPr>
        <p:txBody>
          <a:bodyPr wrap="none" rtlCol="0">
            <a:spAutoFit/>
          </a:bodyPr>
          <a:lstStyle/>
          <a:p>
            <a:r>
              <a:rPr lang="en-US" sz="2400" b="1" dirty="0" smtClean="0"/>
              <a:t>Trident Maple</a:t>
            </a:r>
            <a:endParaRPr lang="en-US" sz="2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Moving trees to the planting site</a:t>
            </a:r>
            <a:endParaRPr lang="en-US" sz="2800" dirty="0"/>
          </a:p>
        </p:txBody>
      </p:sp>
      <p:sp>
        <p:nvSpPr>
          <p:cNvPr id="4" name="Text Placeholder 3"/>
          <p:cNvSpPr>
            <a:spLocks noGrp="1"/>
          </p:cNvSpPr>
          <p:nvPr>
            <p:ph type="body" sz="half" idx="2"/>
          </p:nvPr>
        </p:nvSpPr>
        <p:spPr/>
        <p:txBody>
          <a:bodyPr>
            <a:normAutofit fontScale="92500" lnSpcReduction="10000"/>
          </a:bodyPr>
          <a:lstStyle/>
          <a:p>
            <a:r>
              <a:rPr lang="en-US" sz="2400" dirty="0" smtClean="0"/>
              <a:t>Roots were covered with moist mulch</a:t>
            </a:r>
          </a:p>
          <a:p>
            <a:r>
              <a:rPr lang="en-US" sz="2400" dirty="0" smtClean="0"/>
              <a:t>Trees were protected from the wind</a:t>
            </a:r>
            <a:endParaRPr lang="en-US" sz="2400" dirty="0"/>
          </a:p>
        </p:txBody>
      </p:sp>
      <p:pic>
        <p:nvPicPr>
          <p:cNvPr id="6" name="Picture 5" descr="2011_Aug_MGB at ACC 047.jpg"/>
          <p:cNvPicPr>
            <a:picLocks noChangeAspect="1"/>
          </p:cNvPicPr>
          <p:nvPr/>
        </p:nvPicPr>
        <p:blipFill>
          <a:blip r:embed="rId3" cstate="print"/>
          <a:stretch>
            <a:fillRect/>
          </a:stretch>
        </p:blipFill>
        <p:spPr>
          <a:xfrm>
            <a:off x="79400" y="228600"/>
            <a:ext cx="5788000" cy="4341000"/>
          </a:xfrm>
          <a:prstGeom prst="rect">
            <a:avLst/>
          </a:prstGeom>
        </p:spPr>
      </p:pic>
      <p:pic>
        <p:nvPicPr>
          <p:cNvPr id="5" name="Picture Placeholder 4" descr="2011_Aug_MGB at ACC 048.jpg"/>
          <p:cNvPicPr>
            <a:picLocks noGrp="1" noChangeAspect="1"/>
          </p:cNvPicPr>
          <p:nvPr>
            <p:ph type="pic" idx="1"/>
          </p:nvPr>
        </p:nvPicPr>
        <p:blipFill>
          <a:blip r:embed="rId4" cstate="print"/>
          <a:srcRect/>
          <a:stretch>
            <a:fillRect/>
          </a:stretch>
        </p:blipFill>
        <p:spPr>
          <a:xfrm>
            <a:off x="2717800" y="76200"/>
            <a:ext cx="6197600" cy="4648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smtClean="0"/>
              <a:t>Planting operation – August 24, 2011</a:t>
            </a:r>
            <a:endParaRPr lang="en-US" sz="2600" dirty="0"/>
          </a:p>
        </p:txBody>
      </p:sp>
      <p:pic>
        <p:nvPicPr>
          <p:cNvPr id="5" name="Picture Placeholder 4" descr="2011_Aug_MGB at ACC 056.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US" sz="2400" dirty="0" smtClean="0"/>
              <a:t>Very dry conditions</a:t>
            </a:r>
          </a:p>
          <a:p>
            <a:r>
              <a:rPr lang="en-US" sz="2400" dirty="0" smtClean="0"/>
              <a:t>Ensure adequate soil moisture before planting</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Planting operation – August 24, 2011</a:t>
            </a:r>
            <a:endParaRPr lang="en-US" sz="2800" dirty="0"/>
          </a:p>
        </p:txBody>
      </p:sp>
      <p:pic>
        <p:nvPicPr>
          <p:cNvPr id="5" name="Picture Placeholder 4" descr="2011_Aug_MGB at ACC 068.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lnSpcReduction="10000"/>
          </a:bodyPr>
          <a:lstStyle/>
          <a:p>
            <a:r>
              <a:rPr lang="en-US" sz="2400" dirty="0" smtClean="0"/>
              <a:t>Position roots to avoid kinks or circling roots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1_Aug_MGB at ACC 090.jpg"/>
          <p:cNvPicPr>
            <a:picLocks noChangeAspect="1"/>
          </p:cNvPicPr>
          <p:nvPr/>
        </p:nvPicPr>
        <p:blipFill>
          <a:blip r:embed="rId3" cstate="print"/>
          <a:stretch>
            <a:fillRect/>
          </a:stretch>
        </p:blipFill>
        <p:spPr>
          <a:xfrm>
            <a:off x="190500" y="0"/>
            <a:ext cx="5143500" cy="6858000"/>
          </a:xfrm>
          <a:prstGeom prst="rect">
            <a:avLst/>
          </a:prstGeom>
        </p:spPr>
      </p:pic>
      <p:pic>
        <p:nvPicPr>
          <p:cNvPr id="8" name="Picture 7" descr="2011_Aug_MGB at ACC 093.jpg"/>
          <p:cNvPicPr>
            <a:picLocks noChangeAspect="1"/>
          </p:cNvPicPr>
          <p:nvPr/>
        </p:nvPicPr>
        <p:blipFill>
          <a:blip r:embed="rId4" cstate="print"/>
          <a:stretch>
            <a:fillRect/>
          </a:stretch>
        </p:blipFill>
        <p:spPr>
          <a:xfrm>
            <a:off x="3848100" y="0"/>
            <a:ext cx="5143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Gravel Bed Preliminary Results</a:t>
            </a:r>
            <a:endParaRPr lang="en-US" dirty="0"/>
          </a:p>
        </p:txBody>
      </p:sp>
      <p:sp>
        <p:nvSpPr>
          <p:cNvPr id="3" name="Content Placeholder 2"/>
          <p:cNvSpPr>
            <a:spLocks noGrp="1"/>
          </p:cNvSpPr>
          <p:nvPr>
            <p:ph sz="half" idx="1"/>
          </p:nvPr>
        </p:nvSpPr>
        <p:spPr>
          <a:xfrm>
            <a:off x="457200" y="1295400"/>
            <a:ext cx="4038600" cy="5257800"/>
          </a:xfrm>
        </p:spPr>
        <p:txBody>
          <a:bodyPr>
            <a:normAutofit/>
          </a:bodyPr>
          <a:lstStyle/>
          <a:p>
            <a:r>
              <a:rPr lang="en-US" dirty="0" smtClean="0"/>
              <a:t>Princeton elm – 8</a:t>
            </a:r>
          </a:p>
          <a:p>
            <a:r>
              <a:rPr lang="en-US" dirty="0" smtClean="0"/>
              <a:t>Trident maple – 3</a:t>
            </a:r>
          </a:p>
          <a:p>
            <a:r>
              <a:rPr lang="en-US" dirty="0" smtClean="0"/>
              <a:t>Chinese elm – 4</a:t>
            </a:r>
          </a:p>
          <a:p>
            <a:r>
              <a:rPr lang="en-US" dirty="0" smtClean="0"/>
              <a:t>Eastern redbud – 3</a:t>
            </a:r>
          </a:p>
          <a:p>
            <a:r>
              <a:rPr lang="en-US" dirty="0" smtClean="0"/>
              <a:t>100% survival as of 2/12</a:t>
            </a:r>
          </a:p>
          <a:p>
            <a:r>
              <a:rPr lang="en-US" dirty="0" err="1" smtClean="0"/>
              <a:t>Avg</a:t>
            </a:r>
            <a:r>
              <a:rPr lang="en-US" dirty="0" smtClean="0"/>
              <a:t> HT = 7.7’</a:t>
            </a:r>
          </a:p>
          <a:p>
            <a:r>
              <a:rPr lang="en-US" dirty="0" err="1" smtClean="0"/>
              <a:t>Avg</a:t>
            </a:r>
            <a:r>
              <a:rPr lang="en-US" dirty="0" smtClean="0"/>
              <a:t> caliper = 0.8”</a:t>
            </a:r>
          </a:p>
          <a:p>
            <a:r>
              <a:rPr lang="en-US" dirty="0" smtClean="0"/>
              <a:t>Severe redbud damage in bed</a:t>
            </a:r>
          </a:p>
          <a:p>
            <a:r>
              <a:rPr lang="en-US" dirty="0" smtClean="0"/>
              <a:t>March out-planting</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94034" y="1905000"/>
            <a:ext cx="4445000" cy="333375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Lessons Learned</a:t>
            </a:r>
            <a:endParaRPr lang="en-US" dirty="0"/>
          </a:p>
        </p:txBody>
      </p:sp>
      <p:sp>
        <p:nvSpPr>
          <p:cNvPr id="5" name="Content Placeholder 4"/>
          <p:cNvSpPr>
            <a:spLocks noGrp="1"/>
          </p:cNvSpPr>
          <p:nvPr>
            <p:ph idx="1"/>
          </p:nvPr>
        </p:nvSpPr>
        <p:spPr>
          <a:xfrm>
            <a:off x="457200" y="1600200"/>
            <a:ext cx="8229600" cy="5029200"/>
          </a:xfrm>
        </p:spPr>
        <p:txBody>
          <a:bodyPr>
            <a:normAutofit fontScale="92500" lnSpcReduction="10000"/>
          </a:bodyPr>
          <a:lstStyle/>
          <a:p>
            <a:r>
              <a:rPr lang="en-US" dirty="0" smtClean="0"/>
              <a:t>Use river rock</a:t>
            </a:r>
          </a:p>
          <a:p>
            <a:pPr lvl="1"/>
            <a:r>
              <a:rPr lang="en-US" dirty="0" smtClean="0"/>
              <a:t>Granite holds onto roots too tightly</a:t>
            </a:r>
          </a:p>
          <a:p>
            <a:r>
              <a:rPr lang="en-US" dirty="0" smtClean="0"/>
              <a:t>Use less sand in the gravel bed</a:t>
            </a:r>
          </a:p>
          <a:p>
            <a:pPr lvl="1"/>
            <a:r>
              <a:rPr lang="en-US" dirty="0" smtClean="0"/>
              <a:t>For helping with moisture retention only</a:t>
            </a:r>
          </a:p>
          <a:p>
            <a:r>
              <a:rPr lang="en-US" dirty="0" smtClean="0"/>
              <a:t>Ensure field-grown liners</a:t>
            </a:r>
          </a:p>
          <a:p>
            <a:pPr lvl="1"/>
            <a:r>
              <a:rPr lang="en-US" dirty="0" smtClean="0"/>
              <a:t>For better root structure/orientation</a:t>
            </a:r>
          </a:p>
          <a:p>
            <a:pPr lvl="1"/>
            <a:r>
              <a:rPr lang="en-US" dirty="0" smtClean="0"/>
              <a:t>Do not use “bare-rooted” container trees</a:t>
            </a:r>
          </a:p>
          <a:p>
            <a:r>
              <a:rPr lang="en-US" dirty="0" smtClean="0"/>
              <a:t>Reduce solar intensity with shade cloth</a:t>
            </a:r>
          </a:p>
          <a:p>
            <a:r>
              <a:rPr lang="en-US" dirty="0" smtClean="0"/>
              <a:t>Monitor gravel bed moisture levels often</a:t>
            </a:r>
          </a:p>
          <a:p>
            <a:r>
              <a:rPr lang="en-US" dirty="0" smtClean="0"/>
              <a:t>Ensure adequate soil moisture before planting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a:t>
            </a:r>
            <a:endParaRPr lang="en-US" dirty="0"/>
          </a:p>
        </p:txBody>
      </p:sp>
      <p:sp>
        <p:nvSpPr>
          <p:cNvPr id="3" name="Content Placeholder 2"/>
          <p:cNvSpPr>
            <a:spLocks noGrp="1"/>
          </p:cNvSpPr>
          <p:nvPr>
            <p:ph idx="1"/>
          </p:nvPr>
        </p:nvSpPr>
        <p:spPr/>
        <p:txBody>
          <a:bodyPr>
            <a:normAutofit/>
          </a:bodyPr>
          <a:lstStyle/>
          <a:p>
            <a:r>
              <a:rPr lang="en-US" sz="2400" dirty="0" smtClean="0"/>
              <a:t>Out-plant remaining trees later this year</a:t>
            </a:r>
          </a:p>
          <a:p>
            <a:pPr lvl="1"/>
            <a:r>
              <a:rPr lang="en-US" sz="2400" dirty="0" smtClean="0"/>
              <a:t>Late-May or early June</a:t>
            </a:r>
          </a:p>
          <a:p>
            <a:r>
              <a:rPr lang="en-US" sz="2400" dirty="0" smtClean="0"/>
              <a:t>Annual measurements</a:t>
            </a:r>
          </a:p>
          <a:p>
            <a:pPr lvl="1"/>
            <a:r>
              <a:rPr lang="en-US" sz="2400" dirty="0" smtClean="0"/>
              <a:t>Diameter, HT, condition</a:t>
            </a:r>
          </a:p>
          <a:p>
            <a:r>
              <a:rPr lang="en-US" sz="2400" dirty="0" smtClean="0"/>
              <a:t>Reconstruct gravel bed</a:t>
            </a:r>
          </a:p>
          <a:p>
            <a:pPr lvl="1"/>
            <a:r>
              <a:rPr lang="en-US" sz="2400" dirty="0" smtClean="0"/>
              <a:t>Using river rock</a:t>
            </a:r>
          </a:p>
          <a:p>
            <a:pPr lvl="1"/>
            <a:r>
              <a:rPr lang="en-US" sz="2400" dirty="0" smtClean="0"/>
              <a:t>Less sand</a:t>
            </a:r>
          </a:p>
          <a:p>
            <a:r>
              <a:rPr lang="en-US" sz="2400" dirty="0" smtClean="0"/>
              <a:t>Grow smaller seedlings from GFC</a:t>
            </a:r>
          </a:p>
          <a:p>
            <a:r>
              <a:rPr lang="en-US" sz="2400" dirty="0" smtClean="0"/>
              <a:t>Test larger trees grown in bed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006600"/>
            <a:ext cx="3581400" cy="47752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Benefits of Bare Root Trees</a:t>
            </a:r>
            <a:endParaRPr lang="en-US" dirty="0"/>
          </a:p>
        </p:txBody>
      </p:sp>
      <p:sp>
        <p:nvSpPr>
          <p:cNvPr id="10" name="Content Placeholder 9"/>
          <p:cNvSpPr>
            <a:spLocks noGrp="1"/>
          </p:cNvSpPr>
          <p:nvPr>
            <p:ph sz="half" idx="1"/>
          </p:nvPr>
        </p:nvSpPr>
        <p:spPr/>
        <p:txBody>
          <a:bodyPr>
            <a:normAutofit lnSpcReduction="10000"/>
          </a:bodyPr>
          <a:lstStyle/>
          <a:p>
            <a:r>
              <a:rPr lang="en-US" sz="2400" dirty="0" smtClean="0"/>
              <a:t>Inexpensive</a:t>
            </a:r>
          </a:p>
          <a:p>
            <a:pPr lvl="1"/>
            <a:r>
              <a:rPr lang="en-US" sz="2000" dirty="0" smtClean="0"/>
              <a:t>&lt; $15 / tree</a:t>
            </a:r>
          </a:p>
          <a:p>
            <a:pPr lvl="1"/>
            <a:r>
              <a:rPr lang="en-US" sz="2000" dirty="0" smtClean="0"/>
              <a:t>Lower installation costs </a:t>
            </a:r>
          </a:p>
          <a:p>
            <a:pPr lvl="1"/>
            <a:r>
              <a:rPr lang="en-US" sz="2000" dirty="0" smtClean="0"/>
              <a:t>More trees planted </a:t>
            </a:r>
          </a:p>
          <a:p>
            <a:r>
              <a:rPr lang="en-US" sz="2400" dirty="0" smtClean="0"/>
              <a:t>Easier to plant</a:t>
            </a:r>
          </a:p>
          <a:p>
            <a:pPr lvl="1"/>
            <a:r>
              <a:rPr lang="en-US" sz="2000" dirty="0" smtClean="0"/>
              <a:t>Lightweight</a:t>
            </a:r>
          </a:p>
          <a:p>
            <a:pPr lvl="1"/>
            <a:r>
              <a:rPr lang="en-US" sz="2000" dirty="0" smtClean="0"/>
              <a:t>No heavy equipment</a:t>
            </a:r>
          </a:p>
          <a:p>
            <a:r>
              <a:rPr lang="en-US" sz="2400" dirty="0" smtClean="0"/>
              <a:t>Greater root mass</a:t>
            </a:r>
          </a:p>
          <a:p>
            <a:r>
              <a:rPr lang="en-US" sz="2400" dirty="0" smtClean="0"/>
              <a:t>Root problems corrected</a:t>
            </a:r>
          </a:p>
          <a:p>
            <a:pPr lvl="1"/>
            <a:r>
              <a:rPr lang="en-US" sz="2000" dirty="0" smtClean="0"/>
              <a:t>Root collar exposed</a:t>
            </a:r>
          </a:p>
          <a:p>
            <a:pPr lvl="1"/>
            <a:r>
              <a:rPr lang="en-US" sz="2000" dirty="0" smtClean="0"/>
              <a:t>Girdling roots removed</a:t>
            </a:r>
          </a:p>
          <a:p>
            <a:pPr lvl="1"/>
            <a:r>
              <a:rPr lang="en-US" sz="2000" dirty="0" smtClean="0"/>
              <a:t>Root placement at planting</a:t>
            </a:r>
            <a:endParaRPr lang="en-US" sz="2000" dirty="0"/>
          </a:p>
        </p:txBody>
      </p:sp>
      <p:pic>
        <p:nvPicPr>
          <p:cNvPr id="5" name="Content Placeholder 4" descr="IMG_0039.JPG"/>
          <p:cNvPicPr>
            <a:picLocks noGrp="1" noChangeAspect="1"/>
          </p:cNvPicPr>
          <p:nvPr>
            <p:ph sz="half" idx="2"/>
          </p:nvPr>
        </p:nvPicPr>
        <p:blipFill>
          <a:blip r:embed="rId3" cstate="print"/>
          <a:stretch>
            <a:fillRect/>
          </a:stretch>
        </p:blipFill>
        <p:spPr>
          <a:xfrm>
            <a:off x="4038600" y="1371600"/>
            <a:ext cx="4876800" cy="3657600"/>
          </a:xfrm>
        </p:spPr>
      </p:pic>
      <p:pic>
        <p:nvPicPr>
          <p:cNvPr id="6" name="Picture 5" descr="IMG_0053.JPG"/>
          <p:cNvPicPr>
            <a:picLocks noChangeAspect="1"/>
          </p:cNvPicPr>
          <p:nvPr/>
        </p:nvPicPr>
        <p:blipFill>
          <a:blip r:embed="rId4" cstate="print"/>
          <a:stretch>
            <a:fillRect/>
          </a:stretch>
        </p:blipFill>
        <p:spPr>
          <a:xfrm>
            <a:off x="4216400" y="3124200"/>
            <a:ext cx="47752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half" idx="1"/>
          </p:nvPr>
        </p:nvSpPr>
        <p:spPr/>
        <p:txBody>
          <a:bodyPr/>
          <a:lstStyle/>
          <a:p>
            <a:r>
              <a:rPr lang="en-US" dirty="0" smtClean="0"/>
              <a:t>Andrew Saunders  </a:t>
            </a:r>
          </a:p>
          <a:p>
            <a:pPr lvl="1"/>
            <a:r>
              <a:rPr lang="en-US" dirty="0" smtClean="0"/>
              <a:t>Athens Urban Forester</a:t>
            </a:r>
          </a:p>
          <a:p>
            <a:r>
              <a:rPr lang="en-US" dirty="0" smtClean="0"/>
              <a:t>Roger </a:t>
            </a:r>
            <a:r>
              <a:rPr lang="en-US" dirty="0" err="1" smtClean="0"/>
              <a:t>Cauthen</a:t>
            </a:r>
            <a:r>
              <a:rPr lang="en-US" dirty="0" smtClean="0"/>
              <a:t>  </a:t>
            </a:r>
          </a:p>
          <a:p>
            <a:pPr lvl="1"/>
            <a:r>
              <a:rPr lang="en-US" dirty="0" smtClean="0"/>
              <a:t>ACC Director of Landscape Services</a:t>
            </a:r>
            <a:endParaRPr lang="en-US" dirty="0"/>
          </a:p>
        </p:txBody>
      </p:sp>
      <p:pic>
        <p:nvPicPr>
          <p:cNvPr id="5" name="Content Placeholder 4" descr="2011_Jun_MGB at ACC 001.jpg"/>
          <p:cNvPicPr>
            <a:picLocks noGrp="1" noChangeAspect="1"/>
          </p:cNvPicPr>
          <p:nvPr>
            <p:ph sz="half" idx="2"/>
          </p:nvPr>
        </p:nvPicPr>
        <p:blipFill>
          <a:blip r:embed="rId3" cstate="print"/>
          <a:srcRect l="15625" r="14063" b="14583"/>
          <a:stretch>
            <a:fillRect/>
          </a:stretch>
        </p:blipFill>
        <p:spPr>
          <a:xfrm>
            <a:off x="4191000" y="1447800"/>
            <a:ext cx="4800600" cy="437388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470025"/>
          </a:xfrm>
        </p:spPr>
        <p:txBody>
          <a:bodyPr/>
          <a:lstStyle/>
          <a:p>
            <a:r>
              <a:rPr lang="en-US" i="1" dirty="0"/>
              <a:t>Extending the Bare Root Tree Planting Window in the South</a:t>
            </a:r>
            <a:endParaRPr lang="en-US" dirty="0"/>
          </a:p>
        </p:txBody>
      </p:sp>
      <p:sp>
        <p:nvSpPr>
          <p:cNvPr id="3" name="Subtitle 2"/>
          <p:cNvSpPr>
            <a:spLocks noGrp="1"/>
          </p:cNvSpPr>
          <p:nvPr>
            <p:ph type="subTitle" idx="1"/>
          </p:nvPr>
        </p:nvSpPr>
        <p:spPr>
          <a:xfrm>
            <a:off x="1295400" y="1981200"/>
            <a:ext cx="6400800" cy="4191000"/>
          </a:xfrm>
        </p:spPr>
        <p:txBody>
          <a:bodyPr/>
          <a:lstStyle/>
          <a:p>
            <a:r>
              <a:rPr lang="en-US" dirty="0" smtClean="0">
                <a:solidFill>
                  <a:schemeClr val="tx1"/>
                </a:solidFill>
              </a:rPr>
              <a:t>Using a Gravel Bed to Grow Fibrous Root Systems</a:t>
            </a:r>
          </a:p>
          <a:p>
            <a:endParaRPr lang="en-US" dirty="0" smtClean="0">
              <a:solidFill>
                <a:schemeClr val="tx1"/>
              </a:solidFill>
            </a:endParaRPr>
          </a:p>
          <a:p>
            <a:r>
              <a:rPr lang="en-US" dirty="0" smtClean="0">
                <a:solidFill>
                  <a:schemeClr val="tx1"/>
                </a:solidFill>
              </a:rPr>
              <a:t>Eric </a:t>
            </a:r>
            <a:r>
              <a:rPr lang="en-US" dirty="0" err="1" smtClean="0">
                <a:solidFill>
                  <a:schemeClr val="tx1"/>
                </a:solidFill>
              </a:rPr>
              <a:t>Kuehler</a:t>
            </a:r>
            <a:endParaRPr lang="en-US" dirty="0" smtClean="0">
              <a:solidFill>
                <a:schemeClr val="tx1"/>
              </a:solidFill>
            </a:endParaRPr>
          </a:p>
          <a:p>
            <a:r>
              <a:rPr lang="en-US" dirty="0" smtClean="0">
                <a:solidFill>
                  <a:schemeClr val="tx1"/>
                </a:solidFill>
              </a:rPr>
              <a:t>Urban Forestry South</a:t>
            </a:r>
          </a:p>
          <a:p>
            <a:r>
              <a:rPr lang="en-US" dirty="0" smtClean="0">
                <a:solidFill>
                  <a:schemeClr val="tx1"/>
                </a:solidFill>
              </a:rPr>
              <a:t>U.S. Forest Service</a:t>
            </a:r>
          </a:p>
          <a:p>
            <a:r>
              <a:rPr lang="en-US" dirty="0" smtClean="0">
                <a:solidFill>
                  <a:schemeClr val="tx1"/>
                </a:solidFill>
              </a:rPr>
              <a:t>ekuehler@fs.fed.us</a:t>
            </a:r>
            <a:endParaRPr lang="en-US" dirty="0">
              <a:solidFill>
                <a:schemeClr val="tx1"/>
              </a:solidFill>
            </a:endParaRPr>
          </a:p>
        </p:txBody>
      </p:sp>
      <p:pic>
        <p:nvPicPr>
          <p:cNvPr id="4" name="Picture 3" descr="urbanforestrysouth.jpg"/>
          <p:cNvPicPr>
            <a:picLocks noChangeAspect="1"/>
          </p:cNvPicPr>
          <p:nvPr/>
        </p:nvPicPr>
        <p:blipFill>
          <a:blip r:embed="rId3" cstate="print"/>
          <a:stretch>
            <a:fillRect/>
          </a:stretch>
        </p:blipFill>
        <p:spPr>
          <a:xfrm>
            <a:off x="6858000" y="5181600"/>
            <a:ext cx="2086719" cy="1143000"/>
          </a:xfrm>
          <a:prstGeom prst="rect">
            <a:avLst/>
          </a:prstGeom>
        </p:spPr>
      </p:pic>
      <p:pic>
        <p:nvPicPr>
          <p:cNvPr id="5" name="Picture 4" descr="z_logo_USFS.gif"/>
          <p:cNvPicPr>
            <a:picLocks noChangeAspect="1"/>
          </p:cNvPicPr>
          <p:nvPr/>
        </p:nvPicPr>
        <p:blipFill>
          <a:blip r:embed="rId4" cstate="print"/>
          <a:stretch>
            <a:fillRect/>
          </a:stretch>
        </p:blipFill>
        <p:spPr>
          <a:xfrm>
            <a:off x="609600" y="5051287"/>
            <a:ext cx="1371600" cy="159026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orterdale_17vandal.jpg"/>
          <p:cNvPicPr>
            <a:picLocks noGrp="1" noChangeAspect="1"/>
          </p:cNvPicPr>
          <p:nvPr>
            <p:ph sz="half" idx="2"/>
          </p:nvPr>
        </p:nvPicPr>
        <p:blipFill>
          <a:blip r:embed="rId3" cstate="print"/>
          <a:stretch>
            <a:fillRect/>
          </a:stretch>
        </p:blipFill>
        <p:spPr>
          <a:xfrm>
            <a:off x="4114800" y="1143000"/>
            <a:ext cx="4876800" cy="3657600"/>
          </a:xfrm>
        </p:spPr>
      </p:pic>
      <p:cxnSp>
        <p:nvCxnSpPr>
          <p:cNvPr id="9" name="Straight Arrow Connector 8"/>
          <p:cNvCxnSpPr/>
          <p:nvPr/>
        </p:nvCxnSpPr>
        <p:spPr>
          <a:xfrm flipH="1">
            <a:off x="6629400" y="4191000"/>
            <a:ext cx="1295400" cy="762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400800" y="1905000"/>
            <a:ext cx="1295400" cy="762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Limitations of Bare Root Trees</a:t>
            </a:r>
            <a:endParaRPr lang="en-US" dirty="0"/>
          </a:p>
        </p:txBody>
      </p:sp>
      <p:sp>
        <p:nvSpPr>
          <p:cNvPr id="3" name="Content Placeholder 2"/>
          <p:cNvSpPr>
            <a:spLocks noGrp="1"/>
          </p:cNvSpPr>
          <p:nvPr>
            <p:ph sz="half" idx="1"/>
          </p:nvPr>
        </p:nvSpPr>
        <p:spPr/>
        <p:txBody>
          <a:bodyPr>
            <a:normAutofit/>
          </a:bodyPr>
          <a:lstStyle/>
          <a:p>
            <a:r>
              <a:rPr lang="en-US" sz="2400" dirty="0" smtClean="0"/>
              <a:t>Smaller diameter usually</a:t>
            </a:r>
          </a:p>
          <a:p>
            <a:pPr lvl="1"/>
            <a:r>
              <a:rPr lang="en-US" sz="2000" dirty="0" smtClean="0"/>
              <a:t>&lt; 1.5” caliper</a:t>
            </a:r>
          </a:p>
          <a:p>
            <a:r>
              <a:rPr lang="en-US" sz="2400" dirty="0" smtClean="0"/>
              <a:t>Increased vandalism</a:t>
            </a:r>
          </a:p>
          <a:p>
            <a:pPr lvl="1"/>
            <a:r>
              <a:rPr lang="en-US" sz="2000" dirty="0" smtClean="0"/>
              <a:t>Because of smaller size</a:t>
            </a:r>
          </a:p>
          <a:p>
            <a:r>
              <a:rPr lang="en-US" sz="2400" dirty="0" smtClean="0"/>
              <a:t>Maintenance neglect</a:t>
            </a:r>
          </a:p>
          <a:p>
            <a:pPr lvl="1"/>
            <a:r>
              <a:rPr lang="en-US" sz="2000" dirty="0" smtClean="0"/>
              <a:t>Mower damage</a:t>
            </a:r>
          </a:p>
          <a:p>
            <a:pPr lvl="1"/>
            <a:r>
              <a:rPr lang="en-US" sz="2000" dirty="0" smtClean="0"/>
              <a:t>Trimmer damage</a:t>
            </a:r>
          </a:p>
          <a:p>
            <a:r>
              <a:rPr lang="en-US" sz="2400" dirty="0" smtClean="0"/>
              <a:t>Limited planting window</a:t>
            </a:r>
          </a:p>
          <a:p>
            <a:pPr lvl="1"/>
            <a:r>
              <a:rPr lang="en-US" sz="2000" dirty="0" smtClean="0"/>
              <a:t>Lifting from nursery based on dormancy</a:t>
            </a:r>
          </a:p>
          <a:p>
            <a:pPr lvl="1"/>
            <a:r>
              <a:rPr lang="en-US" sz="2000" dirty="0" smtClean="0"/>
              <a:t>Periodic winter warm spells</a:t>
            </a:r>
          </a:p>
        </p:txBody>
      </p:sp>
      <p:pic>
        <p:nvPicPr>
          <p:cNvPr id="6" name="Picture 5" descr="covington_2replant_base.jpg"/>
          <p:cNvPicPr>
            <a:picLocks noChangeAspect="1"/>
          </p:cNvPicPr>
          <p:nvPr/>
        </p:nvPicPr>
        <p:blipFill>
          <a:blip r:embed="rId4" cstate="print"/>
          <a:stretch>
            <a:fillRect/>
          </a:stretch>
        </p:blipFill>
        <p:spPr>
          <a:xfrm>
            <a:off x="4419600" y="3276600"/>
            <a:ext cx="4572000" cy="3429000"/>
          </a:xfrm>
          <a:prstGeom prst="rect">
            <a:avLst/>
          </a:prstGeom>
        </p:spPr>
      </p:pic>
      <p:sp>
        <p:nvSpPr>
          <p:cNvPr id="7" name="Oval 6"/>
          <p:cNvSpPr/>
          <p:nvPr/>
        </p:nvSpPr>
        <p:spPr>
          <a:xfrm>
            <a:off x="5791200" y="4191000"/>
            <a:ext cx="1600200" cy="1752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5-Year Bare Root Tree Planting Project</a:t>
            </a:r>
            <a:endParaRPr lang="en-US" dirty="0"/>
          </a:p>
        </p:txBody>
      </p:sp>
      <p:sp>
        <p:nvSpPr>
          <p:cNvPr id="3" name="Content Placeholder 2"/>
          <p:cNvSpPr>
            <a:spLocks noGrp="1"/>
          </p:cNvSpPr>
          <p:nvPr>
            <p:ph sz="half" idx="1"/>
          </p:nvPr>
        </p:nvSpPr>
        <p:spPr/>
        <p:txBody>
          <a:bodyPr>
            <a:normAutofit lnSpcReduction="10000"/>
          </a:bodyPr>
          <a:lstStyle/>
          <a:p>
            <a:r>
              <a:rPr lang="en-US" sz="2400" dirty="0" smtClean="0"/>
              <a:t>GA Forestry Commission</a:t>
            </a:r>
          </a:p>
          <a:p>
            <a:r>
              <a:rPr lang="en-US" dirty="0" smtClean="0"/>
              <a:t>6 GA municipalities</a:t>
            </a:r>
          </a:p>
          <a:p>
            <a:r>
              <a:rPr lang="en-US" dirty="0" smtClean="0"/>
              <a:t>20 trees / city</a:t>
            </a:r>
          </a:p>
          <a:p>
            <a:r>
              <a:rPr lang="en-US" dirty="0" smtClean="0"/>
              <a:t>City ID planting sites</a:t>
            </a:r>
          </a:p>
          <a:p>
            <a:r>
              <a:rPr lang="en-US" dirty="0" smtClean="0"/>
              <a:t>Tree planting by</a:t>
            </a:r>
          </a:p>
          <a:p>
            <a:pPr lvl="1"/>
            <a:r>
              <a:rPr lang="en-US" dirty="0" smtClean="0"/>
              <a:t>USFS</a:t>
            </a:r>
          </a:p>
          <a:p>
            <a:pPr lvl="1"/>
            <a:r>
              <a:rPr lang="en-US" dirty="0" smtClean="0"/>
              <a:t>GFC</a:t>
            </a:r>
          </a:p>
          <a:p>
            <a:pPr lvl="1"/>
            <a:r>
              <a:rPr lang="en-US" dirty="0" smtClean="0"/>
              <a:t>City / tree board</a:t>
            </a:r>
          </a:p>
          <a:p>
            <a:r>
              <a:rPr lang="en-US" dirty="0" smtClean="0"/>
              <a:t>City maintained trees</a:t>
            </a:r>
          </a:p>
          <a:p>
            <a:r>
              <a:rPr lang="en-US" dirty="0" smtClean="0"/>
              <a:t>Annual measurements</a:t>
            </a:r>
            <a:endParaRPr lang="en-US" dirty="0"/>
          </a:p>
        </p:txBody>
      </p:sp>
      <p:pic>
        <p:nvPicPr>
          <p:cNvPr id="7" name="Content Placeholder 6" descr="IMG_0042.JPG"/>
          <p:cNvPicPr>
            <a:picLocks noGrp="1"/>
          </p:cNvPicPr>
          <p:nvPr>
            <p:ph sz="half" idx="2"/>
          </p:nvPr>
        </p:nvPicPr>
        <p:blipFill>
          <a:blip r:embed="rId3" cstate="print"/>
          <a:srcRect l="38782" t="14530" r="10417" b="22009"/>
          <a:stretch>
            <a:fillRect/>
          </a:stretch>
        </p:blipFill>
        <p:spPr>
          <a:xfrm>
            <a:off x="4191000" y="1219200"/>
            <a:ext cx="4572000" cy="4419600"/>
          </a:xfrm>
          <a:prstGeom prst="rect">
            <a:avLst/>
          </a:prstGeom>
        </p:spPr>
      </p:pic>
      <p:pic>
        <p:nvPicPr>
          <p:cNvPr id="9" name="Picture 8" descr="IMG_0049.JPG"/>
          <p:cNvPicPr>
            <a:picLocks noChangeAspect="1"/>
          </p:cNvPicPr>
          <p:nvPr/>
        </p:nvPicPr>
        <p:blipFill>
          <a:blip r:embed="rId4" cstate="print"/>
          <a:stretch>
            <a:fillRect/>
          </a:stretch>
        </p:blipFill>
        <p:spPr>
          <a:xfrm>
            <a:off x="4165600" y="3105150"/>
            <a:ext cx="4902200" cy="3676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5-Year Bare Root Tree Planting Project</a:t>
            </a:r>
            <a:br>
              <a:rPr lang="en-US" dirty="0" smtClean="0"/>
            </a:br>
            <a:r>
              <a:rPr lang="en-US" dirty="0" smtClean="0"/>
              <a:t>Results</a:t>
            </a:r>
            <a:endParaRPr lang="en-US" dirty="0"/>
          </a:p>
        </p:txBody>
      </p:sp>
      <p:sp>
        <p:nvSpPr>
          <p:cNvPr id="3" name="Content Placeholder 2"/>
          <p:cNvSpPr>
            <a:spLocks noGrp="1"/>
          </p:cNvSpPr>
          <p:nvPr>
            <p:ph sz="half" idx="1"/>
          </p:nvPr>
        </p:nvSpPr>
        <p:spPr/>
        <p:txBody>
          <a:bodyPr>
            <a:normAutofit/>
          </a:bodyPr>
          <a:lstStyle/>
          <a:p>
            <a:r>
              <a:rPr lang="en-US" dirty="0" smtClean="0"/>
              <a:t>Survivability rate</a:t>
            </a:r>
          </a:p>
          <a:p>
            <a:pPr lvl="1"/>
            <a:r>
              <a:rPr lang="en-US" dirty="0" smtClean="0"/>
              <a:t>Species dependent</a:t>
            </a:r>
          </a:p>
          <a:p>
            <a:pPr lvl="1"/>
            <a:r>
              <a:rPr lang="en-US" dirty="0" err="1" smtClean="0"/>
              <a:t>Maint</a:t>
            </a:r>
            <a:r>
              <a:rPr lang="en-US" dirty="0" smtClean="0"/>
              <a:t>. dependent</a:t>
            </a:r>
          </a:p>
          <a:p>
            <a:pPr lvl="1"/>
            <a:r>
              <a:rPr lang="en-US" dirty="0" smtClean="0"/>
              <a:t>Climate dependent</a:t>
            </a:r>
          </a:p>
          <a:p>
            <a:pPr lvl="1"/>
            <a:r>
              <a:rPr lang="en-US" dirty="0" smtClean="0"/>
              <a:t>Site dependent</a:t>
            </a:r>
          </a:p>
          <a:p>
            <a:pPr lvl="2"/>
            <a:r>
              <a:rPr lang="en-US" dirty="0" smtClean="0"/>
              <a:t>High foot traffic areas</a:t>
            </a:r>
          </a:p>
          <a:p>
            <a:pPr lvl="2"/>
            <a:r>
              <a:rPr lang="en-US" dirty="0" smtClean="0"/>
              <a:t>Dog parks</a:t>
            </a:r>
          </a:p>
          <a:p>
            <a:endParaRPr lang="en-US" dirty="0"/>
          </a:p>
        </p:txBody>
      </p:sp>
      <p:graphicFrame>
        <p:nvGraphicFramePr>
          <p:cNvPr id="6" name="Content Placeholder 5"/>
          <p:cNvGraphicFramePr>
            <a:graphicFrameLocks noGrp="1"/>
          </p:cNvGraphicFramePr>
          <p:nvPr>
            <p:ph sz="half" idx="2"/>
          </p:nvPr>
        </p:nvGraphicFramePr>
        <p:xfrm>
          <a:off x="4648200" y="1600200"/>
          <a:ext cx="4038600" cy="5029200"/>
        </p:xfrm>
        <a:graphic>
          <a:graphicData uri="http://schemas.openxmlformats.org/drawingml/2006/table">
            <a:tbl>
              <a:tblPr firstRow="1" bandRow="1">
                <a:tableStyleId>{5C22544A-7EE6-4342-B048-85BDC9FD1C3A}</a:tableStyleId>
              </a:tblPr>
              <a:tblGrid>
                <a:gridCol w="1828800"/>
                <a:gridCol w="685800"/>
                <a:gridCol w="1524000"/>
              </a:tblGrid>
              <a:tr h="370840">
                <a:tc>
                  <a:txBody>
                    <a:bodyPr/>
                    <a:lstStyle/>
                    <a:p>
                      <a:r>
                        <a:rPr lang="en-US" sz="2400" dirty="0" smtClean="0"/>
                        <a:t>Species</a:t>
                      </a:r>
                      <a:endParaRPr lang="en-US" sz="2400" dirty="0"/>
                    </a:p>
                  </a:txBody>
                  <a:tcPr/>
                </a:tc>
                <a:tc>
                  <a:txBody>
                    <a:bodyPr/>
                    <a:lstStyle/>
                    <a:p>
                      <a:pPr algn="ctr"/>
                      <a:r>
                        <a:rPr lang="en-US" sz="2400" dirty="0" smtClean="0"/>
                        <a:t>N</a:t>
                      </a:r>
                      <a:endParaRPr lang="en-US" sz="2400" dirty="0"/>
                    </a:p>
                  </a:txBody>
                  <a:tcPr/>
                </a:tc>
                <a:tc>
                  <a:txBody>
                    <a:bodyPr/>
                    <a:lstStyle/>
                    <a:p>
                      <a:pPr algn="ctr"/>
                      <a:r>
                        <a:rPr lang="en-US" sz="2400" dirty="0" smtClean="0"/>
                        <a:t>% survival</a:t>
                      </a:r>
                      <a:endParaRPr lang="en-US" sz="2400" dirty="0"/>
                    </a:p>
                  </a:txBody>
                  <a:tcPr/>
                </a:tc>
              </a:tr>
              <a:tr h="370840">
                <a:tc>
                  <a:txBody>
                    <a:bodyPr/>
                    <a:lstStyle/>
                    <a:p>
                      <a:r>
                        <a:rPr lang="en-US" sz="2400" dirty="0" err="1" smtClean="0"/>
                        <a:t>Overcup</a:t>
                      </a:r>
                      <a:r>
                        <a:rPr lang="en-US" sz="2400" dirty="0" smtClean="0"/>
                        <a:t> oak</a:t>
                      </a:r>
                      <a:endParaRPr lang="en-US" sz="2400" dirty="0"/>
                    </a:p>
                  </a:txBody>
                  <a:tcPr/>
                </a:tc>
                <a:tc>
                  <a:txBody>
                    <a:bodyPr/>
                    <a:lstStyle/>
                    <a:p>
                      <a:pPr algn="ctr"/>
                      <a:r>
                        <a:rPr lang="en-US" sz="2400" dirty="0" smtClean="0"/>
                        <a:t>20</a:t>
                      </a:r>
                      <a:endParaRPr lang="en-US" sz="2400" dirty="0"/>
                    </a:p>
                  </a:txBody>
                  <a:tcPr/>
                </a:tc>
                <a:tc>
                  <a:txBody>
                    <a:bodyPr/>
                    <a:lstStyle/>
                    <a:p>
                      <a:pPr algn="ctr"/>
                      <a:r>
                        <a:rPr lang="en-US" sz="2400" dirty="0" smtClean="0"/>
                        <a:t>80</a:t>
                      </a:r>
                      <a:endParaRPr lang="en-US" sz="2400" dirty="0"/>
                    </a:p>
                  </a:txBody>
                  <a:tcPr/>
                </a:tc>
              </a:tr>
              <a:tr h="370840">
                <a:tc>
                  <a:txBody>
                    <a:bodyPr/>
                    <a:lstStyle/>
                    <a:p>
                      <a:r>
                        <a:rPr lang="en-US" sz="2400" dirty="0" smtClean="0"/>
                        <a:t>Black</a:t>
                      </a:r>
                      <a:r>
                        <a:rPr lang="en-US" sz="2400" baseline="0" dirty="0" smtClean="0"/>
                        <a:t> gum</a:t>
                      </a:r>
                      <a:endParaRPr lang="en-US" sz="2400" dirty="0"/>
                    </a:p>
                  </a:txBody>
                  <a:tcPr/>
                </a:tc>
                <a:tc>
                  <a:txBody>
                    <a:bodyPr/>
                    <a:lstStyle/>
                    <a:p>
                      <a:pPr algn="ctr"/>
                      <a:r>
                        <a:rPr lang="en-US" sz="2400" dirty="0" smtClean="0"/>
                        <a:t>4</a:t>
                      </a:r>
                      <a:endParaRPr lang="en-US" sz="2400" dirty="0"/>
                    </a:p>
                  </a:txBody>
                  <a:tcPr/>
                </a:tc>
                <a:tc>
                  <a:txBody>
                    <a:bodyPr/>
                    <a:lstStyle/>
                    <a:p>
                      <a:pPr algn="ctr"/>
                      <a:r>
                        <a:rPr lang="en-US" sz="2400" dirty="0" smtClean="0"/>
                        <a:t>75</a:t>
                      </a:r>
                      <a:endParaRPr lang="en-US" sz="2400" dirty="0"/>
                    </a:p>
                  </a:txBody>
                  <a:tcPr/>
                </a:tc>
              </a:tr>
              <a:tr h="370840">
                <a:tc>
                  <a:txBody>
                    <a:bodyPr/>
                    <a:lstStyle/>
                    <a:p>
                      <a:r>
                        <a:rPr lang="en-US" sz="2400" dirty="0" err="1" smtClean="0"/>
                        <a:t>Shumard</a:t>
                      </a:r>
                      <a:r>
                        <a:rPr lang="en-US" sz="2400" dirty="0" smtClean="0"/>
                        <a:t> oak</a:t>
                      </a:r>
                      <a:endParaRPr lang="en-US" sz="2400" dirty="0"/>
                    </a:p>
                  </a:txBody>
                  <a:tcPr/>
                </a:tc>
                <a:tc>
                  <a:txBody>
                    <a:bodyPr/>
                    <a:lstStyle/>
                    <a:p>
                      <a:pPr algn="ctr"/>
                      <a:r>
                        <a:rPr lang="en-US" sz="2400" dirty="0" smtClean="0"/>
                        <a:t>23</a:t>
                      </a:r>
                      <a:endParaRPr lang="en-US" sz="2400" dirty="0"/>
                    </a:p>
                  </a:txBody>
                  <a:tcPr/>
                </a:tc>
                <a:tc>
                  <a:txBody>
                    <a:bodyPr/>
                    <a:lstStyle/>
                    <a:p>
                      <a:pPr algn="ctr"/>
                      <a:r>
                        <a:rPr lang="en-US" sz="2400" dirty="0" smtClean="0"/>
                        <a:t>74</a:t>
                      </a:r>
                      <a:endParaRPr lang="en-US" sz="2400" dirty="0"/>
                    </a:p>
                  </a:txBody>
                  <a:tcPr/>
                </a:tc>
              </a:tr>
              <a:tr h="370840">
                <a:tc>
                  <a:txBody>
                    <a:bodyPr/>
                    <a:lstStyle/>
                    <a:p>
                      <a:r>
                        <a:rPr lang="en-US" sz="2400" dirty="0" smtClean="0"/>
                        <a:t>Red maple</a:t>
                      </a:r>
                      <a:endParaRPr lang="en-US" sz="2400" dirty="0"/>
                    </a:p>
                  </a:txBody>
                  <a:tcPr/>
                </a:tc>
                <a:tc>
                  <a:txBody>
                    <a:bodyPr/>
                    <a:lstStyle/>
                    <a:p>
                      <a:pPr algn="ctr"/>
                      <a:r>
                        <a:rPr lang="en-US" sz="2400" dirty="0" smtClean="0"/>
                        <a:t>13</a:t>
                      </a:r>
                      <a:endParaRPr lang="en-US" sz="2400" dirty="0"/>
                    </a:p>
                  </a:txBody>
                  <a:tcPr/>
                </a:tc>
                <a:tc>
                  <a:txBody>
                    <a:bodyPr/>
                    <a:lstStyle/>
                    <a:p>
                      <a:pPr algn="ctr"/>
                      <a:r>
                        <a:rPr lang="en-US" sz="2400" dirty="0" smtClean="0"/>
                        <a:t>69</a:t>
                      </a:r>
                      <a:endParaRPr lang="en-US" sz="2400" dirty="0"/>
                    </a:p>
                  </a:txBody>
                  <a:tcPr/>
                </a:tc>
              </a:tr>
              <a:tr h="228600">
                <a:tc>
                  <a:txBody>
                    <a:bodyPr/>
                    <a:lstStyle/>
                    <a:p>
                      <a:r>
                        <a:rPr lang="en-US" sz="2400" dirty="0" smtClean="0"/>
                        <a:t>Chinese elm</a:t>
                      </a:r>
                      <a:endParaRPr lang="en-US" sz="2400" dirty="0"/>
                    </a:p>
                  </a:txBody>
                  <a:tcPr/>
                </a:tc>
                <a:tc>
                  <a:txBody>
                    <a:bodyPr/>
                    <a:lstStyle/>
                    <a:p>
                      <a:pPr algn="ctr"/>
                      <a:r>
                        <a:rPr lang="en-US" sz="2400" dirty="0" smtClean="0"/>
                        <a:t>12</a:t>
                      </a:r>
                      <a:endParaRPr lang="en-US" sz="2400" dirty="0"/>
                    </a:p>
                  </a:txBody>
                  <a:tcPr/>
                </a:tc>
                <a:tc>
                  <a:txBody>
                    <a:bodyPr/>
                    <a:lstStyle/>
                    <a:p>
                      <a:pPr algn="ctr"/>
                      <a:r>
                        <a:rPr lang="en-US" sz="2400" dirty="0" smtClean="0"/>
                        <a:t>67</a:t>
                      </a:r>
                      <a:endParaRPr lang="en-US" sz="2400" dirty="0"/>
                    </a:p>
                  </a:txBody>
                  <a:tcPr/>
                </a:tc>
              </a:tr>
              <a:tr h="228600">
                <a:tc>
                  <a:txBody>
                    <a:bodyPr/>
                    <a:lstStyle/>
                    <a:p>
                      <a:r>
                        <a:rPr lang="en-US" sz="2400" dirty="0" smtClean="0"/>
                        <a:t>Scarlet oak</a:t>
                      </a:r>
                      <a:endParaRPr lang="en-US" sz="2400" dirty="0"/>
                    </a:p>
                  </a:txBody>
                  <a:tcPr/>
                </a:tc>
                <a:tc>
                  <a:txBody>
                    <a:bodyPr/>
                    <a:lstStyle/>
                    <a:p>
                      <a:pPr algn="ctr"/>
                      <a:r>
                        <a:rPr lang="en-US" sz="2400" dirty="0" smtClean="0"/>
                        <a:t>16</a:t>
                      </a:r>
                      <a:endParaRPr lang="en-US" sz="2400" dirty="0"/>
                    </a:p>
                  </a:txBody>
                  <a:tcPr/>
                </a:tc>
                <a:tc>
                  <a:txBody>
                    <a:bodyPr/>
                    <a:lstStyle/>
                    <a:p>
                      <a:pPr algn="ctr"/>
                      <a:r>
                        <a:rPr lang="en-US" sz="2400" dirty="0" smtClean="0"/>
                        <a:t>56</a:t>
                      </a:r>
                      <a:endParaRPr lang="en-US" sz="2400" dirty="0"/>
                    </a:p>
                  </a:txBody>
                  <a:tcPr/>
                </a:tc>
              </a:tr>
              <a:tr h="228600">
                <a:tc>
                  <a:txBody>
                    <a:bodyPr/>
                    <a:lstStyle/>
                    <a:p>
                      <a:r>
                        <a:rPr lang="en-US" sz="2400" dirty="0" smtClean="0"/>
                        <a:t>White oak</a:t>
                      </a:r>
                      <a:endParaRPr lang="en-US" sz="2400" dirty="0"/>
                    </a:p>
                  </a:txBody>
                  <a:tcPr/>
                </a:tc>
                <a:tc>
                  <a:txBody>
                    <a:bodyPr/>
                    <a:lstStyle/>
                    <a:p>
                      <a:pPr algn="ctr"/>
                      <a:r>
                        <a:rPr lang="en-US" sz="2400" dirty="0" smtClean="0"/>
                        <a:t>4</a:t>
                      </a:r>
                      <a:endParaRPr lang="en-US" sz="2400" dirty="0"/>
                    </a:p>
                  </a:txBody>
                  <a:tcPr/>
                </a:tc>
                <a:tc>
                  <a:txBody>
                    <a:bodyPr/>
                    <a:lstStyle/>
                    <a:p>
                      <a:pPr algn="ctr"/>
                      <a:r>
                        <a:rPr lang="en-US" sz="2400" dirty="0" smtClean="0"/>
                        <a:t>50</a:t>
                      </a:r>
                      <a:endParaRPr lang="en-US" sz="2400" dirty="0"/>
                    </a:p>
                  </a:txBody>
                  <a:tcPr/>
                </a:tc>
              </a:tr>
              <a:tr h="370840">
                <a:tc>
                  <a:txBody>
                    <a:bodyPr/>
                    <a:lstStyle/>
                    <a:p>
                      <a:r>
                        <a:rPr lang="en-US" sz="2400" dirty="0" smtClean="0"/>
                        <a:t>Willow</a:t>
                      </a:r>
                      <a:r>
                        <a:rPr lang="en-US" sz="2400" baseline="0" dirty="0" smtClean="0"/>
                        <a:t> oak</a:t>
                      </a:r>
                      <a:endParaRPr lang="en-US" sz="2400" dirty="0"/>
                    </a:p>
                  </a:txBody>
                  <a:tcPr/>
                </a:tc>
                <a:tc>
                  <a:txBody>
                    <a:bodyPr/>
                    <a:lstStyle/>
                    <a:p>
                      <a:pPr algn="ctr"/>
                      <a:r>
                        <a:rPr lang="en-US" sz="2400" dirty="0" smtClean="0"/>
                        <a:t>7</a:t>
                      </a:r>
                      <a:endParaRPr lang="en-US" sz="2400" dirty="0"/>
                    </a:p>
                  </a:txBody>
                  <a:tcPr/>
                </a:tc>
                <a:tc>
                  <a:txBody>
                    <a:bodyPr/>
                    <a:lstStyle/>
                    <a:p>
                      <a:pPr algn="ctr"/>
                      <a:r>
                        <a:rPr lang="en-US" sz="2400" dirty="0" smtClean="0"/>
                        <a:t>29</a:t>
                      </a:r>
                      <a:endParaRPr lang="en-US" sz="2400" dirty="0"/>
                    </a:p>
                  </a:txBody>
                  <a:tcPr/>
                </a:tc>
              </a:tr>
              <a:tr h="370840">
                <a:tc>
                  <a:txBody>
                    <a:bodyPr/>
                    <a:lstStyle/>
                    <a:p>
                      <a:r>
                        <a:rPr lang="en-US" sz="2400" dirty="0" err="1" smtClean="0"/>
                        <a:t>Nuttall</a:t>
                      </a:r>
                      <a:r>
                        <a:rPr lang="en-US" sz="2400" dirty="0" smtClean="0"/>
                        <a:t> oak</a:t>
                      </a:r>
                      <a:endParaRPr lang="en-US" sz="2400" dirty="0"/>
                    </a:p>
                  </a:txBody>
                  <a:tcPr/>
                </a:tc>
                <a:tc>
                  <a:txBody>
                    <a:bodyPr/>
                    <a:lstStyle/>
                    <a:p>
                      <a:pPr algn="ctr"/>
                      <a:r>
                        <a:rPr lang="en-US" sz="2400" dirty="0" smtClean="0"/>
                        <a:t>12</a:t>
                      </a:r>
                      <a:endParaRPr lang="en-US" sz="2400" dirty="0"/>
                    </a:p>
                  </a:txBody>
                  <a:tcPr/>
                </a:tc>
                <a:tc>
                  <a:txBody>
                    <a:bodyPr/>
                    <a:lstStyle/>
                    <a:p>
                      <a:pPr algn="ctr"/>
                      <a:r>
                        <a:rPr lang="en-US" sz="2400" dirty="0" smtClean="0"/>
                        <a:t>25</a:t>
                      </a:r>
                      <a:endParaRPr lang="en-US" sz="2400" dirty="0"/>
                    </a:p>
                  </a:txBody>
                  <a:tcPr/>
                </a:tc>
              </a:tr>
              <a:tr h="370840">
                <a:tc>
                  <a:txBody>
                    <a:bodyPr/>
                    <a:lstStyle/>
                    <a:p>
                      <a:r>
                        <a:rPr lang="en-US" sz="2400" dirty="0" smtClean="0"/>
                        <a:t>TOTAL</a:t>
                      </a:r>
                      <a:endParaRPr lang="en-US" sz="2400" dirty="0"/>
                    </a:p>
                  </a:txBody>
                  <a:tcPr/>
                </a:tc>
                <a:tc>
                  <a:txBody>
                    <a:bodyPr/>
                    <a:lstStyle/>
                    <a:p>
                      <a:pPr algn="ctr"/>
                      <a:r>
                        <a:rPr lang="en-US" sz="2400" dirty="0" smtClean="0"/>
                        <a:t>116</a:t>
                      </a:r>
                      <a:endParaRPr lang="en-US" sz="2400" dirty="0"/>
                    </a:p>
                  </a:txBody>
                  <a:tcPr/>
                </a:tc>
                <a:tc>
                  <a:txBody>
                    <a:bodyPr/>
                    <a:lstStyle/>
                    <a:p>
                      <a:pPr algn="ctr"/>
                      <a:r>
                        <a:rPr lang="en-US" sz="2400" smtClean="0"/>
                        <a:t>59</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5-Year Bare Root Tree Planting Project</a:t>
            </a:r>
            <a:br>
              <a:rPr lang="en-US" dirty="0" smtClean="0"/>
            </a:br>
            <a:r>
              <a:rPr lang="en-US" dirty="0" smtClean="0"/>
              <a:t>Results</a:t>
            </a:r>
            <a:endParaRPr lang="en-US" dirty="0"/>
          </a:p>
        </p:txBody>
      </p:sp>
      <p:sp>
        <p:nvSpPr>
          <p:cNvPr id="3" name="Content Placeholder 2"/>
          <p:cNvSpPr>
            <a:spLocks noGrp="1"/>
          </p:cNvSpPr>
          <p:nvPr>
            <p:ph sz="half" idx="1"/>
          </p:nvPr>
        </p:nvSpPr>
        <p:spPr/>
        <p:txBody>
          <a:bodyPr/>
          <a:lstStyle/>
          <a:p>
            <a:r>
              <a:rPr lang="en-US" dirty="0" err="1" smtClean="0"/>
              <a:t>Avg</a:t>
            </a:r>
            <a:r>
              <a:rPr lang="en-US" dirty="0" smtClean="0"/>
              <a:t> caliper size</a:t>
            </a:r>
          </a:p>
          <a:p>
            <a:pPr lvl="1"/>
            <a:r>
              <a:rPr lang="en-US" dirty="0" smtClean="0"/>
              <a:t>Species dependent</a:t>
            </a:r>
          </a:p>
          <a:p>
            <a:pPr lvl="1"/>
            <a:r>
              <a:rPr lang="en-US" dirty="0" err="1" smtClean="0"/>
              <a:t>Maint</a:t>
            </a:r>
            <a:r>
              <a:rPr lang="en-US" dirty="0" smtClean="0"/>
              <a:t>. dependent</a:t>
            </a:r>
          </a:p>
          <a:p>
            <a:endParaRPr lang="en-US" dirty="0"/>
          </a:p>
        </p:txBody>
      </p:sp>
      <p:graphicFrame>
        <p:nvGraphicFramePr>
          <p:cNvPr id="7" name="Content Placeholder 6"/>
          <p:cNvGraphicFramePr>
            <a:graphicFrameLocks noGrp="1"/>
          </p:cNvGraphicFramePr>
          <p:nvPr>
            <p:ph sz="half" idx="2"/>
          </p:nvPr>
        </p:nvGraphicFramePr>
        <p:xfrm>
          <a:off x="3810000" y="1600200"/>
          <a:ext cx="4876800" cy="51054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thens_tree_volume_estimation 010.jpg"/>
          <p:cNvPicPr>
            <a:picLocks noChangeAspect="1"/>
          </p:cNvPicPr>
          <p:nvPr/>
        </p:nvPicPr>
        <p:blipFill>
          <a:blip r:embed="rId4" cstate="print"/>
          <a:stretch>
            <a:fillRect/>
          </a:stretch>
        </p:blipFill>
        <p:spPr>
          <a:xfrm>
            <a:off x="508000" y="3429000"/>
            <a:ext cx="3352800" cy="2514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5-Year Bare Root Tree Planting Project</a:t>
            </a:r>
            <a:br>
              <a:rPr lang="en-US" dirty="0" smtClean="0"/>
            </a:br>
            <a:r>
              <a:rPr lang="en-US" dirty="0" smtClean="0"/>
              <a:t>Results</a:t>
            </a:r>
            <a:endParaRPr lang="en-US"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5-Year Bare Root Tree Planting Project</a:t>
            </a:r>
            <a:br>
              <a:rPr lang="en-US" dirty="0" smtClean="0"/>
            </a:br>
            <a:r>
              <a:rPr lang="en-US" dirty="0" smtClean="0"/>
              <a:t>Lessons Learned</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Know which species can withstand bare rooting in your area</a:t>
            </a:r>
          </a:p>
          <a:p>
            <a:r>
              <a:rPr lang="en-US" dirty="0" smtClean="0"/>
              <a:t>Choose sites with good soil conditions</a:t>
            </a:r>
          </a:p>
          <a:p>
            <a:r>
              <a:rPr lang="en-US" dirty="0" smtClean="0"/>
              <a:t>Protect stem bases</a:t>
            </a:r>
          </a:p>
          <a:p>
            <a:r>
              <a:rPr lang="en-US" dirty="0" smtClean="0"/>
              <a:t>Avoid high foot traffic areas (i.e. parks)</a:t>
            </a:r>
          </a:p>
          <a:p>
            <a:r>
              <a:rPr lang="en-US" dirty="0" smtClean="0"/>
              <a:t>Provide high-quality maintenance</a:t>
            </a:r>
          </a:p>
          <a:p>
            <a:endParaRPr lang="en-US" dirty="0"/>
          </a:p>
        </p:txBody>
      </p:sp>
      <p:pic>
        <p:nvPicPr>
          <p:cNvPr id="6" name="Content Placeholder 5" descr="IMG_0080.JPG"/>
          <p:cNvPicPr>
            <a:picLocks noGrp="1" noChangeAspect="1"/>
          </p:cNvPicPr>
          <p:nvPr>
            <p:ph sz="half" idx="2"/>
          </p:nvPr>
        </p:nvPicPr>
        <p:blipFill>
          <a:blip r:embed="rId3" cstate="print"/>
          <a:stretch>
            <a:fillRect/>
          </a:stretch>
        </p:blipFill>
        <p:spPr>
          <a:xfrm>
            <a:off x="4648200" y="2152650"/>
            <a:ext cx="4343400" cy="3257550"/>
          </a:xfrm>
        </p:spPr>
      </p:pic>
      <p:pic>
        <p:nvPicPr>
          <p:cNvPr id="7" name="Picture 6" descr="covington_2base.jpg"/>
          <p:cNvPicPr>
            <a:picLocks noChangeAspect="1"/>
          </p:cNvPicPr>
          <p:nvPr/>
        </p:nvPicPr>
        <p:blipFill>
          <a:blip r:embed="rId4" cstate="print"/>
          <a:stretch>
            <a:fillRect/>
          </a:stretch>
        </p:blipFill>
        <p:spPr>
          <a:xfrm>
            <a:off x="4318000" y="2133600"/>
            <a:ext cx="4775200" cy="3581400"/>
          </a:xfrm>
          <a:prstGeom prst="rect">
            <a:avLst/>
          </a:prstGeom>
        </p:spPr>
      </p:pic>
      <p:pic>
        <p:nvPicPr>
          <p:cNvPr id="10" name="Picture 9" descr="ULPA-18.jpg"/>
          <p:cNvPicPr/>
          <p:nvPr/>
        </p:nvPicPr>
        <p:blipFill>
          <a:blip r:embed="rId5" cstate="print"/>
          <a:srcRect l="26910" r="24826"/>
          <a:stretch>
            <a:fillRect/>
          </a:stretch>
        </p:blipFill>
        <p:spPr>
          <a:xfrm>
            <a:off x="4895850" y="1524000"/>
            <a:ext cx="3562350" cy="5181600"/>
          </a:xfrm>
          <a:prstGeom prst="rect">
            <a:avLst/>
          </a:prstGeom>
        </p:spPr>
      </p:pic>
      <p:pic>
        <p:nvPicPr>
          <p:cNvPr id="11" name="Picture 10" descr="IMG_0050.JPG"/>
          <p:cNvPicPr/>
          <p:nvPr/>
        </p:nvPicPr>
        <p:blipFill>
          <a:blip r:embed="rId6" cstate="print"/>
          <a:srcRect l="13942" t="8120" r="26923" b="39530"/>
          <a:stretch>
            <a:fillRect/>
          </a:stretch>
        </p:blipFill>
        <p:spPr>
          <a:xfrm>
            <a:off x="4267200" y="2085975"/>
            <a:ext cx="4876800" cy="3400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1736</TotalTime>
  <Words>2593</Words>
  <Application>Microsoft Office PowerPoint</Application>
  <PresentationFormat>On-screen Show (4:3)</PresentationFormat>
  <Paragraphs>317</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Extending the Bare Root Tree Planting Window in the South</vt:lpstr>
      <vt:lpstr>Presentation Overview</vt:lpstr>
      <vt:lpstr>Benefits of Bare Root Trees</vt:lpstr>
      <vt:lpstr>Limitations of Bare Root Trees</vt:lpstr>
      <vt:lpstr>5-Year Bare Root Tree Planting Project</vt:lpstr>
      <vt:lpstr>5-Year Bare Root Tree Planting Project Results</vt:lpstr>
      <vt:lpstr>5-Year Bare Root Tree Planting Project Results</vt:lpstr>
      <vt:lpstr>5-Year Bare Root Tree Planting Project Results</vt:lpstr>
      <vt:lpstr>5-Year Bare Root Tree Planting Project Lessons Learned</vt:lpstr>
      <vt:lpstr>Presentation Overview</vt:lpstr>
      <vt:lpstr>Gravel Bed Explanation</vt:lpstr>
      <vt:lpstr>Gravel Bed Construction</vt:lpstr>
      <vt:lpstr>Gravel Bed Construction</vt:lpstr>
      <vt:lpstr>Plant Material</vt:lpstr>
      <vt:lpstr>Gravel Bed Material Costs</vt:lpstr>
      <vt:lpstr>Growing and Maintaining Trees</vt:lpstr>
      <vt:lpstr>Lifting Operation - August 24, 2011</vt:lpstr>
      <vt:lpstr>Lifting Operation - August 24, 2011</vt:lpstr>
      <vt:lpstr>Lifting Operation - August 24, 2011</vt:lpstr>
      <vt:lpstr>Lifting Operation - August 24, 2011</vt:lpstr>
      <vt:lpstr>Lifting Operation - August 24, 2011</vt:lpstr>
      <vt:lpstr>PowerPoint Presentation</vt:lpstr>
      <vt:lpstr>Moving trees to the planting site</vt:lpstr>
      <vt:lpstr>Planting operation – August 24, 2011</vt:lpstr>
      <vt:lpstr>Planting operation – August 24, 2011</vt:lpstr>
      <vt:lpstr>PowerPoint Presentation</vt:lpstr>
      <vt:lpstr>Gravel Bed Preliminary Results</vt:lpstr>
      <vt:lpstr>Review Lessons Learned</vt:lpstr>
      <vt:lpstr>Future Plans</vt:lpstr>
      <vt:lpstr>Acknowledgements</vt:lpstr>
      <vt:lpstr>Extending the Bare Root Tree Planting Window in the South</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the Bare Root Tree Planting Window in the South</dc:title>
  <dc:creator>ekuehler</dc:creator>
  <cp:lastModifiedBy>ekuehler</cp:lastModifiedBy>
  <cp:revision>180</cp:revision>
  <dcterms:created xsi:type="dcterms:W3CDTF">2012-01-12T19:16:17Z</dcterms:created>
  <dcterms:modified xsi:type="dcterms:W3CDTF">2012-03-13T18:34:35Z</dcterms:modified>
</cp:coreProperties>
</file>