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30"/>
  </p:notesMasterIdLst>
  <p:handoutMasterIdLst>
    <p:handoutMasterId r:id="rId31"/>
  </p:handoutMasterIdLst>
  <p:sldIdLst>
    <p:sldId id="451" r:id="rId2"/>
    <p:sldId id="450" r:id="rId3"/>
    <p:sldId id="400" r:id="rId4"/>
    <p:sldId id="455" r:id="rId5"/>
    <p:sldId id="461" r:id="rId6"/>
    <p:sldId id="481" r:id="rId7"/>
    <p:sldId id="462" r:id="rId8"/>
    <p:sldId id="460" r:id="rId9"/>
    <p:sldId id="463" r:id="rId10"/>
    <p:sldId id="464" r:id="rId11"/>
    <p:sldId id="466" r:id="rId12"/>
    <p:sldId id="459" r:id="rId13"/>
    <p:sldId id="458" r:id="rId14"/>
    <p:sldId id="456" r:id="rId15"/>
    <p:sldId id="457" r:id="rId16"/>
    <p:sldId id="472" r:id="rId17"/>
    <p:sldId id="473" r:id="rId18"/>
    <p:sldId id="474" r:id="rId19"/>
    <p:sldId id="475" r:id="rId20"/>
    <p:sldId id="476" r:id="rId21"/>
    <p:sldId id="467" r:id="rId22"/>
    <p:sldId id="477" r:id="rId23"/>
    <p:sldId id="478" r:id="rId24"/>
    <p:sldId id="479" r:id="rId25"/>
    <p:sldId id="480" r:id="rId26"/>
    <p:sldId id="470" r:id="rId27"/>
    <p:sldId id="469" r:id="rId28"/>
    <p:sldId id="482" r:id="rId29"/>
  </p:sldIdLst>
  <p:sldSz cx="9144000" cy="6858000" type="screen4x3"/>
  <p:notesSz cx="7019925" cy="9305925"/>
  <p:defaultTextStyle>
    <a:defPPr>
      <a:defRPr lang="en-GB"/>
    </a:defPPr>
    <a:lvl1pPr algn="l" defTabSz="457200" rtl="0" fontAlgn="base">
      <a:spcBef>
        <a:spcPct val="0"/>
      </a:spcBef>
      <a:spcAft>
        <a:spcPct val="0"/>
      </a:spcAft>
      <a:defRPr kern="1200">
        <a:solidFill>
          <a:schemeClr val="bg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bg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bg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bg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64106" autoAdjust="0"/>
  </p:normalViewPr>
  <p:slideViewPr>
    <p:cSldViewPr>
      <p:cViewPr varScale="1">
        <p:scale>
          <a:sx n="46" d="100"/>
          <a:sy n="46" d="100"/>
        </p:scale>
        <p:origin x="-2052" y="-90"/>
      </p:cViewPr>
      <p:guideLst>
        <p:guide orient="horz" pos="2160"/>
        <p:guide orient="horz" pos="192"/>
        <p:guide orient="horz" pos="4224"/>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982" y="-11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917FF-AF6D-4E17-BB75-EFF575DBA6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327E14-FCBF-4BA9-BE5E-81CCA6AB58B0}">
      <dgm:prSet phldrT="[Text]"/>
      <dgm:spPr>
        <a:solidFill>
          <a:schemeClr val="accent3">
            <a:lumMod val="50000"/>
          </a:schemeClr>
        </a:solidFill>
      </dgm:spPr>
      <dgm:t>
        <a:bodyPr/>
        <a:lstStyle/>
        <a:p>
          <a:r>
            <a:rPr lang="en-US" dirty="0" smtClean="0"/>
            <a:t>Reduce the impact of storms on the urban forest</a:t>
          </a:r>
          <a:endParaRPr lang="en-US" dirty="0"/>
        </a:p>
      </dgm:t>
    </dgm:pt>
    <dgm:pt modelId="{2DB50FFF-9D66-4881-8A1C-591548644258}" type="parTrans" cxnId="{7C808D49-D770-40D8-B3F2-2CF43A808E20}">
      <dgm:prSet/>
      <dgm:spPr/>
      <dgm:t>
        <a:bodyPr/>
        <a:lstStyle/>
        <a:p>
          <a:endParaRPr lang="en-US"/>
        </a:p>
      </dgm:t>
    </dgm:pt>
    <dgm:pt modelId="{09E220D2-C208-44E3-A6E1-14985A1DD79C}" type="sibTrans" cxnId="{7C808D49-D770-40D8-B3F2-2CF43A808E20}">
      <dgm:prSet/>
      <dgm:spPr/>
      <dgm:t>
        <a:bodyPr/>
        <a:lstStyle/>
        <a:p>
          <a:endParaRPr lang="en-US"/>
        </a:p>
      </dgm:t>
    </dgm:pt>
    <dgm:pt modelId="{8996F433-DC00-42CB-8189-4E6C7F3504AE}">
      <dgm:prSet phldrT="[Text]"/>
      <dgm:spPr>
        <a:solidFill>
          <a:schemeClr val="accent3">
            <a:lumMod val="50000"/>
          </a:schemeClr>
        </a:solidFill>
        <a:ln>
          <a:solidFill>
            <a:schemeClr val="accent3">
              <a:lumMod val="50000"/>
            </a:schemeClr>
          </a:solidFill>
        </a:ln>
      </dgm:spPr>
      <dgm:t>
        <a:bodyPr/>
        <a:lstStyle/>
        <a:p>
          <a:r>
            <a:rPr lang="en-US" dirty="0" smtClean="0"/>
            <a:t>Lessen personal injuries and property damage</a:t>
          </a:r>
          <a:endParaRPr lang="en-US" dirty="0"/>
        </a:p>
      </dgm:t>
    </dgm:pt>
    <dgm:pt modelId="{1BA3CAD1-CF02-4B28-B15B-DB3859CB8E0E}" type="parTrans" cxnId="{E1F383C9-7125-4CDD-B602-89B3631D959C}">
      <dgm:prSet/>
      <dgm:spPr/>
      <dgm:t>
        <a:bodyPr/>
        <a:lstStyle/>
        <a:p>
          <a:endParaRPr lang="en-US"/>
        </a:p>
      </dgm:t>
    </dgm:pt>
    <dgm:pt modelId="{178ACEDC-5283-4A78-B260-D0DBD4839D8B}" type="sibTrans" cxnId="{E1F383C9-7125-4CDD-B602-89B3631D959C}">
      <dgm:prSet/>
      <dgm:spPr/>
      <dgm:t>
        <a:bodyPr/>
        <a:lstStyle/>
        <a:p>
          <a:endParaRPr lang="en-US"/>
        </a:p>
      </dgm:t>
    </dgm:pt>
    <dgm:pt modelId="{9C307C97-074B-45E6-A789-79C0E3E0E1B5}">
      <dgm:prSet phldrT="[Text]"/>
      <dgm:spPr>
        <a:solidFill>
          <a:schemeClr val="accent3">
            <a:lumMod val="50000"/>
          </a:schemeClr>
        </a:solidFill>
      </dgm:spPr>
      <dgm:t>
        <a:bodyPr/>
        <a:lstStyle/>
        <a:p>
          <a:r>
            <a:rPr lang="en-US" dirty="0" smtClean="0"/>
            <a:t>Decrease emergency management costs</a:t>
          </a:r>
          <a:endParaRPr lang="en-US" dirty="0"/>
        </a:p>
      </dgm:t>
    </dgm:pt>
    <dgm:pt modelId="{7F12CD98-4489-4BFE-8676-2AE1B393B1A1}" type="parTrans" cxnId="{F68D9CC5-9B9E-4C63-8A4B-B1CD05E82049}">
      <dgm:prSet/>
      <dgm:spPr/>
      <dgm:t>
        <a:bodyPr/>
        <a:lstStyle/>
        <a:p>
          <a:endParaRPr lang="en-US"/>
        </a:p>
      </dgm:t>
    </dgm:pt>
    <dgm:pt modelId="{95CE47AF-6D29-4370-B656-2D212F642F81}" type="sibTrans" cxnId="{F68D9CC5-9B9E-4C63-8A4B-B1CD05E82049}">
      <dgm:prSet/>
      <dgm:spPr/>
      <dgm:t>
        <a:bodyPr/>
        <a:lstStyle/>
        <a:p>
          <a:endParaRPr lang="en-US"/>
        </a:p>
      </dgm:t>
    </dgm:pt>
    <dgm:pt modelId="{9FE2DD2A-E03F-4C4C-852D-EC305C583F51}" type="pres">
      <dgm:prSet presAssocID="{371917FF-AF6D-4E17-BB75-EFF575DBA6E7}" presName="linear" presStyleCnt="0">
        <dgm:presLayoutVars>
          <dgm:dir/>
          <dgm:animLvl val="lvl"/>
          <dgm:resizeHandles val="exact"/>
        </dgm:presLayoutVars>
      </dgm:prSet>
      <dgm:spPr/>
      <dgm:t>
        <a:bodyPr/>
        <a:lstStyle/>
        <a:p>
          <a:endParaRPr lang="en-US"/>
        </a:p>
      </dgm:t>
    </dgm:pt>
    <dgm:pt modelId="{0B973273-C787-4089-8975-55DDD5DD4E41}" type="pres">
      <dgm:prSet presAssocID="{C1327E14-FCBF-4BA9-BE5E-81CCA6AB58B0}" presName="parentLin" presStyleCnt="0"/>
      <dgm:spPr/>
    </dgm:pt>
    <dgm:pt modelId="{97168F89-1705-4871-973D-AD8141201BF1}" type="pres">
      <dgm:prSet presAssocID="{C1327E14-FCBF-4BA9-BE5E-81CCA6AB58B0}" presName="parentLeftMargin" presStyleLbl="node1" presStyleIdx="0" presStyleCnt="3"/>
      <dgm:spPr/>
      <dgm:t>
        <a:bodyPr/>
        <a:lstStyle/>
        <a:p>
          <a:endParaRPr lang="en-US"/>
        </a:p>
      </dgm:t>
    </dgm:pt>
    <dgm:pt modelId="{496ED18C-32B1-48BB-95EE-CFC19CC2499A}" type="pres">
      <dgm:prSet presAssocID="{C1327E14-FCBF-4BA9-BE5E-81CCA6AB58B0}" presName="parentText" presStyleLbl="node1" presStyleIdx="0" presStyleCnt="3" custScaleX="142857" custLinFactNeighborX="24116">
        <dgm:presLayoutVars>
          <dgm:chMax val="0"/>
          <dgm:bulletEnabled val="1"/>
        </dgm:presLayoutVars>
      </dgm:prSet>
      <dgm:spPr/>
      <dgm:t>
        <a:bodyPr/>
        <a:lstStyle/>
        <a:p>
          <a:endParaRPr lang="en-US"/>
        </a:p>
      </dgm:t>
    </dgm:pt>
    <dgm:pt modelId="{CE75B88A-94BB-4A0D-9C24-F46592FB7BCE}" type="pres">
      <dgm:prSet presAssocID="{C1327E14-FCBF-4BA9-BE5E-81CCA6AB58B0}" presName="negativeSpace" presStyleCnt="0"/>
      <dgm:spPr/>
    </dgm:pt>
    <dgm:pt modelId="{3DA64A96-2B4E-4D16-925D-C69F85902FC2}" type="pres">
      <dgm:prSet presAssocID="{C1327E14-FCBF-4BA9-BE5E-81CCA6AB58B0}" presName="childText" presStyleLbl="conFgAcc1" presStyleIdx="0" presStyleCnt="3" custLinFactNeighborX="1124">
        <dgm:presLayoutVars>
          <dgm:bulletEnabled val="1"/>
        </dgm:presLayoutVars>
      </dgm:prSet>
      <dgm:spPr>
        <a:ln>
          <a:solidFill>
            <a:schemeClr val="accent3">
              <a:lumMod val="50000"/>
            </a:schemeClr>
          </a:solidFill>
        </a:ln>
      </dgm:spPr>
    </dgm:pt>
    <dgm:pt modelId="{2892DA7A-21BB-467F-AFBF-823967CB34F5}" type="pres">
      <dgm:prSet presAssocID="{09E220D2-C208-44E3-A6E1-14985A1DD79C}" presName="spaceBetweenRectangles" presStyleCnt="0"/>
      <dgm:spPr/>
    </dgm:pt>
    <dgm:pt modelId="{1EC78103-2FC9-4959-877C-6C6095AD66B1}" type="pres">
      <dgm:prSet presAssocID="{8996F433-DC00-42CB-8189-4E6C7F3504AE}" presName="parentLin" presStyleCnt="0"/>
      <dgm:spPr/>
    </dgm:pt>
    <dgm:pt modelId="{BA2C1C69-9310-4674-99A5-B85A82187C70}" type="pres">
      <dgm:prSet presAssocID="{8996F433-DC00-42CB-8189-4E6C7F3504AE}" presName="parentLeftMargin" presStyleLbl="node1" presStyleIdx="0" presStyleCnt="3"/>
      <dgm:spPr/>
      <dgm:t>
        <a:bodyPr/>
        <a:lstStyle/>
        <a:p>
          <a:endParaRPr lang="en-US"/>
        </a:p>
      </dgm:t>
    </dgm:pt>
    <dgm:pt modelId="{FD8CB214-053C-4E5E-8992-DAE4657AAE4C}" type="pres">
      <dgm:prSet presAssocID="{8996F433-DC00-42CB-8189-4E6C7F3504AE}" presName="parentText" presStyleLbl="node1" presStyleIdx="1" presStyleCnt="3" custScaleX="142857" custLinFactNeighborX="24116">
        <dgm:presLayoutVars>
          <dgm:chMax val="0"/>
          <dgm:bulletEnabled val="1"/>
        </dgm:presLayoutVars>
      </dgm:prSet>
      <dgm:spPr/>
      <dgm:t>
        <a:bodyPr/>
        <a:lstStyle/>
        <a:p>
          <a:endParaRPr lang="en-US"/>
        </a:p>
      </dgm:t>
    </dgm:pt>
    <dgm:pt modelId="{A3F3A2CA-5A76-430E-83F8-BD10AAE0C9F8}" type="pres">
      <dgm:prSet presAssocID="{8996F433-DC00-42CB-8189-4E6C7F3504AE}" presName="negativeSpace" presStyleCnt="0"/>
      <dgm:spPr/>
    </dgm:pt>
    <dgm:pt modelId="{98636767-551A-4B4C-B717-78DDD146E28F}" type="pres">
      <dgm:prSet presAssocID="{8996F433-DC00-42CB-8189-4E6C7F3504AE}" presName="childText" presStyleLbl="conFgAcc1" presStyleIdx="1" presStyleCnt="3" custLinFactNeighborX="1124">
        <dgm:presLayoutVars>
          <dgm:bulletEnabled val="1"/>
        </dgm:presLayoutVars>
      </dgm:prSet>
      <dgm:spPr>
        <a:ln>
          <a:solidFill>
            <a:schemeClr val="accent3">
              <a:lumMod val="50000"/>
            </a:schemeClr>
          </a:solidFill>
        </a:ln>
      </dgm:spPr>
    </dgm:pt>
    <dgm:pt modelId="{03D08744-AE2D-44E2-8971-F081ED5620F3}" type="pres">
      <dgm:prSet presAssocID="{178ACEDC-5283-4A78-B260-D0DBD4839D8B}" presName="spaceBetweenRectangles" presStyleCnt="0"/>
      <dgm:spPr/>
    </dgm:pt>
    <dgm:pt modelId="{7CEF7D3C-4098-4DEF-ABFD-0B4949C59EE0}" type="pres">
      <dgm:prSet presAssocID="{9C307C97-074B-45E6-A789-79C0E3E0E1B5}" presName="parentLin" presStyleCnt="0"/>
      <dgm:spPr/>
    </dgm:pt>
    <dgm:pt modelId="{291561FD-9573-4A4F-A16B-FC2970509211}" type="pres">
      <dgm:prSet presAssocID="{9C307C97-074B-45E6-A789-79C0E3E0E1B5}" presName="parentLeftMargin" presStyleLbl="node1" presStyleIdx="1" presStyleCnt="3"/>
      <dgm:spPr/>
      <dgm:t>
        <a:bodyPr/>
        <a:lstStyle/>
        <a:p>
          <a:endParaRPr lang="en-US"/>
        </a:p>
      </dgm:t>
    </dgm:pt>
    <dgm:pt modelId="{5AF56EAE-AAC8-4F85-B7F2-150F55224BAC}" type="pres">
      <dgm:prSet presAssocID="{9C307C97-074B-45E6-A789-79C0E3E0E1B5}" presName="parentText" presStyleLbl="node1" presStyleIdx="2" presStyleCnt="3" custScaleX="142857" custLinFactNeighborX="24116">
        <dgm:presLayoutVars>
          <dgm:chMax val="0"/>
          <dgm:bulletEnabled val="1"/>
        </dgm:presLayoutVars>
      </dgm:prSet>
      <dgm:spPr/>
      <dgm:t>
        <a:bodyPr/>
        <a:lstStyle/>
        <a:p>
          <a:endParaRPr lang="en-US"/>
        </a:p>
      </dgm:t>
    </dgm:pt>
    <dgm:pt modelId="{2099531A-C427-4DC3-9B50-667730DADC00}" type="pres">
      <dgm:prSet presAssocID="{9C307C97-074B-45E6-A789-79C0E3E0E1B5}" presName="negativeSpace" presStyleCnt="0"/>
      <dgm:spPr/>
    </dgm:pt>
    <dgm:pt modelId="{5EAE35AE-5CDC-48D3-829B-2FC4A1CB365B}" type="pres">
      <dgm:prSet presAssocID="{9C307C97-074B-45E6-A789-79C0E3E0E1B5}" presName="childText" presStyleLbl="conFgAcc1" presStyleIdx="2" presStyleCnt="3" custLinFactNeighborX="1124">
        <dgm:presLayoutVars>
          <dgm:bulletEnabled val="1"/>
        </dgm:presLayoutVars>
      </dgm:prSet>
      <dgm:spPr>
        <a:ln>
          <a:solidFill>
            <a:schemeClr val="accent3">
              <a:lumMod val="50000"/>
            </a:schemeClr>
          </a:solidFill>
        </a:ln>
      </dgm:spPr>
    </dgm:pt>
  </dgm:ptLst>
  <dgm:cxnLst>
    <dgm:cxn modelId="{4CF979B4-7B81-49A3-9929-5F74C3F0D012}" type="presOf" srcId="{8996F433-DC00-42CB-8189-4E6C7F3504AE}" destId="{BA2C1C69-9310-4674-99A5-B85A82187C70}" srcOrd="0" destOrd="0" presId="urn:microsoft.com/office/officeart/2005/8/layout/list1"/>
    <dgm:cxn modelId="{F68D9CC5-9B9E-4C63-8A4B-B1CD05E82049}" srcId="{371917FF-AF6D-4E17-BB75-EFF575DBA6E7}" destId="{9C307C97-074B-45E6-A789-79C0E3E0E1B5}" srcOrd="2" destOrd="0" parTransId="{7F12CD98-4489-4BFE-8676-2AE1B393B1A1}" sibTransId="{95CE47AF-6D29-4370-B656-2D212F642F81}"/>
    <dgm:cxn modelId="{E1F383C9-7125-4CDD-B602-89B3631D959C}" srcId="{371917FF-AF6D-4E17-BB75-EFF575DBA6E7}" destId="{8996F433-DC00-42CB-8189-4E6C7F3504AE}" srcOrd="1" destOrd="0" parTransId="{1BA3CAD1-CF02-4B28-B15B-DB3859CB8E0E}" sibTransId="{178ACEDC-5283-4A78-B260-D0DBD4839D8B}"/>
    <dgm:cxn modelId="{080F6128-5492-4634-8C4F-CDFCCC5A28C1}" type="presOf" srcId="{9C307C97-074B-45E6-A789-79C0E3E0E1B5}" destId="{5AF56EAE-AAC8-4F85-B7F2-150F55224BAC}" srcOrd="1" destOrd="0" presId="urn:microsoft.com/office/officeart/2005/8/layout/list1"/>
    <dgm:cxn modelId="{7C808D49-D770-40D8-B3F2-2CF43A808E20}" srcId="{371917FF-AF6D-4E17-BB75-EFF575DBA6E7}" destId="{C1327E14-FCBF-4BA9-BE5E-81CCA6AB58B0}" srcOrd="0" destOrd="0" parTransId="{2DB50FFF-9D66-4881-8A1C-591548644258}" sibTransId="{09E220D2-C208-44E3-A6E1-14985A1DD79C}"/>
    <dgm:cxn modelId="{DD5AD1B1-3966-46CD-BB42-F04D01D6F9BF}" type="presOf" srcId="{371917FF-AF6D-4E17-BB75-EFF575DBA6E7}" destId="{9FE2DD2A-E03F-4C4C-852D-EC305C583F51}" srcOrd="0" destOrd="0" presId="urn:microsoft.com/office/officeart/2005/8/layout/list1"/>
    <dgm:cxn modelId="{43F5D2F2-5157-44E9-922E-DAFF402F0CDA}" type="presOf" srcId="{C1327E14-FCBF-4BA9-BE5E-81CCA6AB58B0}" destId="{496ED18C-32B1-48BB-95EE-CFC19CC2499A}" srcOrd="1" destOrd="0" presId="urn:microsoft.com/office/officeart/2005/8/layout/list1"/>
    <dgm:cxn modelId="{4526DD45-2C1E-4E1A-8F52-50051083BDB9}" type="presOf" srcId="{C1327E14-FCBF-4BA9-BE5E-81CCA6AB58B0}" destId="{97168F89-1705-4871-973D-AD8141201BF1}" srcOrd="0" destOrd="0" presId="urn:microsoft.com/office/officeart/2005/8/layout/list1"/>
    <dgm:cxn modelId="{8BB55555-41D6-4613-A968-881EAA9C1F81}" type="presOf" srcId="{9C307C97-074B-45E6-A789-79C0E3E0E1B5}" destId="{291561FD-9573-4A4F-A16B-FC2970509211}" srcOrd="0" destOrd="0" presId="urn:microsoft.com/office/officeart/2005/8/layout/list1"/>
    <dgm:cxn modelId="{BA1293C7-E989-45F4-941C-7A86A720109A}" type="presOf" srcId="{8996F433-DC00-42CB-8189-4E6C7F3504AE}" destId="{FD8CB214-053C-4E5E-8992-DAE4657AAE4C}" srcOrd="1" destOrd="0" presId="urn:microsoft.com/office/officeart/2005/8/layout/list1"/>
    <dgm:cxn modelId="{D6F221D1-55B9-471D-85C9-4E9709015514}" type="presParOf" srcId="{9FE2DD2A-E03F-4C4C-852D-EC305C583F51}" destId="{0B973273-C787-4089-8975-55DDD5DD4E41}" srcOrd="0" destOrd="0" presId="urn:microsoft.com/office/officeart/2005/8/layout/list1"/>
    <dgm:cxn modelId="{391F9DBF-456D-410B-825F-714478ED0E31}" type="presParOf" srcId="{0B973273-C787-4089-8975-55DDD5DD4E41}" destId="{97168F89-1705-4871-973D-AD8141201BF1}" srcOrd="0" destOrd="0" presId="urn:microsoft.com/office/officeart/2005/8/layout/list1"/>
    <dgm:cxn modelId="{1880F16A-755B-43FF-84CC-25A4CFE857E2}" type="presParOf" srcId="{0B973273-C787-4089-8975-55DDD5DD4E41}" destId="{496ED18C-32B1-48BB-95EE-CFC19CC2499A}" srcOrd="1" destOrd="0" presId="urn:microsoft.com/office/officeart/2005/8/layout/list1"/>
    <dgm:cxn modelId="{01CE6D32-5CB8-40D1-90B2-7D9550835BD3}" type="presParOf" srcId="{9FE2DD2A-E03F-4C4C-852D-EC305C583F51}" destId="{CE75B88A-94BB-4A0D-9C24-F46592FB7BCE}" srcOrd="1" destOrd="0" presId="urn:microsoft.com/office/officeart/2005/8/layout/list1"/>
    <dgm:cxn modelId="{D57E7C86-D9A9-4934-96AE-4F1DE1108AFD}" type="presParOf" srcId="{9FE2DD2A-E03F-4C4C-852D-EC305C583F51}" destId="{3DA64A96-2B4E-4D16-925D-C69F85902FC2}" srcOrd="2" destOrd="0" presId="urn:microsoft.com/office/officeart/2005/8/layout/list1"/>
    <dgm:cxn modelId="{4277F432-5CAB-494B-9F69-F66A9AF79298}" type="presParOf" srcId="{9FE2DD2A-E03F-4C4C-852D-EC305C583F51}" destId="{2892DA7A-21BB-467F-AFBF-823967CB34F5}" srcOrd="3" destOrd="0" presId="urn:microsoft.com/office/officeart/2005/8/layout/list1"/>
    <dgm:cxn modelId="{F758A5C8-3563-433D-A013-D446CFDBA9B3}" type="presParOf" srcId="{9FE2DD2A-E03F-4C4C-852D-EC305C583F51}" destId="{1EC78103-2FC9-4959-877C-6C6095AD66B1}" srcOrd="4" destOrd="0" presId="urn:microsoft.com/office/officeart/2005/8/layout/list1"/>
    <dgm:cxn modelId="{A5E93063-56A3-46DF-AF49-B967722EF34D}" type="presParOf" srcId="{1EC78103-2FC9-4959-877C-6C6095AD66B1}" destId="{BA2C1C69-9310-4674-99A5-B85A82187C70}" srcOrd="0" destOrd="0" presId="urn:microsoft.com/office/officeart/2005/8/layout/list1"/>
    <dgm:cxn modelId="{494322B8-CA64-4349-9294-518C64EC693D}" type="presParOf" srcId="{1EC78103-2FC9-4959-877C-6C6095AD66B1}" destId="{FD8CB214-053C-4E5E-8992-DAE4657AAE4C}" srcOrd="1" destOrd="0" presId="urn:microsoft.com/office/officeart/2005/8/layout/list1"/>
    <dgm:cxn modelId="{6CB9F772-A1B3-4390-884F-EAE510CD27BF}" type="presParOf" srcId="{9FE2DD2A-E03F-4C4C-852D-EC305C583F51}" destId="{A3F3A2CA-5A76-430E-83F8-BD10AAE0C9F8}" srcOrd="5" destOrd="0" presId="urn:microsoft.com/office/officeart/2005/8/layout/list1"/>
    <dgm:cxn modelId="{6E8CA1A5-F2E6-4A4E-9E1E-368E44BB7570}" type="presParOf" srcId="{9FE2DD2A-E03F-4C4C-852D-EC305C583F51}" destId="{98636767-551A-4B4C-B717-78DDD146E28F}" srcOrd="6" destOrd="0" presId="urn:microsoft.com/office/officeart/2005/8/layout/list1"/>
    <dgm:cxn modelId="{F9A0E203-3D4D-4ABA-BED7-97698F3FD7E3}" type="presParOf" srcId="{9FE2DD2A-E03F-4C4C-852D-EC305C583F51}" destId="{03D08744-AE2D-44E2-8971-F081ED5620F3}" srcOrd="7" destOrd="0" presId="urn:microsoft.com/office/officeart/2005/8/layout/list1"/>
    <dgm:cxn modelId="{894E2562-8143-40BE-8422-5336C02C7572}" type="presParOf" srcId="{9FE2DD2A-E03F-4C4C-852D-EC305C583F51}" destId="{7CEF7D3C-4098-4DEF-ABFD-0B4949C59EE0}" srcOrd="8" destOrd="0" presId="urn:microsoft.com/office/officeart/2005/8/layout/list1"/>
    <dgm:cxn modelId="{42A3802F-C1B8-4A58-BDE7-4FEEC0AEF687}" type="presParOf" srcId="{7CEF7D3C-4098-4DEF-ABFD-0B4949C59EE0}" destId="{291561FD-9573-4A4F-A16B-FC2970509211}" srcOrd="0" destOrd="0" presId="urn:microsoft.com/office/officeart/2005/8/layout/list1"/>
    <dgm:cxn modelId="{8270E387-42EF-4277-894F-4B344F0E54F2}" type="presParOf" srcId="{7CEF7D3C-4098-4DEF-ABFD-0B4949C59EE0}" destId="{5AF56EAE-AAC8-4F85-B7F2-150F55224BAC}" srcOrd="1" destOrd="0" presId="urn:microsoft.com/office/officeart/2005/8/layout/list1"/>
    <dgm:cxn modelId="{3C7FCA38-2532-4E8F-864C-2D6BA222F7D2}" type="presParOf" srcId="{9FE2DD2A-E03F-4C4C-852D-EC305C583F51}" destId="{2099531A-C427-4DC3-9B50-667730DADC00}" srcOrd="9" destOrd="0" presId="urn:microsoft.com/office/officeart/2005/8/layout/list1"/>
    <dgm:cxn modelId="{99C3995A-09A8-4FAA-A649-82DEA688FCA2}" type="presParOf" srcId="{9FE2DD2A-E03F-4C4C-852D-EC305C583F51}" destId="{5EAE35AE-5CDC-48D3-829B-2FC4A1CB365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4A96-2B4E-4D16-925D-C69F85902FC2}">
      <dsp:nvSpPr>
        <dsp:cNvPr id="0" name=""/>
        <dsp:cNvSpPr/>
      </dsp:nvSpPr>
      <dsp:spPr>
        <a:xfrm>
          <a:off x="0" y="337052"/>
          <a:ext cx="6781800" cy="478800"/>
        </a:xfrm>
        <a:prstGeom prst="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496ED18C-32B1-48BB-95EE-CFC19CC2499A}">
      <dsp:nvSpPr>
        <dsp:cNvPr id="0" name=""/>
        <dsp:cNvSpPr/>
      </dsp:nvSpPr>
      <dsp:spPr>
        <a:xfrm>
          <a:off x="324526" y="56612"/>
          <a:ext cx="6457273" cy="56088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lvl="0" algn="l" defTabSz="844550">
            <a:lnSpc>
              <a:spcPct val="90000"/>
            </a:lnSpc>
            <a:spcBef>
              <a:spcPct val="0"/>
            </a:spcBef>
            <a:spcAft>
              <a:spcPct val="35000"/>
            </a:spcAft>
          </a:pPr>
          <a:r>
            <a:rPr lang="en-US" sz="1900" kern="1200" dirty="0" smtClean="0"/>
            <a:t>Reduce the impact of storms on the urban forest</a:t>
          </a:r>
          <a:endParaRPr lang="en-US" sz="1900" kern="1200" dirty="0"/>
        </a:p>
      </dsp:txBody>
      <dsp:txXfrm>
        <a:off x="351906" y="83992"/>
        <a:ext cx="6402513" cy="506120"/>
      </dsp:txXfrm>
    </dsp:sp>
    <dsp:sp modelId="{98636767-551A-4B4C-B717-78DDD146E28F}">
      <dsp:nvSpPr>
        <dsp:cNvPr id="0" name=""/>
        <dsp:cNvSpPr/>
      </dsp:nvSpPr>
      <dsp:spPr>
        <a:xfrm>
          <a:off x="0" y="1198892"/>
          <a:ext cx="6781800" cy="478800"/>
        </a:xfrm>
        <a:prstGeom prst="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FD8CB214-053C-4E5E-8992-DAE4657AAE4C}">
      <dsp:nvSpPr>
        <dsp:cNvPr id="0" name=""/>
        <dsp:cNvSpPr/>
      </dsp:nvSpPr>
      <dsp:spPr>
        <a:xfrm>
          <a:off x="324526" y="918452"/>
          <a:ext cx="6457273" cy="560880"/>
        </a:xfrm>
        <a:prstGeom prst="round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lvl="0" algn="l" defTabSz="844550">
            <a:lnSpc>
              <a:spcPct val="90000"/>
            </a:lnSpc>
            <a:spcBef>
              <a:spcPct val="0"/>
            </a:spcBef>
            <a:spcAft>
              <a:spcPct val="35000"/>
            </a:spcAft>
          </a:pPr>
          <a:r>
            <a:rPr lang="en-US" sz="1900" kern="1200" dirty="0" smtClean="0"/>
            <a:t>Lessen personal injuries and property damage</a:t>
          </a:r>
          <a:endParaRPr lang="en-US" sz="1900" kern="1200" dirty="0"/>
        </a:p>
      </dsp:txBody>
      <dsp:txXfrm>
        <a:off x="351906" y="945832"/>
        <a:ext cx="6402513" cy="506120"/>
      </dsp:txXfrm>
    </dsp:sp>
    <dsp:sp modelId="{5EAE35AE-5CDC-48D3-829B-2FC4A1CB365B}">
      <dsp:nvSpPr>
        <dsp:cNvPr id="0" name=""/>
        <dsp:cNvSpPr/>
      </dsp:nvSpPr>
      <dsp:spPr>
        <a:xfrm>
          <a:off x="0" y="2060732"/>
          <a:ext cx="6781800" cy="478800"/>
        </a:xfrm>
        <a:prstGeom prst="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5AF56EAE-AAC8-4F85-B7F2-150F55224BAC}">
      <dsp:nvSpPr>
        <dsp:cNvPr id="0" name=""/>
        <dsp:cNvSpPr/>
      </dsp:nvSpPr>
      <dsp:spPr>
        <a:xfrm>
          <a:off x="324526" y="1780292"/>
          <a:ext cx="6457273" cy="56088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lvl="0" algn="l" defTabSz="844550">
            <a:lnSpc>
              <a:spcPct val="90000"/>
            </a:lnSpc>
            <a:spcBef>
              <a:spcPct val="0"/>
            </a:spcBef>
            <a:spcAft>
              <a:spcPct val="35000"/>
            </a:spcAft>
          </a:pPr>
          <a:r>
            <a:rPr lang="en-US" sz="1900" kern="1200" dirty="0" smtClean="0"/>
            <a:t>Decrease emergency management costs</a:t>
          </a:r>
          <a:endParaRPr lang="en-US" sz="1900" kern="1200" dirty="0"/>
        </a:p>
      </dsp:txBody>
      <dsp:txXfrm>
        <a:off x="351906" y="1807672"/>
        <a:ext cx="6402513"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5576" tIns="47789" rIns="95576" bIns="47789" rtlCol="0"/>
          <a:lstStyle>
            <a:lvl1pPr algn="l">
              <a:lnSpc>
                <a:spcPct val="81000"/>
              </a:lnSpc>
              <a:buClr>
                <a:srgbClr val="000000"/>
              </a:buClr>
              <a:buSzPct val="100000"/>
              <a:buFont typeface="Arial" charset="0"/>
              <a:buNone/>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5576" tIns="47789" rIns="95576" bIns="47789" rtlCol="0"/>
          <a:lstStyle>
            <a:lvl1pPr algn="r">
              <a:lnSpc>
                <a:spcPct val="81000"/>
              </a:lnSpc>
              <a:buClr>
                <a:srgbClr val="000000"/>
              </a:buClr>
              <a:buSzPct val="100000"/>
              <a:buFont typeface="Arial" charset="0"/>
              <a:buNone/>
              <a:defRPr sz="1200">
                <a:latin typeface="Arial" charset="0"/>
                <a:cs typeface="+mn-cs"/>
              </a:defRPr>
            </a:lvl1pPr>
          </a:lstStyle>
          <a:p>
            <a:pPr>
              <a:defRPr/>
            </a:pPr>
            <a:fld id="{2122BCC5-A33F-482F-9C90-28D2EF065797}" type="datetimeFigureOut">
              <a:rPr lang="en-US"/>
              <a:pPr>
                <a:defRPr/>
              </a:pPr>
              <a:t>1/6/2013</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5576" tIns="47789" rIns="95576" bIns="47789" rtlCol="0" anchor="b"/>
          <a:lstStyle>
            <a:lvl1pPr algn="l">
              <a:lnSpc>
                <a:spcPct val="81000"/>
              </a:lnSpc>
              <a:buClr>
                <a:srgbClr val="000000"/>
              </a:buClr>
              <a:buSzPct val="100000"/>
              <a:buFont typeface="Arial" charset="0"/>
              <a:buNone/>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5576" tIns="47789" rIns="95576" bIns="47789" rtlCol="0" anchor="b"/>
          <a:lstStyle>
            <a:lvl1pPr algn="r">
              <a:lnSpc>
                <a:spcPct val="81000"/>
              </a:lnSpc>
              <a:buClr>
                <a:srgbClr val="000000"/>
              </a:buClr>
              <a:buSzPct val="100000"/>
              <a:buFont typeface="Arial" charset="0"/>
              <a:buNone/>
              <a:defRPr sz="1200">
                <a:latin typeface="Arial" charset="0"/>
                <a:cs typeface="+mn-cs"/>
              </a:defRPr>
            </a:lvl1pPr>
          </a:lstStyle>
          <a:p>
            <a:pPr>
              <a:defRPr/>
            </a:pPr>
            <a:fld id="{D34C9197-08FC-4E05-BCDF-37B23B58407A}" type="slidenum">
              <a:rPr lang="en-US"/>
              <a:pPr>
                <a:defRPr/>
              </a:pPr>
              <a:t>‹#›</a:t>
            </a:fld>
            <a:endParaRPr lang="en-US" dirty="0"/>
          </a:p>
        </p:txBody>
      </p:sp>
    </p:spTree>
    <p:extLst>
      <p:ext uri="{BB962C8B-B14F-4D97-AF65-F5344CB8AC3E}">
        <p14:creationId xmlns:p14="http://schemas.microsoft.com/office/powerpoint/2010/main" val="18504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AutoShape 1"/>
          <p:cNvSpPr>
            <a:spLocks noChangeArrowheads="1"/>
          </p:cNvSpPr>
          <p:nvPr/>
        </p:nvSpPr>
        <p:spPr bwMode="auto">
          <a:xfrm>
            <a:off x="0" y="0"/>
            <a:ext cx="7019925" cy="9305925"/>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5576" tIns="47789" rIns="95576" bIns="47789" anchor="ctr"/>
          <a:lstStyle/>
          <a:p>
            <a:pPr>
              <a:lnSpc>
                <a:spcPct val="81000"/>
              </a:lnSpc>
              <a:buClr>
                <a:srgbClr val="000000"/>
              </a:buClr>
              <a:buSzPct val="100000"/>
              <a:buFont typeface="Arial" pitchFamily="34" charset="0"/>
              <a:buNone/>
            </a:pPr>
            <a:endParaRPr lang="en-US"/>
          </a:p>
        </p:txBody>
      </p:sp>
      <p:sp>
        <p:nvSpPr>
          <p:cNvPr id="35843" name="AutoShape 2"/>
          <p:cNvSpPr>
            <a:spLocks noChangeArrowheads="1"/>
          </p:cNvSpPr>
          <p:nvPr/>
        </p:nvSpPr>
        <p:spPr bwMode="auto">
          <a:xfrm>
            <a:off x="0" y="0"/>
            <a:ext cx="7019925" cy="93059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576" tIns="47789" rIns="95576" bIns="47789" anchor="ctr"/>
          <a:lstStyle/>
          <a:p>
            <a:pPr>
              <a:lnSpc>
                <a:spcPct val="81000"/>
              </a:lnSpc>
              <a:buClr>
                <a:srgbClr val="000000"/>
              </a:buClr>
              <a:buSzPct val="100000"/>
              <a:buFont typeface="Arial" pitchFamily="34" charset="0"/>
              <a:buNone/>
            </a:pPr>
            <a:endParaRPr lang="en-US"/>
          </a:p>
        </p:txBody>
      </p:sp>
      <p:sp>
        <p:nvSpPr>
          <p:cNvPr id="35844" name="Rectangle 3"/>
          <p:cNvSpPr>
            <a:spLocks noGrp="1" noRot="1" noChangeAspect="1" noChangeArrowheads="1"/>
          </p:cNvSpPr>
          <p:nvPr>
            <p:ph type="sldImg"/>
          </p:nvPr>
        </p:nvSpPr>
        <p:spPr bwMode="auto">
          <a:xfrm>
            <a:off x="-14512925" y="-12006263"/>
            <a:ext cx="16946563" cy="1270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6" name="Rectangle 4"/>
          <p:cNvSpPr>
            <a:spLocks noGrp="1" noChangeArrowheads="1"/>
          </p:cNvSpPr>
          <p:nvPr>
            <p:ph type="body"/>
          </p:nvPr>
        </p:nvSpPr>
        <p:spPr bwMode="auto">
          <a:xfrm>
            <a:off x="701675" y="4421188"/>
            <a:ext cx="5611813" cy="41814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8648035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urbanforestrysouth.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7891"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This project is a partnership among CARPDC,  Alabama Emergency Management Agency (AEMA), Society of Municipal Arborists (SMA) and Alabama Association of Regional Commissions  (AARC) with USDA Forest Service providing technical oversight on behalf of NUCFAC.</a:t>
            </a:r>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I want to recognize  for the GIS tool (UTRI) application development </a:t>
            </a:r>
            <a:r>
              <a:rPr lang="en-US" dirty="0" err="1" smtClean="0"/>
              <a:t>Abi</a:t>
            </a:r>
            <a:r>
              <a:rPr lang="en-US" dirty="0" smtClean="0"/>
              <a:t> </a:t>
            </a:r>
            <a:r>
              <a:rPr lang="en-US" dirty="0" err="1" smtClean="0"/>
              <a:t>Dhakal</a:t>
            </a:r>
            <a:r>
              <a:rPr lang="en-US" dirty="0" smtClean="0"/>
              <a:t> – GIS Specialist with the Alabama Forestry Commission – formally with Central Alabama Regional Planning and Development Commission and Reggie Franklin – GIS specialist with Central Alabama Regional Planning and Development Commission.</a:t>
            </a:r>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This project was recommended for funding by the National Urban and Community Forestry Advisor Council (NUCFAC) and was developed as a collaboration tool to engage UF professionals and EM on a regional level.  Regional Planning agencies across the country are often a resource to bring these various professionals together to form collaborative strategies to find solutions for regional initiatives.  They also often have on staff the professionals and resources capable of providing  the technical expertise required to conduct the GIS application developed and discussed today.  In addition, Regional Planning agencies are often involved in developing the required natural hazard mitigation plans for counties in their regions and with the subsequent required five year updates. </a:t>
            </a:r>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a:t>
            </a:r>
            <a:r>
              <a:rPr lang="en-US" b="1" i="1" dirty="0" smtClean="0"/>
              <a:t>This project was funded in whole or in part by the U. S. Forest Service’s Urban and Community Forestry Challenge Cost Share Grant Program</a:t>
            </a:r>
            <a:r>
              <a:rPr lang="en-US" dirty="0" smtClean="0"/>
              <a:t>,</a:t>
            </a:r>
            <a:r>
              <a:rPr lang="en-US" b="1" i="1" dirty="0" smtClean="0"/>
              <a:t> as recommended by the National Urban and Community Forestry Advisory Council”</a:t>
            </a: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b="1" i="1" dirty="0" smtClean="0"/>
              <a:t> </a:t>
            </a: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b="1" i="1" dirty="0" smtClean="0"/>
              <a:t>“The United States Department of Agriculture (USDA) prohibits discrimination in all its programs and activities on the basis of race, color, national origin, gender, religion, age, disability, political beliefs, sexual orientation, and martial or familial status. (Not all prohibited bases apply to all programs).  Persons with disabilities who require alternative means for communication of program information (Braille, large print, audiotape, etc.) should contact USDA’s TARGET Center at 202-720-2600 (voice and TDD).”</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8131"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justification for developing a VRMP is often noted within the Natural Hazard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Mitigation Plan as goals, objectives, and mitigation actions.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See the definitions within the template: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Goal</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Objective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Mitigation Action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VRMP is a mitigation action used to implement objectives in Natural Hazard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Mitigation Plans for many US counties to meet the overall goals that they have identified.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en-US" dirty="0" smtClean="0">
                <a:latin typeface="+mn-lt"/>
              </a:rPr>
              <a:t>The</a:t>
            </a:r>
            <a:r>
              <a:rPr lang="en-US" dirty="0" smtClean="0"/>
              <a:t> VRMP might be </a:t>
            </a:r>
            <a:r>
              <a:rPr lang="en-US" b="1" dirty="0" smtClean="0"/>
              <a:t>specifically </a:t>
            </a:r>
            <a:r>
              <a:rPr lang="en-US" dirty="0" smtClean="0"/>
              <a:t>noted in an NHMP </a:t>
            </a:r>
            <a:r>
              <a:rPr lang="en-US" b="1" dirty="0" smtClean="0"/>
              <a:t>or implied </a:t>
            </a:r>
            <a:r>
              <a:rPr lang="en-US" dirty="0" smtClean="0"/>
              <a:t>.  You will need to </a:t>
            </a:r>
          </a:p>
          <a:p>
            <a:pPr>
              <a:defRPr/>
            </a:pPr>
            <a:r>
              <a:rPr lang="en-US" dirty="0" smtClean="0"/>
              <a:t>search your area or county’s NHMP to find where the VRMP fits.  NHMP are often</a:t>
            </a:r>
          </a:p>
          <a:p>
            <a:pPr>
              <a:defRPr/>
            </a:pPr>
            <a:r>
              <a:rPr lang="en-US" dirty="0" smtClean="0"/>
              <a:t>Shown by county on your states emergency management website.  Often they</a:t>
            </a:r>
          </a:p>
          <a:p>
            <a:pPr>
              <a:defRPr/>
            </a:pPr>
            <a:r>
              <a:rPr lang="en-US" dirty="0" smtClean="0"/>
              <a:t>Are by region… to include several counties… thus our regional planning approach.</a:t>
            </a:r>
          </a:p>
          <a:p>
            <a:pPr>
              <a:defRPr/>
            </a:pPr>
            <a:endParaRPr lang="en-US" dirty="0" smtClean="0">
              <a:latin typeface="+mn-lt"/>
            </a:endParaRPr>
          </a:p>
          <a:p>
            <a:pPr>
              <a:defRPr/>
            </a:pPr>
            <a:r>
              <a:rPr lang="en-US" dirty="0" smtClean="0">
                <a:latin typeface="+mn-lt"/>
              </a:rPr>
              <a:t>Here is an example from Autauga County Alabama’s hazard mitigation plan as </a:t>
            </a:r>
          </a:p>
          <a:p>
            <a:pPr>
              <a:defRPr/>
            </a:pPr>
            <a:r>
              <a:rPr lang="en-US" dirty="0" smtClean="0">
                <a:latin typeface="+mn-lt"/>
              </a:rPr>
              <a:t>it relates to the natural hazards identified that include tornados, windstorms, </a:t>
            </a:r>
          </a:p>
          <a:p>
            <a:pPr>
              <a:defRPr/>
            </a:pPr>
            <a:r>
              <a:rPr lang="en-US" dirty="0" smtClean="0">
                <a:latin typeface="+mn-lt"/>
              </a:rPr>
              <a:t>wildfires, thunderstorms and flooding – ravine/flash.</a:t>
            </a:r>
          </a:p>
          <a:p>
            <a:pPr>
              <a:defRPr/>
            </a:pPr>
            <a:endParaRPr lang="en-US" dirty="0" smtClean="0">
              <a:latin typeface="+mn-lt"/>
            </a:endParaRPr>
          </a:p>
          <a:p>
            <a:pPr>
              <a:defRPr/>
            </a:pPr>
            <a:r>
              <a:rPr lang="en-US" dirty="0" smtClean="0">
                <a:latin typeface="+mn-lt"/>
              </a:rPr>
              <a:t>Very Specific</a:t>
            </a:r>
          </a:p>
          <a:p>
            <a:pPr>
              <a:defRPr/>
            </a:pPr>
            <a:endParaRPr lang="en-US"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0179"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Here is one that is implied and the VRMP fits as a mitigation action to meet</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immediate goals identified here….….. Keep trees from threatening lives,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Property, and public infrastructure during events… and enhance strategies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For debris management events.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1203"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1100" smtClean="0"/>
              <a:t>This wording can often be taken from the county’s Natural/Hazard Mitigation Plan.</a:t>
            </a:r>
          </a:p>
          <a:p>
            <a:r>
              <a:rPr lang="en-US" sz="1100" smtClean="0"/>
              <a:t> Items included can be: population, growth over 10 years, future growth potential, </a:t>
            </a:r>
          </a:p>
          <a:p>
            <a:r>
              <a:rPr lang="en-US" sz="1100" smtClean="0"/>
              <a:t>prior events (thunderstorm and hurricane events for example), or similar statistical</a:t>
            </a:r>
          </a:p>
          <a:p>
            <a:r>
              <a:rPr lang="en-US" sz="1100" smtClean="0"/>
              <a:t> information such as a hazard exposure profile – There is an example in the downloadable</a:t>
            </a:r>
          </a:p>
          <a:p>
            <a:r>
              <a:rPr lang="en-US" sz="1100" smtClean="0"/>
              <a:t>Template.</a:t>
            </a:r>
          </a:p>
          <a:p>
            <a:endParaRPr lang="en-US" sz="1100" smtClean="0"/>
          </a:p>
          <a:p>
            <a:r>
              <a:rPr lang="en-US" sz="1100" smtClean="0"/>
              <a:t>Also include any current urban forest management activity, particularly urban tree risk</a:t>
            </a:r>
          </a:p>
          <a:p>
            <a:r>
              <a:rPr lang="en-US" sz="1100" smtClean="0"/>
              <a:t>management that is being implemented that directly relates to tree risk mitigation and disasters.</a:t>
            </a:r>
            <a:endParaRPr lang="en-US" sz="1100" i="1" smtClean="0"/>
          </a:p>
          <a:p>
            <a:pPr>
              <a:lnSpc>
                <a:spcPct val="95000"/>
              </a:lnSpc>
              <a:spcBef>
                <a:spcPts val="475"/>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2227"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3 parts to include here.  Summary of the layers, areas that warrant further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evaluation and assessment for mitigation needs and areas of assessment and mitigation by table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First is the summary of layers.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The picture below is the summary of all layers for Elmore County and also a blow up detail from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downtown Wetumpka, Alabama.  It shows the summary combination of all layers – to include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canopy, transportation, critical facilities, and population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UTRI is color coded with red as the highest potential tree risk during a disaster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3251"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Second to include in this section are the areas that Warrant Further Evaluation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and Assessment for Mitigation Needs.  Here is an image example.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image demonstrates the area in Wetumpka that is located near the downtown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business district on a major transportation corridor.  This area is a highly populated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area with several critical facilities including the 911 Emergency Management Agency.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Also shown is the presence of tree canopy that has a need for annual inspection to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evaluate the likelihood of tree failure.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4275"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last to include in this section are Areas of Assessment and Mitigation by Table.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Explain the table and its use for field verification in this section.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Here is the image of the overall worksheet produced from the information derived from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UTRI. The user will complete up to the inspection level and include that detailed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Information in the next section.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This table is used during field verification to verify that the UTRI ranking is correct or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not at each location and to notate necessary mitigation required, if any.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If the UTRI ranking is not correct it will be necessary to adjust the ranking to a higher or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lower ranking which in turn will change that road segments’ inspection schedule accordingly.</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worksheet, which includes Right of Way Road Segments listed by priority (very high,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high, moderate, and low), utilizes initial tree evaluations and mitigation steps recommended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and completed.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After field verifications are made, the results for action needed are placed in the Mitigation column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worksheet therefore guides the mitigation work.  Mitigation might include pruning, removing,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or taking no action.  Mitigation, if any, will be listed in the Mitigation column.  Of course, a detailed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spreadsheet or another mechanism of tracking work planning will need to be developed or tallied to</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total number of trees for prunes and removals as well as size of tree by caliper, etc.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5299"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Outcomes section consists of the Field Verification part of the worksheet</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and the inspection schedule. </a:t>
            </a:r>
            <a:r>
              <a:rPr lang="en-US" sz="1100" smtClean="0"/>
              <a:t>This section will show the details of the overall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worksheet we just talked about.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field verification part has three items: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1. </a:t>
            </a:r>
            <a:r>
              <a:rPr lang="en-US" sz="1100" smtClean="0"/>
              <a:t>Check and verify UTRI index number</a:t>
            </a:r>
            <a:endParaRPr lang="en-US" sz="1100" i="1"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2. </a:t>
            </a:r>
            <a:r>
              <a:rPr lang="en-US" sz="1100" smtClean="0"/>
              <a:t>Field check for mitigation and, if any is necessary, at each road segment</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3. The worksheet is used to track the mitigation needed and completion date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So First you go to the field and check and verify the index number.  For Example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The UTRI has a road segment coded a 18 for a very high area of risk and calls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For annual inspections.  Your field verification determines it to be a moderate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Ranking of 12 which gives it now an inspection schedule of 1-2 years.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6323"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While in the field verifying the UTRI index the user will check for any mitigation,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if any, at each road segment.  Remember the road segments can be sorted by</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road name and not just inspection or UTRI ranking for efficiency in the field.</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This is where a more detailed record keeping spreadsheet might be useful to the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user so as to maintain by road segment the number of prunes, removals, and further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inspection needs by class size.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7347"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third section allows for the tracking of completion of mitigation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9939"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This power</a:t>
            </a:r>
            <a:r>
              <a:rPr lang="en-US" baseline="0" dirty="0" smtClean="0"/>
              <a:t> point makes reference to the VRMP Template, Verification and Inspection Worksheet, and the UTRI detailed instructions.  They are all available for download  by visiting the </a:t>
            </a:r>
            <a:r>
              <a:rPr lang="en-US" sz="1200" dirty="0" smtClean="0"/>
              <a:t>Urban Forestry South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website http://www.urbanforestrysouth.org/ and search for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“VRMP or Vegetative Risk Management Plan” or “UTRI” to find the document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(Urban Tree Risk Index Model &amp; the UTRI Data Process and GIS Tool Description)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with detailed step by step instructions on how to develop the GIS model.  </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8371"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same worksheet will also be placed here with noted frequency of inspection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listed by each.</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areas identified by the UTRI model that are Very High (red) are inspected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yearly with any developments or requirements for mitigation noted and acted upon.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Areas identified as High (orange) are inspected every 1-2 years, Moderate (yellow)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areas every 3-5 years, and Low (green) areas every 5-7 years.  Note on the worksheet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that all road segments, at a minimum, get a drive by windshield survey after a severe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storm event.  You will most likely find trees in need of removal or pruning during the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scheduled inspections.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59395"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You have seen this before in all of the presentations.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inspection schedules and descriptions of those inspections are derived from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Urban Tree Risk Management – A Community Guide to Program Design and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Implementation developed by the USDA Forest Service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(NA-TP-03-03; 2003, USDA Forest Service, Northeastern Area St, Paul, MN, </a:t>
            </a:r>
            <a:r>
              <a:rPr lang="en-US" b="1" i="1" smtClean="0"/>
              <a:t>J</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b="1" i="1" smtClean="0"/>
              <a:t>ill D. Pokorny, Editor</a:t>
            </a:r>
            <a:r>
              <a:rPr lang="en-US" smtClean="0"/>
              <a: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You can see from the information so far that the VRMP is a living and dynamic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plan that can change as needed.  By following this plan you have identified your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most prone areas as they relate to emergency management, disaster response, and tree risk.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This plan is the beginning to a more detailed community based tree risk management plan.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92338" y="708025"/>
            <a:ext cx="2635250" cy="3489325"/>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endParaRPr lang="en-US"/>
          </a:p>
        </p:txBody>
      </p:sp>
      <p:sp>
        <p:nvSpPr>
          <p:cNvPr id="60419" name="Rectangle 3"/>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mtClean="0"/>
              <a:t>One of the added benefits of utilizing the URTI and its supporting GIS layers </a:t>
            </a:r>
          </a:p>
          <a:p>
            <a:r>
              <a:rPr lang="en-US" smtClean="0"/>
              <a:t>(e.g. parcel file that includes publicly owned property) is developing a portion of a </a:t>
            </a:r>
          </a:p>
          <a:p>
            <a:r>
              <a:rPr lang="en-US" smtClean="0"/>
              <a:t>debris management plan to identify potential staging areas.  </a:t>
            </a:r>
          </a:p>
          <a:p>
            <a:endParaRPr lang="en-US" smtClean="0"/>
          </a:p>
          <a:p>
            <a:r>
              <a:rPr lang="en-US" smtClean="0"/>
              <a:t>Shown here is a parcel file used while developing the UTRI.  The parcel file can </a:t>
            </a:r>
          </a:p>
          <a:p>
            <a:r>
              <a:rPr lang="en-US" smtClean="0"/>
              <a:t>identify parcels with any number of considerations.  Most common </a:t>
            </a:r>
          </a:p>
          <a:p>
            <a:r>
              <a:rPr lang="en-US" smtClean="0"/>
              <a:t>would be:  access, size of parcel, whether it is cleared or wooded, as well as </a:t>
            </a:r>
          </a:p>
          <a:p>
            <a:r>
              <a:rPr lang="en-US" smtClean="0"/>
              <a:t>proximity to areas closest to population centers </a:t>
            </a:r>
          </a:p>
          <a:p>
            <a:r>
              <a:rPr lang="en-US" smtClean="0"/>
              <a:t>and significant areas of highest UTRI risk for tree (debris) failure. </a:t>
            </a:r>
          </a:p>
          <a:p>
            <a:endParaRPr lang="en-US" smtClean="0"/>
          </a:p>
          <a:p>
            <a:endParaRPr lang="en-US" smtClean="0"/>
          </a:p>
          <a:p>
            <a:r>
              <a:rPr lang="en-US" smtClean="0"/>
              <a:t>This slide shows an attribute table utilizing a parcel file used to find property </a:t>
            </a:r>
          </a:p>
          <a:p>
            <a:r>
              <a:rPr lang="en-US" smtClean="0"/>
              <a:t>locations within the county that belonged to local, county, state or school boards.  </a:t>
            </a:r>
          </a:p>
          <a:p>
            <a:r>
              <a:rPr lang="en-US" smtClean="0"/>
              <a:t>These were then identified in red on the next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192338" y="708025"/>
            <a:ext cx="2635250" cy="3489325"/>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endParaRPr lang="en-US"/>
          </a:p>
        </p:txBody>
      </p:sp>
      <p:sp>
        <p:nvSpPr>
          <p:cNvPr id="61443" name="Rectangle 3"/>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mtClean="0"/>
              <a:t>In this example: All of the properties in red are local, county, state</a:t>
            </a:r>
          </a:p>
          <a:p>
            <a:r>
              <a:rPr lang="en-US" smtClean="0"/>
              <a:t>or school board owned.  The debris staging sites are then linked </a:t>
            </a:r>
          </a:p>
          <a:p>
            <a:r>
              <a:rPr lang="en-US" smtClean="0"/>
              <a:t>to the most populated areas as well as the areas with the most canopy. </a:t>
            </a:r>
          </a:p>
          <a:p>
            <a:r>
              <a:rPr lang="en-US" smtClean="0"/>
              <a:t>Over 12 sites were identified as viable throughout the county.</a:t>
            </a:r>
          </a:p>
          <a:p>
            <a:endParaRPr lang="en-US" smtClean="0"/>
          </a:p>
          <a:p>
            <a:r>
              <a:rPr lang="en-US" sz="1100" smtClean="0"/>
              <a:t>If public property is not sufficient, then large, suitable tracts of </a:t>
            </a:r>
          </a:p>
          <a:p>
            <a:r>
              <a:rPr lang="en-US" sz="1100" smtClean="0"/>
              <a:t>private property can possibly be located for contracting.</a:t>
            </a:r>
            <a:endParaRPr lang="en-US" sz="1100" i="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192338" y="708025"/>
            <a:ext cx="2635250" cy="3489325"/>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endParaRPr lang="en-US"/>
          </a:p>
        </p:txBody>
      </p:sp>
      <p:sp>
        <p:nvSpPr>
          <p:cNvPr id="62467" name="Rectangle 3"/>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mtClean="0"/>
              <a:t>This sites shows the 12 most viable debris staging sites that can then </a:t>
            </a:r>
          </a:p>
          <a:p>
            <a:r>
              <a:rPr lang="en-US" smtClean="0"/>
              <a:t>be related to population density, tree canopy, road access, or the UTRI index </a:t>
            </a:r>
          </a:p>
          <a:p>
            <a:r>
              <a:rPr lang="en-US" smtClean="0"/>
              <a:t>by street segment.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192338" y="708025"/>
            <a:ext cx="2635250" cy="3489325"/>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endParaRPr lang="en-US"/>
          </a:p>
        </p:txBody>
      </p:sp>
      <p:sp>
        <p:nvSpPr>
          <p:cNvPr id="63491" name="Rectangle 3"/>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indent="-274638">
              <a:lnSpc>
                <a:spcPct val="99000"/>
              </a:lnSpc>
              <a:spcBef>
                <a:spcPts val="438"/>
              </a:spcBef>
              <a:tabLst>
                <a:tab pos="0" algn="l"/>
                <a:tab pos="439738" algn="l"/>
                <a:tab pos="881063" algn="l"/>
                <a:tab pos="1322388" algn="l"/>
                <a:tab pos="1763713" algn="l"/>
                <a:tab pos="2205038" algn="l"/>
                <a:tab pos="2646363" algn="l"/>
                <a:tab pos="3087688" algn="l"/>
                <a:tab pos="3529013" algn="l"/>
                <a:tab pos="3970338" algn="l"/>
                <a:tab pos="4411663" algn="l"/>
                <a:tab pos="4852988" algn="l"/>
                <a:tab pos="5294313" algn="l"/>
                <a:tab pos="5735638" algn="l"/>
                <a:tab pos="6175375" algn="l"/>
                <a:tab pos="6616700" algn="l"/>
                <a:tab pos="7058025" algn="l"/>
                <a:tab pos="7499350" algn="l"/>
                <a:tab pos="7940675" algn="l"/>
                <a:tab pos="8382000" algn="l"/>
                <a:tab pos="8823325" algn="l"/>
              </a:tabLst>
            </a:pPr>
            <a:r>
              <a:rPr lang="en-GB" sz="1100" smtClean="0"/>
              <a:t>This is an example within the City of Millbrook.  This site is currently </a:t>
            </a:r>
          </a:p>
          <a:p>
            <a:pPr indent="-274638">
              <a:lnSpc>
                <a:spcPct val="99000"/>
              </a:lnSpc>
              <a:spcBef>
                <a:spcPts val="438"/>
              </a:spcBef>
              <a:tabLst>
                <a:tab pos="0" algn="l"/>
                <a:tab pos="439738" algn="l"/>
                <a:tab pos="881063" algn="l"/>
                <a:tab pos="1322388" algn="l"/>
                <a:tab pos="1763713" algn="l"/>
                <a:tab pos="2205038" algn="l"/>
                <a:tab pos="2646363" algn="l"/>
                <a:tab pos="3087688" algn="l"/>
                <a:tab pos="3529013" algn="l"/>
                <a:tab pos="3970338" algn="l"/>
                <a:tab pos="4411663" algn="l"/>
                <a:tab pos="4852988" algn="l"/>
                <a:tab pos="5294313" algn="l"/>
                <a:tab pos="5735638" algn="l"/>
                <a:tab pos="6175375" algn="l"/>
                <a:tab pos="6616700" algn="l"/>
                <a:tab pos="7058025" algn="l"/>
                <a:tab pos="7499350" algn="l"/>
                <a:tab pos="7940675" algn="l"/>
                <a:tab pos="8382000" algn="l"/>
                <a:tab pos="8823325" algn="l"/>
              </a:tabLst>
            </a:pPr>
            <a:r>
              <a:rPr lang="en-GB" sz="1100" smtClean="0"/>
              <a:t>owned by the school board for a future school.  It is open pasture </a:t>
            </a:r>
          </a:p>
          <a:p>
            <a:pPr indent="-274638">
              <a:lnSpc>
                <a:spcPct val="99000"/>
              </a:lnSpc>
              <a:spcBef>
                <a:spcPts val="438"/>
              </a:spcBef>
              <a:tabLst>
                <a:tab pos="0" algn="l"/>
                <a:tab pos="439738" algn="l"/>
                <a:tab pos="881063" algn="l"/>
                <a:tab pos="1322388" algn="l"/>
                <a:tab pos="1763713" algn="l"/>
                <a:tab pos="2205038" algn="l"/>
                <a:tab pos="2646363" algn="l"/>
                <a:tab pos="3087688" algn="l"/>
                <a:tab pos="3529013" algn="l"/>
                <a:tab pos="3970338" algn="l"/>
                <a:tab pos="4411663" algn="l"/>
                <a:tab pos="4852988" algn="l"/>
                <a:tab pos="5294313" algn="l"/>
                <a:tab pos="5735638" algn="l"/>
                <a:tab pos="6175375" algn="l"/>
                <a:tab pos="6616700" algn="l"/>
                <a:tab pos="7058025" algn="l"/>
                <a:tab pos="7499350" algn="l"/>
                <a:tab pos="7940675" algn="l"/>
                <a:tab pos="8382000" algn="l"/>
                <a:tab pos="8823325" algn="l"/>
              </a:tabLst>
            </a:pPr>
            <a:r>
              <a:rPr lang="en-GB" sz="1100" smtClean="0"/>
              <a:t>primarily with access to a state highway.  </a:t>
            </a:r>
            <a:endParaRPr lang="en-US" sz="11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64515"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Include in this section additional opportunities for urban forestry professionals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and emergency managers to work together to provide additional benefits to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the VRMP as it relates to mitigation/planning, response, and recovery. Take some</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Time to identify programs and processes to work towards and to improve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the UF program while providing added value to Emergency Management.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dirty="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These collaborative strategies strengthen a community’s emergency management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and urban forest while protecting the citizens as well as public and private property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from the impacts of natural hazards.</a:t>
            </a:r>
            <a:endParaRPr lang="en-US" sz="1100" i="1" dirty="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The Template has many opportunities identified and listed with explanations.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dirty="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Also go to </a:t>
            </a:r>
            <a:r>
              <a:rPr lang="en-US" sz="1100" dirty="0" smtClean="0"/>
              <a:t>Visit the Urban Forestry South website </a:t>
            </a:r>
            <a:r>
              <a:rPr lang="en-US" sz="1100" u="sng" dirty="0" smtClean="0">
                <a:solidFill>
                  <a:srgbClr val="006600"/>
                </a:solidFill>
                <a:hlinkClick r:id="rId3"/>
              </a:rPr>
              <a:t>http://www.urbanforestrysouth.org/</a:t>
            </a:r>
            <a:r>
              <a:rPr lang="en-US" sz="1100" dirty="0" smtClean="0">
                <a:solidFill>
                  <a:srgbClr val="006600"/>
                </a:solidFill>
              </a:rPr>
              <a: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and search for “VRMP or Vegetative Risk Management Plan” to find information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dirty="0" smtClean="0"/>
              <a:t>and webinars discussing each of the collaboration methods described below. </a:t>
            </a:r>
            <a:endParaRPr lang="en-US" sz="1100" i="1" dirty="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65539"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The last area to highlight includes next steps and in particular, the timing of updating the VRMP</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smtClean="0"/>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This process fits into the Natural Hazard Mitigation Plan update required every five years.  </a:t>
            </a:r>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As populations change, critical infrastructure and the tree canopy change.  The VRMP provides </a:t>
            </a:r>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a basis to manage the vegetation as it relates to Emergency Management.  </a:t>
            </a:r>
            <a:endParaRPr lang="en-US" sz="1100" i="1" smtClean="0"/>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smtClean="0"/>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Urban Foresters and Emergency Managers will continue to see changes in their identified needs </a:t>
            </a:r>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as they collaborate and work together to help Emergency Managers meet the overall need of </a:t>
            </a:r>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increasing safety and reducing the cost of clean-up.  These changes will ultimately lead to the </a:t>
            </a:r>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improvement of overall health of the urban forest and increasing worth of an Urban Forestry program.  </a:t>
            </a:r>
          </a:p>
          <a:p>
            <a:pPr>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Therefore, the two, the Hazard Mitigation Plan and the VRMP, work hand in hand.</a:t>
            </a:r>
            <a:endParaRPr lang="en-US" sz="1100" i="1"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7891"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For questions please contact Rachel</a:t>
            </a:r>
            <a:r>
              <a:rPr lang="en-US" baseline="0" dirty="0" smtClean="0"/>
              <a:t> Barker at RBarker3@arbormetrics.com </a:t>
            </a:r>
            <a:endParaRPr lang="en-US" dirty="0" smtClean="0"/>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lnSpc>
                <a:spcPct val="95000"/>
              </a:lnSpc>
              <a:spcBef>
                <a:spcPts val="475"/>
              </a:spcBef>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dirty="0" smtClean="0"/>
              <a:t>“</a:t>
            </a:r>
            <a:r>
              <a:rPr lang="en-US" b="1" i="1" dirty="0" smtClean="0"/>
              <a:t>This project was funded in whole or in part by the U. S. Forest Service’s Urban and Community Forestry Challenge Cost Share Grant Program</a:t>
            </a:r>
            <a:r>
              <a:rPr lang="en-US" dirty="0" smtClean="0"/>
              <a:t>,</a:t>
            </a:r>
            <a:r>
              <a:rPr lang="en-US" b="1" i="1" dirty="0" smtClean="0"/>
              <a:t> as recommended by the National Urban and Community Forestry Advisory Council”</a:t>
            </a: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b="1" i="1" dirty="0" smtClean="0"/>
              <a:t> </a:t>
            </a: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b="1" i="1" dirty="0" smtClean="0"/>
              <a:t>“The United States Department of Agriculture (USDA) prohibits discrimination in all its programs and activities on the basis of race, color, national origin, gender, religion, age, disability, political beliefs, sexual orientation, and martial or familial status. (Not all prohibited bases apply to all programs).  Persons with disabilities who require alternative means for communication of program information (Braille, large print, audiotape, etc.) should contact USDA’s TARGET Center at 202-720-2600 (voice and TDD).”</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6" tIns="47789" rIns="95576" bIns="47789"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0963"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r>
              <a:rPr lang="en-US" dirty="0" smtClean="0"/>
              <a:t>In this </a:t>
            </a:r>
            <a:r>
              <a:rPr lang="en-US" dirty="0" smtClean="0"/>
              <a:t>presentation </a:t>
            </a:r>
            <a:r>
              <a:rPr lang="en-US" dirty="0" smtClean="0"/>
              <a:t>I will discuss a the Natural/Hazard </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r>
              <a:rPr lang="en-US" dirty="0" smtClean="0"/>
              <a:t>Mitigation Plans and how a Vegetation Risk Management Plan can work within that framework.  </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r>
              <a:rPr lang="en-US" dirty="0" smtClean="0"/>
              <a:t>Also the goals and expected outcomes from instituting a VRMP.</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r>
              <a:rPr lang="en-US" dirty="0" smtClean="0"/>
              <a:t>I will then go into the details that the VRMP will include by section. </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endParaRPr lang="en-US" dirty="0" smtClean="0"/>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r>
              <a:rPr lang="en-US" dirty="0" smtClean="0"/>
              <a:t>The template for the VRMP is available for download as well as the excel spreadsheet </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r>
              <a:rPr lang="en-US" dirty="0" smtClean="0"/>
              <a:t>worksheet I will show.  They are both adaptable to your needs.</a:t>
            </a:r>
          </a:p>
          <a:p>
            <a:pPr>
              <a:lnSpc>
                <a:spcPct val="95000"/>
              </a:lnSpc>
              <a:spcBef>
                <a:spcPts val="475"/>
              </a:spcBef>
              <a:tabLst>
                <a:tab pos="0" algn="l"/>
                <a:tab pos="476250" algn="l"/>
                <a:tab pos="954088" algn="l"/>
                <a:tab pos="1431925" algn="l"/>
                <a:tab pos="1909763" algn="l"/>
                <a:tab pos="2387600" algn="l"/>
                <a:tab pos="2865438" algn="l"/>
                <a:tab pos="3343275" algn="l"/>
                <a:tab pos="3821113" algn="l"/>
                <a:tab pos="4298950" algn="l"/>
                <a:tab pos="4776788" algn="l"/>
                <a:tab pos="5254625" algn="l"/>
                <a:tab pos="5734050" algn="l"/>
                <a:tab pos="6211888" algn="l"/>
                <a:tab pos="6688138" algn="l"/>
                <a:tab pos="7165975" algn="l"/>
                <a:tab pos="7643813" algn="l"/>
                <a:tab pos="8121650" algn="l"/>
                <a:tab pos="8599488" algn="l"/>
                <a:tab pos="9077325" algn="l"/>
                <a:tab pos="9555163" algn="l"/>
              </a:tabLst>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1987"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I want to start with a brief overview of the Vegetation Risk Management Plan and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how it fits into a counties Natural Hazard Mitigation Plan and how the VRMP can be a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strategy to mitigate many of the natural disasters experienced on a county level… from high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winds, ice storms, hurricanes, thunderstorms to wildfires.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dirty="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This project was developed with a regional look in mind and with the idea that regional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planning agencies can provide the tools and resources and the ability to convene the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different professionals, government “players”, </a:t>
            </a:r>
            <a:r>
              <a:rPr lang="en-US" dirty="0" err="1" smtClean="0"/>
              <a:t>etc</a:t>
            </a:r>
            <a:r>
              <a:rPr lang="en-US" dirty="0" smtClean="0"/>
              <a:t> that are required to complete the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hazard mitigation plans.</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dirty="0"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The VRMP is a strategy within the mitigation plan to help meet the goals and objectives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dirty="0" smtClean="0"/>
              <a:t>for the hazards identified.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6688" y="8839200"/>
            <a:ext cx="304165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0" tIns="46640" rIns="93280" bIns="46640"/>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fld id="{C5697574-7896-4A32-8CBB-588A98A978FA}" type="slidenum">
              <a:rPr lang="en-US">
                <a:solidFill>
                  <a:schemeClr val="tx1"/>
                </a:solidFill>
              </a:rPr>
              <a:pPr eaLnBrk="1" hangingPunct="1"/>
              <a:t>5</a:t>
            </a:fld>
            <a:endParaRPr lang="en-US">
              <a:solidFill>
                <a:schemeClr val="tx1"/>
              </a:solidFill>
            </a:endParaRPr>
          </a:p>
        </p:txBody>
      </p:sp>
      <p:sp>
        <p:nvSpPr>
          <p:cNvPr id="43011" name="Text Box 1"/>
          <p:cNvSpPr txBox="1">
            <a:spLocks noChangeArrowheads="1"/>
          </p:cNvSpPr>
          <p:nvPr/>
        </p:nvSpPr>
        <p:spPr bwMode="auto">
          <a:xfrm>
            <a:off x="2193925" y="709613"/>
            <a:ext cx="2632075" cy="3487737"/>
          </a:xfrm>
          <a:prstGeom prst="rect">
            <a:avLst/>
          </a:prstGeom>
          <a:solidFill>
            <a:srgbClr val="FFFFFF"/>
          </a:solidFill>
          <a:ln w="9360">
            <a:solidFill>
              <a:srgbClr val="000000"/>
            </a:solidFill>
            <a:miter lim="800000"/>
            <a:headEnd/>
            <a:tailEnd/>
          </a:ln>
        </p:spPr>
        <p:txBody>
          <a:bodyPr wrap="none" lIns="93264" tIns="46633" rIns="93264" bIns="46633" anchor="ctr"/>
          <a:lstStyle>
            <a:lvl1pPr defTabSz="422275" eaLnBrk="0" hangingPunct="0">
              <a:defRPr>
                <a:solidFill>
                  <a:schemeClr val="bg1"/>
                </a:solidFill>
                <a:latin typeface="Arial" pitchFamily="34" charset="0"/>
                <a:cs typeface="Arial" pitchFamily="34" charset="0"/>
              </a:defRPr>
            </a:lvl1pPr>
            <a:lvl2pPr marL="742950" indent="-285750" defTabSz="422275" eaLnBrk="0" hangingPunct="0">
              <a:defRPr>
                <a:solidFill>
                  <a:schemeClr val="bg1"/>
                </a:solidFill>
                <a:latin typeface="Arial" pitchFamily="34" charset="0"/>
                <a:cs typeface="Arial" pitchFamily="34" charset="0"/>
              </a:defRPr>
            </a:lvl2pPr>
            <a:lvl3pPr marL="1143000" indent="-228600" defTabSz="422275" eaLnBrk="0" hangingPunct="0">
              <a:defRPr>
                <a:solidFill>
                  <a:schemeClr val="bg1"/>
                </a:solidFill>
                <a:latin typeface="Arial" pitchFamily="34" charset="0"/>
                <a:cs typeface="Arial" pitchFamily="34" charset="0"/>
              </a:defRPr>
            </a:lvl3pPr>
            <a:lvl4pPr marL="1600200" indent="-228600" defTabSz="422275" eaLnBrk="0" hangingPunct="0">
              <a:defRPr>
                <a:solidFill>
                  <a:schemeClr val="bg1"/>
                </a:solidFill>
                <a:latin typeface="Arial" pitchFamily="34" charset="0"/>
                <a:cs typeface="Arial" pitchFamily="34" charset="0"/>
              </a:defRPr>
            </a:lvl4pPr>
            <a:lvl5pPr marL="2057400" indent="-228600" defTabSz="422275" eaLnBrk="0" hangingPunct="0">
              <a:defRPr>
                <a:solidFill>
                  <a:schemeClr val="bg1"/>
                </a:solidFill>
                <a:latin typeface="Arial" pitchFamily="34" charset="0"/>
                <a:cs typeface="Arial" pitchFamily="34" charset="0"/>
              </a:defRPr>
            </a:lvl5pPr>
            <a:lvl6pPr marL="2514600" indent="-228600" defTabSz="422275"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22275"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22275"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22275"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3012" name="Rectangle 2"/>
          <p:cNvSpPr>
            <a:spLocks noGrp="1" noChangeArrowheads="1"/>
          </p:cNvSpPr>
          <p:nvPr>
            <p:ph type="body"/>
          </p:nvPr>
        </p:nvSpPr>
        <p:spPr>
          <a:xfrm>
            <a:off x="701675" y="4422775"/>
            <a:ext cx="5613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smtClean="0">
                <a:latin typeface="Calibri" pitchFamily="34" charset="0"/>
              </a:rPr>
              <a:t>The goals of the  Vegetative Management Plan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14339" name="Text Box 2"/>
          <p:cNvSpPr>
            <a:spLocks noGrp="1" noChangeArrowheads="1"/>
          </p:cNvSpPr>
          <p:nvPr>
            <p:ph type="body"/>
          </p:nvPr>
        </p:nvSpPr>
        <p:spPr>
          <a:xfrm>
            <a:off x="701675" y="4421188"/>
            <a:ext cx="5613400" cy="4183062"/>
          </a:xfrm>
          <a:ln/>
        </p:spPr>
        <p:txBody>
          <a:bodyPr/>
          <a:lstStyle/>
          <a:p>
            <a:pPr>
              <a:lnSpc>
                <a:spcPct val="95000"/>
              </a:lnSpc>
              <a:spcBef>
                <a:spcPts val="471"/>
              </a:spcBef>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What to expect from VRMP implementation</a:t>
            </a:r>
          </a:p>
          <a:p>
            <a:pPr marL="937497" lvl="1" indent="-220588">
              <a:lnSpc>
                <a:spcPct val="95000"/>
              </a:lnSpc>
              <a:spcBef>
                <a:spcPts val="471"/>
              </a:spcBef>
              <a:buFont typeface="Wingdings" pitchFamily="2" charset="2"/>
              <a:buChar char="§"/>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Lower (or known) tree risk locations</a:t>
            </a:r>
          </a:p>
          <a:p>
            <a:pPr marL="937497" lvl="1" indent="-220588">
              <a:lnSpc>
                <a:spcPct val="95000"/>
              </a:lnSpc>
              <a:spcBef>
                <a:spcPts val="471"/>
              </a:spcBef>
              <a:buFont typeface="Wingdings" pitchFamily="2" charset="2"/>
              <a:buChar char="§"/>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Information to support more comprehensive disaster </a:t>
            </a:r>
          </a:p>
          <a:p>
            <a:pPr marL="716910" lvl="1" indent="0">
              <a:lnSpc>
                <a:spcPct val="95000"/>
              </a:lnSpc>
              <a:spcBef>
                <a:spcPts val="471"/>
              </a:spcBef>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	planning such as debris staging sites </a:t>
            </a:r>
          </a:p>
          <a:p>
            <a:pPr marL="937497" lvl="1" indent="-220588">
              <a:lnSpc>
                <a:spcPct val="95000"/>
              </a:lnSpc>
              <a:spcBef>
                <a:spcPts val="471"/>
              </a:spcBef>
              <a:buFont typeface="Wingdings" pitchFamily="2" charset="2"/>
              <a:buChar char="§"/>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Path to urban tree risk management program – which </a:t>
            </a:r>
          </a:p>
          <a:p>
            <a:pPr marL="716910" lvl="1" indent="0">
              <a:lnSpc>
                <a:spcPct val="95000"/>
              </a:lnSpc>
              <a:spcBef>
                <a:spcPts val="471"/>
              </a:spcBef>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	is a more detailed tree risk management plan on the local level</a:t>
            </a:r>
          </a:p>
          <a:p>
            <a:pPr marL="937497" lvl="1" indent="-220588">
              <a:lnSpc>
                <a:spcPct val="95000"/>
              </a:lnSpc>
              <a:spcBef>
                <a:spcPts val="471"/>
              </a:spcBef>
              <a:buFont typeface="Wingdings" pitchFamily="2" charset="2"/>
              <a:buChar char="§"/>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More comprehensive UF management (e.g. planting site </a:t>
            </a:r>
          </a:p>
          <a:p>
            <a:pPr marL="716910" lvl="1" indent="0">
              <a:lnSpc>
                <a:spcPct val="95000"/>
              </a:lnSpc>
              <a:spcBef>
                <a:spcPts val="471"/>
              </a:spcBef>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r>
              <a:rPr lang="en-US" dirty="0" smtClean="0">
                <a:latin typeface="+mn-lt"/>
              </a:rPr>
              <a:t>	evaluation includes disaster element)</a:t>
            </a:r>
          </a:p>
          <a:p>
            <a:pPr>
              <a:lnSpc>
                <a:spcPct val="95000"/>
              </a:lnSpc>
              <a:spcBef>
                <a:spcPts val="471"/>
              </a:spcBef>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endParaRPr lang="en-US" dirty="0" smtClean="0"/>
          </a:p>
          <a:p>
            <a:pPr>
              <a:lnSpc>
                <a:spcPct val="95000"/>
              </a:lnSpc>
              <a:spcBef>
                <a:spcPts val="471"/>
              </a:spcBef>
              <a:tabLst>
                <a:tab pos="0" algn="l"/>
                <a:tab pos="476408" algn="l"/>
                <a:tab pos="954349" algn="l"/>
                <a:tab pos="1432288" algn="l"/>
                <a:tab pos="1910228" algn="l"/>
                <a:tab pos="2388169" algn="l"/>
                <a:tab pos="2866108" algn="l"/>
                <a:tab pos="3344048" algn="l"/>
                <a:tab pos="3821988" algn="l"/>
                <a:tab pos="4299928" algn="l"/>
                <a:tab pos="4777868" algn="l"/>
                <a:tab pos="5255807" algn="l"/>
                <a:tab pos="5733748" algn="l"/>
                <a:tab pos="6211688" algn="l"/>
                <a:tab pos="6688095" algn="l"/>
                <a:tab pos="7166036" algn="l"/>
                <a:tab pos="7643975" algn="l"/>
                <a:tab pos="8121915" algn="l"/>
                <a:tab pos="8599854" algn="l"/>
                <a:tab pos="9077795" algn="l"/>
                <a:tab pos="9555735" algn="l"/>
              </a:tabLs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5059"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39738">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Step 1 in the template is the Introduction.  Here the Vegetation Risk Management </a:t>
            </a:r>
          </a:p>
          <a:p>
            <a:pPr defTabSz="439738">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Plan (VRMP)  and its purpose will be introduced.</a:t>
            </a:r>
          </a:p>
          <a:p>
            <a:pPr defTabSz="439738">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z="1100" smtClean="0"/>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The VRMP is developed </a:t>
            </a:r>
            <a:r>
              <a:rPr lang="en-GB" sz="1100" smtClean="0"/>
              <a:t>as a tool to assist in reducing vegetative debris following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a storm event and increase public safety.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GB" sz="1100" smtClean="0"/>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The VRMP also aids in maintaining optimum urban tree canopy, promoting tree health,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providing for the management, both emergency and arboriculture, and decreasing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emergency management costs.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GB" sz="1100" smtClean="0"/>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The VRMP is a living and dynamic plan that should be reviewed, evaluated, and updated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periodically and especially after major storm events that have altered the tree canopy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in a major or significant manner.</a:t>
            </a:r>
            <a:endParaRPr lang="en-US" sz="1100" i="1" smtClean="0"/>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GB" sz="1100" smtClean="0"/>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Developing and adopting a VRMP for your community or area of interest will decrease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emergency management costs, reduce the likelihood of damage from tree debris,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and reduce the overall impact of major storms on the urban forest.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GB" sz="1100" smtClean="0"/>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GB" sz="1100" smtClean="0"/>
              <a:t>Trees</a:t>
            </a:r>
            <a:r>
              <a:rPr lang="en-US" sz="1100" smtClean="0"/>
              <a:t> and the debris accumulated from their destruction is the number one cost to </a:t>
            </a:r>
          </a:p>
          <a:p>
            <a:pPr defTabSz="439738">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z="1100" smtClean="0"/>
              <a:t>emergency management in the aftermath of a storm event. </a:t>
            </a:r>
            <a:endParaRPr lang="en-US" sz="1100" i="1" smtClean="0"/>
          </a:p>
          <a:p>
            <a:pPr defTabSz="439738">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6083"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VRMP is a proactive approach to identifying and mitigating trees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that are in need of pruning, removal, or inspection.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This plan will establish a schedule for areas that are most prone to limit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or block access to critical infrastructure located on or associated with major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transportation routes, including areas with the highest population.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The VRMP will be unique for your community or area of interest.  All VRMP’s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will share the similarity of identifying the most prone areas as related to Emergency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Management and trees/vegetation.  The plan is a beginning to a more detailed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community based urban tree risk management plan.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92338" y="709613"/>
            <a:ext cx="2635250" cy="3487737"/>
          </a:xfrm>
          <a:prstGeom prst="rect">
            <a:avLst/>
          </a:prstGeom>
          <a:solidFill>
            <a:srgbClr val="FFFFFF"/>
          </a:solidFill>
          <a:ln w="9360">
            <a:solidFill>
              <a:srgbClr val="000000"/>
            </a:solidFill>
            <a:miter lim="800000"/>
            <a:headEnd/>
            <a:tailEnd/>
          </a:ln>
        </p:spPr>
        <p:txBody>
          <a:bodyPr wrap="none" lIns="95570" tIns="47785" rIns="95570" bIns="4778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47107" name="Text Box 2"/>
          <p:cNvSpPr>
            <a:spLocks noGrp="1" noChangeArrowheads="1"/>
          </p:cNvSpPr>
          <p:nvPr>
            <p:ph type="body"/>
          </p:nvPr>
        </p:nvSpPr>
        <p:spPr>
          <a:xfrm>
            <a:off x="701675" y="4421188"/>
            <a:ext cx="5613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Identify the sections within the Natural Hazard Mitigation Plan </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where the VRMP can be utilized to meet specific goals outlined within the plan.</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endParaRPr lang="en-US" smtClean="0"/>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NHMP are often formatted differently.  This leads to the need for a VRMP being listed</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specifically as a mitigation action item or described as an implied need with the VRMP</a:t>
            </a:r>
          </a:p>
          <a:p>
            <a:pPr>
              <a:lnSpc>
                <a:spcPct val="95000"/>
              </a:lnSpc>
              <a:spcBef>
                <a:spcPts val="475"/>
              </a:spcBef>
              <a:tabLst>
                <a:tab pos="0" algn="l"/>
                <a:tab pos="474663" algn="l"/>
                <a:tab pos="950913" algn="l"/>
                <a:tab pos="1430338" algn="l"/>
                <a:tab pos="1906588" algn="l"/>
                <a:tab pos="2386013" algn="l"/>
                <a:tab pos="2863850" algn="l"/>
                <a:tab pos="3341688" algn="l"/>
                <a:tab pos="3819525" algn="l"/>
                <a:tab pos="4297363" algn="l"/>
                <a:tab pos="4775200" algn="l"/>
                <a:tab pos="5254625" algn="l"/>
                <a:tab pos="5732463" algn="l"/>
                <a:tab pos="6210300" algn="l"/>
                <a:tab pos="6686550" algn="l"/>
                <a:tab pos="7164388" algn="l"/>
                <a:tab pos="7642225" algn="l"/>
                <a:tab pos="8118475" algn="l"/>
                <a:tab pos="8597900" algn="l"/>
                <a:tab pos="9074150" algn="l"/>
                <a:tab pos="9553575" algn="l"/>
              </a:tabLst>
            </a:pPr>
            <a:r>
              <a:rPr lang="en-US" smtClean="0"/>
              <a:t>meeting the needs of a goal.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22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B38F764-08B6-4672-ACF3-25B4EA2D9A2F}" type="datetimeFigureOut">
              <a:rPr lang="en-US"/>
              <a:pPr>
                <a:defRPr/>
              </a:pPr>
              <a:t>1/6/2013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CF93623-746B-47EA-B62C-AD2247B9E51E}" type="slidenum">
              <a:rPr lang="en-US"/>
              <a:pPr>
                <a:defRPr/>
              </a:pPr>
              <a:t>‹#›</a:t>
            </a:fld>
            <a:endParaRPr lang="en-US" dirty="0"/>
          </a:p>
        </p:txBody>
      </p:sp>
    </p:spTree>
    <p:extLst>
      <p:ext uri="{BB962C8B-B14F-4D97-AF65-F5344CB8AC3E}">
        <p14:creationId xmlns:p14="http://schemas.microsoft.com/office/powerpoint/2010/main" val="388038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38F764-08B6-4672-ACF3-25B4EA2D9A2F}" type="datetimeFigureOut">
              <a:rPr lang="en-US"/>
              <a:pPr>
                <a:defRPr/>
              </a:pPr>
              <a:t>1/6/2013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C59EE38-E4AD-4806-966E-43212878C87D}" type="slidenum">
              <a:rPr lang="en-US"/>
              <a:pPr>
                <a:defRPr/>
              </a:pPr>
              <a:t>‹#›</a:t>
            </a:fld>
            <a:endParaRPr lang="en-US" dirty="0"/>
          </a:p>
        </p:txBody>
      </p:sp>
    </p:spTree>
    <p:extLst>
      <p:ext uri="{BB962C8B-B14F-4D97-AF65-F5344CB8AC3E}">
        <p14:creationId xmlns:p14="http://schemas.microsoft.com/office/powerpoint/2010/main" val="59385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2B8860-0F17-4EA1-BDEA-67C7119A16ED}" type="datetimeFigureOut">
              <a:rPr lang="en-US"/>
              <a:pPr>
                <a:defRPr/>
              </a:pPr>
              <a:t>1/6/2013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A7E5DFF-6335-4836-B921-AF5147D4CDB6}" type="slidenum">
              <a:rPr lang="en-US"/>
              <a:pPr>
                <a:defRPr/>
              </a:pPr>
              <a:t>‹#›</a:t>
            </a:fld>
            <a:endParaRPr lang="en-US" dirty="0"/>
          </a:p>
        </p:txBody>
      </p:sp>
    </p:spTree>
    <p:extLst>
      <p:ext uri="{BB962C8B-B14F-4D97-AF65-F5344CB8AC3E}">
        <p14:creationId xmlns:p14="http://schemas.microsoft.com/office/powerpoint/2010/main" val="998877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0"/>
            <a:ext cx="609600" cy="365125"/>
          </a:xfrm>
          <a:prstGeom prst="rect">
            <a:avLst/>
          </a:prstGeom>
        </p:spPr>
        <p:txBody>
          <a:bodyPr vert="horz" lIns="91440" tIns="45720" rIns="91440" bIns="45720" rtlCol="0" anchor="ctr"/>
          <a:lstStyle>
            <a:lvl1pPr algn="l">
              <a:lnSpc>
                <a:spcPct val="81000"/>
              </a:lnSpc>
              <a:buClr>
                <a:srgbClr val="000000"/>
              </a:buClr>
              <a:buSzPct val="100000"/>
              <a:buFont typeface="Arial" charset="0"/>
              <a:buNone/>
              <a:defRPr sz="1200" b="1">
                <a:solidFill>
                  <a:schemeClr val="accent2"/>
                </a:solidFill>
                <a:latin typeface="Arial" charset="0"/>
                <a:cs typeface="+mn-cs"/>
              </a:defRPr>
            </a:lvl1pPr>
          </a:lstStyle>
          <a:p>
            <a:pPr>
              <a:defRPr/>
            </a:pPr>
            <a:fld id="{DC3B170F-51F7-4E3F-9D1A-0C548A6278C7}" type="datetime10">
              <a:rPr lang="en-US"/>
              <a:pPr>
                <a:defRPr/>
              </a:pPr>
              <a:t>18:01</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Grp="1" noChangeArrowheads="1"/>
          </p:cNvSpPr>
          <p:nvPr>
            <p:ph type="ctrTitle"/>
          </p:nvPr>
        </p:nvSpPr>
        <p:spPr bwMode="auto">
          <a:xfrm>
            <a:off x="1235075" y="609600"/>
            <a:ext cx="7223125"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b="1" dirty="0" smtClean="0">
                <a:solidFill>
                  <a:srgbClr val="006600"/>
                </a:solidFill>
              </a:rPr>
              <a:t/>
            </a:r>
            <a:br>
              <a:rPr lang="en-GB" sz="4800" b="1" dirty="0" smtClean="0">
                <a:solidFill>
                  <a:srgbClr val="006600"/>
                </a:solidFill>
              </a:rPr>
            </a:br>
            <a:r>
              <a:rPr lang="en-US" sz="4000" dirty="0" smtClean="0">
                <a:latin typeface="Bookman Old Style" pitchFamily="18" charset="0"/>
              </a:rPr>
              <a:t>Vegetative Risk Management </a:t>
            </a:r>
            <a:r>
              <a:rPr lang="en-US" sz="4000" dirty="0" smtClean="0">
                <a:latin typeface="Bookman Old Style" pitchFamily="18" charset="0"/>
              </a:rPr>
              <a:t>Plan</a:t>
            </a:r>
            <a:br>
              <a:rPr lang="en-US" sz="4000" dirty="0" smtClean="0">
                <a:latin typeface="Bookman Old Style" pitchFamily="18" charset="0"/>
              </a:rPr>
            </a:br>
            <a:r>
              <a:rPr lang="en-US" sz="4000" dirty="0" smtClean="0">
                <a:latin typeface="Bookman Old Style" pitchFamily="18" charset="0"/>
              </a:rPr>
              <a:t>Template</a:t>
            </a:r>
            <a:endParaRPr lang="en-GB" sz="3600" dirty="0" smtClean="0">
              <a:latin typeface="Bookman Old Style" pitchFamily="18" charset="0"/>
            </a:endParaRPr>
          </a:p>
        </p:txBody>
      </p:sp>
      <p:sp>
        <p:nvSpPr>
          <p:cNvPr id="2" name="Subtitle 1"/>
          <p:cNvSpPr>
            <a:spLocks noGrp="1"/>
          </p:cNvSpPr>
          <p:nvPr>
            <p:ph type="subTitle" idx="1"/>
          </p:nvPr>
        </p:nvSpPr>
        <p:spPr>
          <a:xfrm>
            <a:off x="1371599" y="3886200"/>
            <a:ext cx="6937375" cy="1752600"/>
          </a:xfrm>
        </p:spPr>
        <p:txBody>
          <a:bodyPr/>
          <a:lstStyle/>
          <a:p>
            <a:r>
              <a:rPr lang="en-US" dirty="0" smtClean="0"/>
              <a:t>Details for Development by Section</a:t>
            </a:r>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5969000"/>
            <a:ext cx="635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51" name="Picture 9" descr="SMA_Logo(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5919788"/>
            <a:ext cx="109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2" name="ClipArt Placeholder 5" descr="LOGO-carp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9197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9499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5969000"/>
            <a:ext cx="75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 descr="C:\Documents and Settings\dhartel\My Documents\Ufs\Logo\Logo_Old\Best Copies (Big Tree)\usdalogofromCUF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949950"/>
            <a:ext cx="819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rgbClr val="000000"/>
                </a:solidFill>
                <a:latin typeface="Bookman Old Style" pitchFamily="18" charset="0"/>
                <a:cs typeface="Arial" charset="0"/>
              </a:rPr>
              <a:t>VRMP Template – By Section</a:t>
            </a:r>
            <a:r>
              <a:rPr lang="en-GB" sz="2800" b="1" dirty="0">
                <a:solidFill>
                  <a:srgbClr val="000000"/>
                </a:solidFill>
                <a:latin typeface="Bookman Old Style" pitchFamily="18" charset="0"/>
                <a:cs typeface="Arial" charset="0"/>
              </a:rPr>
              <a:t/>
            </a:r>
            <a:br>
              <a:rPr lang="en-GB" sz="2800" b="1" dirty="0">
                <a:solidFill>
                  <a:srgbClr val="000000"/>
                </a:solidFill>
                <a:latin typeface="Bookman Old Style" pitchFamily="18" charset="0"/>
                <a:cs typeface="Arial" charset="0"/>
              </a:rPr>
            </a:br>
            <a:r>
              <a:rPr lang="en-GB" sz="2800" b="1" dirty="0">
                <a:solidFill>
                  <a:srgbClr val="000000"/>
                </a:solidFill>
                <a:latin typeface="Bookman Old Style" pitchFamily="18" charset="0"/>
                <a:cs typeface="Arial" charset="0"/>
              </a:rPr>
              <a:t>		</a:t>
            </a:r>
            <a:r>
              <a:rPr lang="en-GB" sz="3200" b="1" dirty="0" smtClean="0">
                <a:solidFill>
                  <a:srgbClr val="000000"/>
                </a:solidFill>
                <a:latin typeface="Bookman Old Style" pitchFamily="18" charset="0"/>
                <a:cs typeface="Arial" charset="0"/>
              </a:rPr>
              <a:t>Step 2 –Purpose and Need</a:t>
            </a:r>
            <a:endParaRPr lang="en-GB" sz="3200" b="1" dirty="0">
              <a:solidFill>
                <a:srgbClr val="000000"/>
              </a:solidFill>
              <a:latin typeface="Bookman Old Style" pitchFamily="18" charset="0"/>
              <a:ea typeface="+mn-ea"/>
              <a:cs typeface="Arial" charset="0"/>
            </a:endParaRPr>
          </a:p>
        </p:txBody>
      </p:sp>
      <p:sp>
        <p:nvSpPr>
          <p:cNvPr id="2" name="Content Placeholder 1"/>
          <p:cNvSpPr>
            <a:spLocks noGrp="1"/>
          </p:cNvSpPr>
          <p:nvPr>
            <p:ph idx="1"/>
          </p:nvPr>
        </p:nvSpPr>
        <p:spPr>
          <a:xfrm>
            <a:off x="1235075" y="1447800"/>
            <a:ext cx="7451725" cy="5257800"/>
          </a:xfrm>
        </p:spPr>
        <p:txBody>
          <a:bodyPr/>
          <a:lstStyle/>
          <a:p>
            <a:pPr marL="457200" lvl="1" indent="0">
              <a:buFont typeface="Arial" charset="0"/>
              <a:buNone/>
              <a:defRPr/>
            </a:pPr>
            <a:r>
              <a:rPr lang="en-US" dirty="0" smtClean="0"/>
              <a:t>Definitions:</a:t>
            </a:r>
          </a:p>
          <a:p>
            <a:pPr lvl="1">
              <a:buFont typeface="Arial" charset="0"/>
              <a:buChar char="–"/>
              <a:defRPr/>
            </a:pPr>
            <a:r>
              <a:rPr lang="en-US" dirty="0" smtClean="0"/>
              <a:t>A </a:t>
            </a:r>
            <a:r>
              <a:rPr lang="en-US" b="1" dirty="0" smtClean="0"/>
              <a:t>Goal </a:t>
            </a:r>
            <a:r>
              <a:rPr lang="en-US" dirty="0" smtClean="0"/>
              <a:t>is a general guideline that explains a desired result or outcome. Goals are broad policy statements representing global visions with long term results.</a:t>
            </a:r>
          </a:p>
          <a:p>
            <a:pPr lvl="1">
              <a:buFont typeface="Arial" charset="0"/>
              <a:buChar char="–"/>
              <a:defRPr/>
            </a:pPr>
            <a:r>
              <a:rPr lang="en-US" dirty="0" smtClean="0"/>
              <a:t>An </a:t>
            </a:r>
            <a:r>
              <a:rPr lang="en-US" b="1" dirty="0" smtClean="0"/>
              <a:t>Objective</a:t>
            </a:r>
            <a:r>
              <a:rPr lang="en-US" dirty="0" smtClean="0"/>
              <a:t> is a strategy or implementation step to attain an identified goal. Objectives are more specific than goals and can be measured.</a:t>
            </a:r>
          </a:p>
          <a:p>
            <a:pPr lvl="1">
              <a:buFont typeface="Arial" charset="0"/>
              <a:buChar char="–"/>
              <a:defRPr/>
            </a:pPr>
            <a:r>
              <a:rPr lang="en-US" dirty="0" smtClean="0"/>
              <a:t>A </a:t>
            </a:r>
            <a:r>
              <a:rPr lang="en-US" b="1" dirty="0" smtClean="0"/>
              <a:t>Mitigation Action </a:t>
            </a:r>
            <a:r>
              <a:rPr lang="en-US" dirty="0" smtClean="0"/>
              <a:t>is a specific action that helps achieve identified goals and objectives.</a:t>
            </a:r>
          </a:p>
          <a:p>
            <a:pPr lvl="1">
              <a:buFont typeface="Arial" charset="0"/>
              <a:buChar char="–"/>
              <a:defRPr/>
            </a:pPr>
            <a:endParaRPr lang="en-US" sz="1600"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311275" y="990600"/>
            <a:ext cx="760412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solidFill>
                  <a:srgbClr val="000000"/>
                </a:solidFill>
                <a:latin typeface="Verdana" pitchFamily="34" charset="0"/>
                <a:ea typeface="Times New Roman" pitchFamily="18" charset="0"/>
                <a:cs typeface="Helvetica-Bold"/>
              </a:rPr>
              <a:t>Goal </a:t>
            </a:r>
            <a:endParaRPr lang="en-US" sz="1600">
              <a:latin typeface="Calibri" pitchFamily="34" charset="0"/>
              <a:ea typeface="Times New Roman" pitchFamily="18" charset="0"/>
              <a:cs typeface="Helvetica-Bold"/>
            </a:endParaRPr>
          </a:p>
          <a:p>
            <a:pPr algn="just"/>
            <a:r>
              <a:rPr lang="en-US" b="1">
                <a:solidFill>
                  <a:srgbClr val="000000"/>
                </a:solidFill>
                <a:latin typeface="Verdana" pitchFamily="34" charset="0"/>
                <a:ea typeface="Times New Roman" pitchFamily="18" charset="0"/>
                <a:cs typeface="Helvetica-Bold"/>
              </a:rPr>
              <a:t>Protect the citizens of Autauga County as well as public and private property from the impacts of natural hazards.</a:t>
            </a:r>
          </a:p>
          <a:p>
            <a:pPr algn="just"/>
            <a:endParaRPr lang="en-US" sz="1600">
              <a:latin typeface="Calibri" pitchFamily="34" charset="0"/>
              <a:ea typeface="Times New Roman" pitchFamily="18" charset="0"/>
              <a:cs typeface="Helvetica-Bold"/>
            </a:endParaRPr>
          </a:p>
          <a:p>
            <a:pPr algn="just"/>
            <a:r>
              <a:rPr lang="en-US" b="1">
                <a:solidFill>
                  <a:srgbClr val="000000"/>
                </a:solidFill>
                <a:latin typeface="Verdana" pitchFamily="34" charset="0"/>
                <a:ea typeface="Times New Roman" pitchFamily="18" charset="0"/>
                <a:cs typeface="Helvetica-Bold"/>
              </a:rPr>
              <a:t>Objective </a:t>
            </a:r>
            <a:r>
              <a:rPr lang="en-US" b="1">
                <a:solidFill>
                  <a:srgbClr val="000000"/>
                </a:solidFill>
                <a:latin typeface="Verdana" pitchFamily="34" charset="0"/>
                <a:ea typeface="Times New Roman" pitchFamily="18" charset="0"/>
                <a:cs typeface="Times-Roman"/>
              </a:rPr>
              <a:t> </a:t>
            </a:r>
            <a:r>
              <a:rPr lang="en-US" i="1">
                <a:solidFill>
                  <a:srgbClr val="000000"/>
                </a:solidFill>
                <a:latin typeface="Verdana" pitchFamily="34" charset="0"/>
                <a:ea typeface="Times New Roman" pitchFamily="18" charset="0"/>
                <a:cs typeface="Times-Roman"/>
              </a:rPr>
              <a:t>Promote management and regulatory procedures that would reduce the impacts of hazards on public and private property</a:t>
            </a:r>
            <a:endParaRPr lang="en-US" sz="1600">
              <a:latin typeface="Calibri" pitchFamily="34" charset="0"/>
              <a:ea typeface="Times New Roman" pitchFamily="18" charset="0"/>
              <a:cs typeface="Helvetica-Bold"/>
            </a:endParaRPr>
          </a:p>
          <a:p>
            <a:pPr algn="just"/>
            <a:r>
              <a:rPr lang="en-US" i="1">
                <a:solidFill>
                  <a:srgbClr val="000000"/>
                </a:solidFill>
                <a:latin typeface="Verdana" pitchFamily="34" charset="0"/>
                <a:ea typeface="Times New Roman" pitchFamily="18" charset="0"/>
                <a:cs typeface="Helvetica-Bold"/>
              </a:rPr>
              <a:t> </a:t>
            </a:r>
            <a:endParaRPr lang="en-US" sz="1600">
              <a:latin typeface="Calibri" pitchFamily="34" charset="0"/>
              <a:cs typeface="Times New Roman" pitchFamily="18" charset="0"/>
            </a:endParaRPr>
          </a:p>
          <a:p>
            <a:pPr algn="just"/>
            <a:r>
              <a:rPr lang="en-US" b="1">
                <a:solidFill>
                  <a:srgbClr val="000000"/>
                </a:solidFill>
                <a:latin typeface="Verdana" pitchFamily="34" charset="0"/>
                <a:cs typeface="Times New Roman" pitchFamily="18" charset="0"/>
              </a:rPr>
              <a:t>Action    1 </a:t>
            </a:r>
            <a:r>
              <a:rPr lang="en-US">
                <a:solidFill>
                  <a:srgbClr val="000000"/>
                </a:solidFill>
                <a:latin typeface="Verdana" pitchFamily="34" charset="0"/>
                <a:cs typeface="Times New Roman" pitchFamily="18" charset="0"/>
              </a:rPr>
              <a:t>Enforce forest and vegetation management 					policies. </a:t>
            </a:r>
            <a:endParaRPr lang="en-US" sz="1600">
              <a:latin typeface="Calibri" pitchFamily="34" charset="0"/>
              <a:cs typeface="Times New Roman" pitchFamily="18" charset="0"/>
            </a:endParaRPr>
          </a:p>
          <a:p>
            <a:pPr algn="just"/>
            <a:r>
              <a:rPr lang="en-US" b="1">
                <a:solidFill>
                  <a:srgbClr val="000000"/>
                </a:solidFill>
                <a:latin typeface="Verdana" pitchFamily="34" charset="0"/>
                <a:cs typeface="Times New Roman" pitchFamily="18" charset="0"/>
              </a:rPr>
              <a:t>Action    2 </a:t>
            </a:r>
            <a:r>
              <a:rPr lang="en-US">
                <a:solidFill>
                  <a:srgbClr val="000000"/>
                </a:solidFill>
                <a:latin typeface="Verdana" pitchFamily="34" charset="0"/>
                <a:cs typeface="Times New Roman" pitchFamily="18" charset="0"/>
              </a:rPr>
              <a:t>Enforce urban forestry and landscape 							management policies. </a:t>
            </a:r>
            <a:endParaRPr lang="en-US" sz="1600">
              <a:latin typeface="Calibri" pitchFamily="34" charset="0"/>
              <a:cs typeface="Times New Roman" pitchFamily="18" charset="0"/>
            </a:endParaRPr>
          </a:p>
          <a:p>
            <a:pPr algn="just"/>
            <a:r>
              <a:rPr lang="en-US" b="1">
                <a:solidFill>
                  <a:srgbClr val="C00000"/>
                </a:solidFill>
                <a:latin typeface="Verdana" pitchFamily="34" charset="0"/>
                <a:cs typeface="Times New Roman" pitchFamily="18" charset="0"/>
              </a:rPr>
              <a:t>Action    3</a:t>
            </a:r>
            <a:r>
              <a:rPr lang="en-US">
                <a:solidFill>
                  <a:srgbClr val="C00000"/>
                </a:solidFill>
                <a:latin typeface="Verdana" pitchFamily="34" charset="0"/>
                <a:cs typeface="Times New Roman" pitchFamily="18" charset="0"/>
              </a:rPr>
              <a:t> Develop and implement a Vegetative/Tree Risk 					Management Plan</a:t>
            </a:r>
            <a:r>
              <a:rPr lang="en-US">
                <a:solidFill>
                  <a:srgbClr val="000000"/>
                </a:solidFill>
                <a:latin typeface="Verdana" pitchFamily="34" charset="0"/>
                <a:cs typeface="Times New Roman" pitchFamily="18" charset="0"/>
              </a:rPr>
              <a:t> </a:t>
            </a:r>
            <a:endParaRPr lang="en-US" sz="1600">
              <a:latin typeface="Calibri" pitchFamily="34" charset="0"/>
              <a:cs typeface="Times New Roman" pitchFamily="18" charset="0"/>
            </a:endParaRPr>
          </a:p>
          <a:p>
            <a:pPr algn="just"/>
            <a:r>
              <a:rPr lang="en-US" b="1">
                <a:solidFill>
                  <a:srgbClr val="000000"/>
                </a:solidFill>
                <a:latin typeface="Verdana" pitchFamily="34" charset="0"/>
                <a:cs typeface="Times New Roman" pitchFamily="18" charset="0"/>
              </a:rPr>
              <a:t>Action    4 </a:t>
            </a:r>
            <a:r>
              <a:rPr lang="en-US">
                <a:solidFill>
                  <a:srgbClr val="000000"/>
                </a:solidFill>
                <a:latin typeface="Verdana" pitchFamily="34" charset="0"/>
                <a:cs typeface="Times New Roman" pitchFamily="18" charset="0"/>
              </a:rPr>
              <a:t>Enforce best management practices.</a:t>
            </a:r>
            <a:endParaRPr lang="en-US" sz="1600">
              <a:latin typeface="Calibri" pitchFamily="34" charset="0"/>
              <a:cs typeface="Times New Roman" pitchFamily="18" charset="0"/>
            </a:endParaRPr>
          </a:p>
          <a:p>
            <a:pPr algn="just"/>
            <a:r>
              <a:rPr lang="en-US" b="1">
                <a:solidFill>
                  <a:srgbClr val="000000"/>
                </a:solidFill>
                <a:latin typeface="Verdana" pitchFamily="34" charset="0"/>
                <a:cs typeface="Times New Roman" pitchFamily="18" charset="0"/>
              </a:rPr>
              <a:t>Action    5 </a:t>
            </a:r>
            <a:r>
              <a:rPr lang="en-US">
                <a:solidFill>
                  <a:srgbClr val="000000"/>
                </a:solidFill>
                <a:latin typeface="Verdana" pitchFamily="34" charset="0"/>
                <a:cs typeface="Times New Roman" pitchFamily="18" charset="0"/>
              </a:rPr>
              <a:t>Enforce sediment and erosion control 							regulations. </a:t>
            </a:r>
            <a:endParaRPr lang="en-US" sz="1600">
              <a:latin typeface="Calibri" pitchFamily="34" charset="0"/>
              <a:cs typeface="Times New Roman" pitchFamily="18" charset="0"/>
            </a:endParaRPr>
          </a:p>
          <a:p>
            <a:pPr algn="just"/>
            <a:r>
              <a:rPr lang="en-US" b="1">
                <a:solidFill>
                  <a:srgbClr val="000000"/>
                </a:solidFill>
                <a:latin typeface="Verdana" pitchFamily="34" charset="0"/>
                <a:cs typeface="Times New Roman" pitchFamily="18" charset="0"/>
              </a:rPr>
              <a:t>Action     6 </a:t>
            </a:r>
            <a:r>
              <a:rPr lang="en-US">
                <a:solidFill>
                  <a:srgbClr val="000000"/>
                </a:solidFill>
                <a:latin typeface="Verdana" pitchFamily="34" charset="0"/>
                <a:cs typeface="Times New Roman" pitchFamily="18" charset="0"/>
              </a:rPr>
              <a:t>Enforce stream dumping regulations.</a:t>
            </a:r>
            <a:endParaRPr lang="en-US" sz="1600">
              <a:latin typeface="Calibri" pitchFamily="34" charset="0"/>
              <a:cs typeface="Times New Roman" pitchFamily="18" charset="0"/>
            </a:endParaRPr>
          </a:p>
          <a:p>
            <a:pPr algn="just"/>
            <a:r>
              <a:rPr lang="en-US" b="1">
                <a:solidFill>
                  <a:srgbClr val="000000"/>
                </a:solidFill>
                <a:latin typeface="Verdana" pitchFamily="34" charset="0"/>
                <a:cs typeface="Times New Roman" pitchFamily="18" charset="0"/>
              </a:rPr>
              <a:t>Action     7 </a:t>
            </a:r>
            <a:r>
              <a:rPr lang="en-US">
                <a:solidFill>
                  <a:srgbClr val="000000"/>
                </a:solidFill>
                <a:latin typeface="Verdana" pitchFamily="34" charset="0"/>
                <a:cs typeface="Times New Roman" pitchFamily="18" charset="0"/>
              </a:rPr>
              <a:t>Enforce wetlands development regulations.</a:t>
            </a:r>
            <a:endParaRPr lang="en-US" sz="2400">
              <a:solidFill>
                <a:schemeClr val="tx1"/>
              </a:solidFill>
            </a:endParaRPr>
          </a:p>
        </p:txBody>
      </p:sp>
      <p:pic>
        <p:nvPicPr>
          <p:cNvPr id="17411"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1235075" y="427038"/>
            <a:ext cx="7572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lnSpc>
                <a:spcPct val="99000"/>
              </a:lnSpc>
              <a:spcBef>
                <a:spcPts val="450"/>
              </a:spcBef>
            </a:pPr>
            <a:r>
              <a:rPr lang="en-US" sz="2800" b="1">
                <a:solidFill>
                  <a:srgbClr val="000000"/>
                </a:solidFill>
                <a:latin typeface="Bookman Old Style" pitchFamily="18" charset="0"/>
              </a:rPr>
              <a:t>Autauga County Hazard Mitigation Plan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bwMode="auto">
          <a:xfrm>
            <a:off x="1235075" y="274638"/>
            <a:ext cx="74517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smtClean="0">
                <a:latin typeface="Bookman Old Style" pitchFamily="18" charset="0"/>
              </a:rPr>
              <a:t>Elmore County, Alabama – 2009 Natural Hazard Mitigation Plan</a:t>
            </a:r>
            <a:r>
              <a:rPr lang="en-US" smtClean="0"/>
              <a:t/>
            </a:r>
            <a:br>
              <a:rPr lang="en-US" smtClean="0"/>
            </a:br>
            <a:endParaRPr lang="en-US" smtClean="0"/>
          </a:p>
        </p:txBody>
      </p:sp>
      <p:sp>
        <p:nvSpPr>
          <p:cNvPr id="18436" name="Content Placeholder 3"/>
          <p:cNvSpPr>
            <a:spLocks noGrp="1"/>
          </p:cNvSpPr>
          <p:nvPr>
            <p:ph idx="1"/>
          </p:nvPr>
        </p:nvSpPr>
        <p:spPr bwMode="auto">
          <a:xfrm>
            <a:off x="1235075" y="1600200"/>
            <a:ext cx="745172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mtClean="0"/>
              <a:t>Implied:  </a:t>
            </a:r>
          </a:p>
          <a:p>
            <a:pPr marL="0" indent="0">
              <a:buFont typeface="Arial" pitchFamily="34" charset="0"/>
              <a:buNone/>
            </a:pPr>
            <a:r>
              <a:rPr lang="en-US" sz="2800" smtClean="0"/>
              <a:t>• Goal #1 – Develop and implement programs to keep trees from threatening lives, property, and public infrastructure during events</a:t>
            </a:r>
          </a:p>
          <a:p>
            <a:pPr marL="0" indent="0">
              <a:buFont typeface="Arial" pitchFamily="34" charset="0"/>
              <a:buNone/>
            </a:pPr>
            <a:r>
              <a:rPr lang="en-US" sz="2800" smtClean="0"/>
              <a:t>• Goal #2 – Enhance strategies for debris management events </a:t>
            </a:r>
          </a:p>
          <a:p>
            <a:pPr lvl="1"/>
            <a:r>
              <a:rPr lang="en-US" i="1" smtClean="0"/>
              <a:t>The </a:t>
            </a:r>
            <a:r>
              <a:rPr lang="en-US" b="1" i="1" smtClean="0"/>
              <a:t>Vegetative Risk Management Plan </a:t>
            </a:r>
            <a:r>
              <a:rPr lang="en-US" smtClean="0"/>
              <a:t>fits as</a:t>
            </a:r>
            <a:r>
              <a:rPr lang="en-US" i="1" smtClean="0"/>
              <a:t> a mitigation action to meet the </a:t>
            </a:r>
            <a:r>
              <a:rPr lang="en-US" b="1" i="1" smtClean="0"/>
              <a:t>Immediate Goals</a:t>
            </a:r>
            <a:endParaRPr 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type="title"/>
          </p:nvPr>
        </p:nvSpPr>
        <p:spPr bwMode="auto">
          <a:xfrm>
            <a:off x="1235075" y="274638"/>
            <a:ext cx="79089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rgbClr val="000000"/>
                </a:solidFill>
                <a:latin typeface="Bookman Old Style" pitchFamily="18" charset="0"/>
                <a:ea typeface="+mn-ea"/>
                <a:cs typeface="Arial" charset="0"/>
              </a:rPr>
              <a:t>VRMP Template – By Section</a:t>
            </a:r>
            <a:br>
              <a:rPr lang="en-GB" sz="3200" b="1" dirty="0" smtClean="0">
                <a:solidFill>
                  <a:srgbClr val="000000"/>
                </a:solidFill>
                <a:latin typeface="Bookman Old Style" pitchFamily="18" charset="0"/>
                <a:ea typeface="+mn-ea"/>
                <a:cs typeface="Arial" charset="0"/>
              </a:rPr>
            </a:br>
            <a:r>
              <a:rPr lang="en-GB" sz="3200" b="1" dirty="0">
                <a:solidFill>
                  <a:srgbClr val="000000"/>
                </a:solidFill>
                <a:latin typeface="Bookman Old Style" pitchFamily="18" charset="0"/>
                <a:ea typeface="+mn-ea"/>
                <a:cs typeface="Arial" charset="0"/>
              </a:rPr>
              <a:t>	</a:t>
            </a:r>
            <a:r>
              <a:rPr lang="en-GB" sz="3200" b="1" dirty="0" smtClean="0">
                <a:solidFill>
                  <a:srgbClr val="000000"/>
                </a:solidFill>
                <a:latin typeface="Bookman Old Style" pitchFamily="18" charset="0"/>
                <a:ea typeface="+mn-ea"/>
                <a:cs typeface="Arial" charset="0"/>
              </a:rPr>
              <a:t>Step 3- Overview of County or Area</a:t>
            </a:r>
            <a:endParaRPr lang="en-GB" sz="3200" b="1" dirty="0">
              <a:solidFill>
                <a:srgbClr val="000000"/>
              </a:solidFill>
              <a:latin typeface="Bookman Old Style" pitchFamily="18" charset="0"/>
              <a:ea typeface="+mn-ea"/>
              <a:cs typeface="Arial" charset="0"/>
            </a:endParaRPr>
          </a:p>
        </p:txBody>
      </p:sp>
      <p:sp>
        <p:nvSpPr>
          <p:cNvPr id="19460" name="Content Placeholder 1"/>
          <p:cNvSpPr>
            <a:spLocks noGrp="1"/>
          </p:cNvSpPr>
          <p:nvPr>
            <p:ph idx="1"/>
          </p:nvPr>
        </p:nvSpPr>
        <p:spPr bwMode="auto">
          <a:xfrm>
            <a:off x="1235075" y="1600200"/>
            <a:ext cx="7451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mtClean="0"/>
              <a:t>Wording can often be taken from NHMP</a:t>
            </a:r>
          </a:p>
          <a:p>
            <a:pPr lvl="1"/>
            <a:r>
              <a:rPr lang="en-US" smtClean="0"/>
              <a:t>Population</a:t>
            </a:r>
          </a:p>
          <a:p>
            <a:pPr lvl="1"/>
            <a:r>
              <a:rPr lang="en-US" smtClean="0"/>
              <a:t>Growth of area over last 10 yrs.</a:t>
            </a:r>
          </a:p>
          <a:p>
            <a:pPr lvl="1"/>
            <a:r>
              <a:rPr lang="en-US" smtClean="0"/>
              <a:t>Prior events such as thunderstorms and hurricanes</a:t>
            </a:r>
          </a:p>
          <a:p>
            <a:pPr lvl="1"/>
            <a:r>
              <a:rPr lang="en-US" smtClean="0"/>
              <a:t>Take Hazard Exposure profile from NHMP</a:t>
            </a:r>
          </a:p>
          <a:p>
            <a:pPr lvl="1"/>
            <a:r>
              <a:rPr lang="en-US" smtClean="0"/>
              <a:t>Include any Urban Forest Management </a:t>
            </a:r>
          </a:p>
          <a:p>
            <a:pPr lvl="1"/>
            <a:endParaRPr 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p:nvPr>
        </p:nvSpPr>
        <p:spPr bwMode="auto">
          <a:xfrm>
            <a:off x="1235075" y="274638"/>
            <a:ext cx="79089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rgbClr val="000000"/>
                </a:solidFill>
                <a:latin typeface="Bookman Old Style" pitchFamily="18" charset="0"/>
                <a:cs typeface="Arial" charset="0"/>
              </a:rPr>
              <a:t>VRMP Template – By Section</a:t>
            </a:r>
            <a:br>
              <a:rPr lang="en-GB" sz="3200" b="1" dirty="0">
                <a:solidFill>
                  <a:srgbClr val="000000"/>
                </a:solidFill>
                <a:latin typeface="Bookman Old Style" pitchFamily="18" charset="0"/>
                <a:cs typeface="Arial" charset="0"/>
              </a:rPr>
            </a:br>
            <a:r>
              <a:rPr lang="en-GB" sz="3200" b="1" dirty="0">
                <a:solidFill>
                  <a:srgbClr val="000000"/>
                </a:solidFill>
                <a:latin typeface="Bookman Old Style" pitchFamily="18" charset="0"/>
                <a:cs typeface="Arial" charset="0"/>
              </a:rPr>
              <a:t>	Step </a:t>
            </a:r>
            <a:r>
              <a:rPr lang="en-GB" sz="3200" b="1" dirty="0" smtClean="0">
                <a:solidFill>
                  <a:srgbClr val="000000"/>
                </a:solidFill>
                <a:latin typeface="Bookman Old Style" pitchFamily="18" charset="0"/>
                <a:cs typeface="Arial" charset="0"/>
              </a:rPr>
              <a:t>4- Urban Tree Risk Index (UTRI) Results</a:t>
            </a:r>
            <a:endParaRPr lang="en-GB" sz="2800" b="1" dirty="0">
              <a:solidFill>
                <a:srgbClr val="000000"/>
              </a:solidFill>
              <a:latin typeface="Bookman Old Style" pitchFamily="18" charset="0"/>
              <a:ea typeface="+mn-ea"/>
              <a:cs typeface="Arial" charset="0"/>
            </a:endParaRPr>
          </a:p>
        </p:txBody>
      </p:sp>
      <p:sp>
        <p:nvSpPr>
          <p:cNvPr id="20484" name="Content Placeholder 1"/>
          <p:cNvSpPr>
            <a:spLocks noGrp="1"/>
          </p:cNvSpPr>
          <p:nvPr>
            <p:ph idx="1"/>
          </p:nvPr>
        </p:nvSpPr>
        <p:spPr bwMode="auto">
          <a:xfrm>
            <a:off x="1235075" y="1752600"/>
            <a:ext cx="7451725"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mtClean="0"/>
              <a:t>3 parts to include</a:t>
            </a:r>
          </a:p>
          <a:p>
            <a:pPr marL="0" indent="0">
              <a:buFont typeface="Arial" pitchFamily="34" charset="0"/>
              <a:buNone/>
            </a:pPr>
            <a:r>
              <a:rPr lang="en-US" sz="2800" smtClean="0"/>
              <a:t> First is: Summary of layers</a:t>
            </a:r>
          </a:p>
        </p:txBody>
      </p:sp>
      <p:pic>
        <p:nvPicPr>
          <p:cNvPr id="20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2851150"/>
            <a:ext cx="6097587"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VRMP Template – By Section</a:t>
            </a:r>
            <a:br>
              <a:rPr lang="en-US" sz="3200" b="1" dirty="0">
                <a:solidFill>
                  <a:srgbClr val="000000"/>
                </a:solidFill>
                <a:latin typeface="Bookman Old Style" pitchFamily="18" charset="0"/>
                <a:ea typeface="+mn-ea"/>
                <a:cs typeface="Arial" charset="0"/>
              </a:rPr>
            </a:br>
            <a:r>
              <a:rPr lang="en-US" sz="3200" b="1" dirty="0">
                <a:solidFill>
                  <a:srgbClr val="000000"/>
                </a:solidFill>
                <a:latin typeface="Bookman Old Style" pitchFamily="18" charset="0"/>
                <a:ea typeface="+mn-ea"/>
                <a:cs typeface="Arial" charset="0"/>
              </a:rPr>
              <a:t>	Step 4- </a:t>
            </a:r>
            <a:r>
              <a:rPr lang="en-US" sz="3200" b="1" dirty="0" smtClean="0">
                <a:solidFill>
                  <a:srgbClr val="000000"/>
                </a:solidFill>
                <a:latin typeface="Bookman Old Style" pitchFamily="18" charset="0"/>
                <a:ea typeface="+mn-ea"/>
                <a:cs typeface="Arial" charset="0"/>
              </a:rPr>
              <a:t>(</a:t>
            </a:r>
            <a:r>
              <a:rPr lang="en-US" sz="3200" b="1" dirty="0">
                <a:solidFill>
                  <a:srgbClr val="000000"/>
                </a:solidFill>
                <a:latin typeface="Bookman Old Style" pitchFamily="18" charset="0"/>
                <a:ea typeface="+mn-ea"/>
                <a:cs typeface="Arial" charset="0"/>
              </a:rPr>
              <a:t>UTRI) Results</a:t>
            </a:r>
            <a:endParaRPr lang="en-GB" sz="3200" b="1" dirty="0">
              <a:solidFill>
                <a:srgbClr val="000000"/>
              </a:solidFill>
              <a:latin typeface="Bookman Old Style" pitchFamily="18" charset="0"/>
              <a:ea typeface="+mn-ea"/>
              <a:cs typeface="Arial" charset="0"/>
            </a:endParaRPr>
          </a:p>
        </p:txBody>
      </p:sp>
      <p:sp>
        <p:nvSpPr>
          <p:cNvPr id="2" name="Content Placeholder 1"/>
          <p:cNvSpPr>
            <a:spLocks noGrp="1"/>
          </p:cNvSpPr>
          <p:nvPr>
            <p:ph idx="1"/>
          </p:nvPr>
        </p:nvSpPr>
        <p:spPr>
          <a:xfrm>
            <a:off x="1235075" y="1295400"/>
            <a:ext cx="7451725" cy="4830763"/>
          </a:xfrm>
        </p:spPr>
        <p:txBody>
          <a:bodyPr/>
          <a:lstStyle/>
          <a:p>
            <a:pPr marL="0" indent="0">
              <a:lnSpc>
                <a:spcPct val="95000"/>
              </a:lnSpc>
              <a:spcBef>
                <a:spcPts val="488"/>
              </a:spcBef>
              <a:buFont typeface="Arial" pitchFamily="34" charset="0"/>
              <a:buNone/>
              <a:tabLst>
                <a:tab pos="0" algn="l"/>
                <a:tab pos="492125" algn="l"/>
                <a:tab pos="985838" algn="l"/>
                <a:tab pos="1482725" algn="l"/>
                <a:tab pos="1976438" algn="l"/>
                <a:tab pos="2473325" algn="l"/>
                <a:tab pos="2968625" algn="l"/>
                <a:tab pos="3463925" algn="l"/>
                <a:tab pos="3959225" algn="l"/>
                <a:tab pos="4454525" algn="l"/>
                <a:tab pos="4949825" algn="l"/>
                <a:tab pos="5445125" algn="l"/>
                <a:tab pos="5940425" algn="l"/>
                <a:tab pos="6435725" algn="l"/>
                <a:tab pos="6929438" algn="l"/>
                <a:tab pos="7424738" algn="l"/>
                <a:tab pos="7920038" algn="l"/>
                <a:tab pos="8413750" algn="l"/>
                <a:tab pos="8910638" algn="l"/>
                <a:tab pos="9404350" algn="l"/>
                <a:tab pos="9901238" algn="l"/>
              </a:tabLst>
              <a:defRPr/>
            </a:pPr>
            <a:r>
              <a:rPr lang="en-US" sz="2800" dirty="0" smtClean="0"/>
              <a:t>Second : Areas that Warrant Further Evaluation and Assessment for Mitigation Needs</a:t>
            </a:r>
          </a:p>
          <a:p>
            <a:pPr>
              <a:defRPr/>
            </a:pPr>
            <a:endParaRPr lang="en-US" dirty="0"/>
          </a:p>
        </p:txBody>
      </p:sp>
      <p:pic>
        <p:nvPicPr>
          <p:cNvPr id="21509" name="Picture 3" descr="C:\Documents and Settings\dhartel\My Documents\Dropbox\Forest Service\UTRI-CARPDC\Documents\Powerpoints\Maps\UTRI_Risk_Index_C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C:\Documents and Settings\dhartel\My Documents\Dropbox\Forest Service\UTRI-CARPDC\Documents\Powerpoints\wetumpka pics\Wetumpka Bridge Tre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51075"/>
            <a:ext cx="24860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4773613" y="3908425"/>
            <a:ext cx="1931987" cy="8858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VRMP Template – By Section</a:t>
            </a:r>
            <a:br>
              <a:rPr lang="en-US" sz="3200" b="1" dirty="0">
                <a:solidFill>
                  <a:srgbClr val="000000"/>
                </a:solidFill>
                <a:latin typeface="Bookman Old Style" pitchFamily="18" charset="0"/>
                <a:ea typeface="+mn-ea"/>
                <a:cs typeface="Arial" charset="0"/>
              </a:rPr>
            </a:br>
            <a:r>
              <a:rPr lang="en-US" sz="3200" b="1" dirty="0">
                <a:solidFill>
                  <a:srgbClr val="000000"/>
                </a:solidFill>
                <a:latin typeface="Bookman Old Style" pitchFamily="18" charset="0"/>
                <a:ea typeface="+mn-ea"/>
                <a:cs typeface="Arial" charset="0"/>
              </a:rPr>
              <a:t>	Step 4- </a:t>
            </a:r>
            <a:r>
              <a:rPr lang="en-US" sz="3200" b="1" dirty="0" smtClean="0">
                <a:solidFill>
                  <a:srgbClr val="000000"/>
                </a:solidFill>
                <a:latin typeface="Bookman Old Style" pitchFamily="18" charset="0"/>
                <a:ea typeface="+mn-ea"/>
                <a:cs typeface="Arial" charset="0"/>
              </a:rPr>
              <a:t>(</a:t>
            </a:r>
            <a:r>
              <a:rPr lang="en-US" sz="3200" b="1" dirty="0">
                <a:solidFill>
                  <a:srgbClr val="000000"/>
                </a:solidFill>
                <a:latin typeface="Bookman Old Style" pitchFamily="18" charset="0"/>
                <a:ea typeface="+mn-ea"/>
                <a:cs typeface="Arial" charset="0"/>
              </a:rPr>
              <a:t>UTRI) Results</a:t>
            </a:r>
            <a:endParaRPr lang="en-GB" sz="3200" b="1" dirty="0">
              <a:solidFill>
                <a:srgbClr val="000000"/>
              </a:solidFill>
              <a:latin typeface="Bookman Old Style" pitchFamily="18" charset="0"/>
              <a:ea typeface="+mn-ea"/>
              <a:cs typeface="Arial" charset="0"/>
            </a:endParaRPr>
          </a:p>
        </p:txBody>
      </p:sp>
      <p:sp>
        <p:nvSpPr>
          <p:cNvPr id="22532" name="Content Placeholder 1"/>
          <p:cNvSpPr>
            <a:spLocks noGrp="1"/>
          </p:cNvSpPr>
          <p:nvPr>
            <p:ph idx="1"/>
          </p:nvPr>
        </p:nvSpPr>
        <p:spPr bwMode="auto">
          <a:xfrm>
            <a:off x="1235075" y="1371600"/>
            <a:ext cx="7908925"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z="2800" smtClean="0"/>
              <a:t>Third:  Areas of Assessment and Mitigation by Table</a:t>
            </a:r>
            <a:endParaRPr lang="en-US" smtClean="0"/>
          </a:p>
          <a:p>
            <a:pPr marL="0" indent="0">
              <a:buFont typeface="Arial" pitchFamily="34" charset="0"/>
              <a:buNone/>
            </a:pPr>
            <a:endParaRPr lang="en-US" smtClean="0"/>
          </a:p>
        </p:txBody>
      </p:sp>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63" y="1981200"/>
            <a:ext cx="75898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828800"/>
            <a:ext cx="37480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p:cNvPicPr preferRelativeResize="0">
            <a:picLocks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VRMP Template – By Section</a:t>
            </a:r>
            <a:br>
              <a:rPr lang="en-US" sz="3200" b="1" dirty="0">
                <a:solidFill>
                  <a:srgbClr val="000000"/>
                </a:solidFill>
                <a:latin typeface="Bookman Old Style" pitchFamily="18" charset="0"/>
                <a:ea typeface="+mn-ea"/>
                <a:cs typeface="Arial" charset="0"/>
              </a:rPr>
            </a:br>
            <a:r>
              <a:rPr lang="en-US" sz="3200" b="1" dirty="0">
                <a:solidFill>
                  <a:srgbClr val="000000"/>
                </a:solidFill>
                <a:latin typeface="Bookman Old Style" pitchFamily="18" charset="0"/>
                <a:ea typeface="+mn-ea"/>
                <a:cs typeface="Arial" charset="0"/>
              </a:rPr>
              <a:t>	Step </a:t>
            </a:r>
            <a:r>
              <a:rPr lang="en-US" sz="3200" b="1" dirty="0" smtClean="0">
                <a:solidFill>
                  <a:srgbClr val="000000"/>
                </a:solidFill>
                <a:latin typeface="Bookman Old Style" pitchFamily="18" charset="0"/>
                <a:ea typeface="+mn-ea"/>
                <a:cs typeface="Arial" charset="0"/>
              </a:rPr>
              <a:t>5- Outcomes</a:t>
            </a:r>
            <a:endParaRPr lang="en-GB" sz="3200" b="1" dirty="0">
              <a:solidFill>
                <a:srgbClr val="000000"/>
              </a:solidFill>
              <a:latin typeface="Bookman Old Style" pitchFamily="18" charset="0"/>
              <a:ea typeface="+mn-ea"/>
              <a:cs typeface="Arial" charset="0"/>
            </a:endParaRPr>
          </a:p>
        </p:txBody>
      </p:sp>
      <p:sp>
        <p:nvSpPr>
          <p:cNvPr id="3" name="Content Placeholder 2"/>
          <p:cNvSpPr>
            <a:spLocks noGrp="1"/>
          </p:cNvSpPr>
          <p:nvPr>
            <p:ph idx="1"/>
          </p:nvPr>
        </p:nvSpPr>
        <p:spPr>
          <a:xfrm>
            <a:off x="1235075" y="1600200"/>
            <a:ext cx="3794125" cy="5105400"/>
          </a:xfrm>
        </p:spPr>
        <p:txBody>
          <a:bodyPr/>
          <a:lstStyle/>
          <a:p>
            <a:pPr marL="0" indent="0">
              <a:buFont typeface="Arial" pitchFamily="34" charset="0"/>
              <a:buNone/>
              <a:defRPr/>
            </a:pPr>
            <a:r>
              <a:rPr lang="en-US" u="sng" dirty="0"/>
              <a:t>F</a:t>
            </a:r>
            <a:r>
              <a:rPr lang="en-US" u="sng" dirty="0" smtClean="0"/>
              <a:t>irst</a:t>
            </a:r>
            <a:r>
              <a:rPr lang="en-US" dirty="0"/>
              <a:t>: 	</a:t>
            </a:r>
            <a:endParaRPr lang="en-US" i="1" dirty="0"/>
          </a:p>
          <a:p>
            <a:pPr algn="just">
              <a:defRPr/>
            </a:pPr>
            <a:r>
              <a:rPr lang="en-US" sz="2400" dirty="0"/>
              <a:t>Check and verify UTRI </a:t>
            </a:r>
            <a:r>
              <a:rPr lang="en-US" sz="2400" dirty="0" smtClean="0"/>
              <a:t>                                     index </a:t>
            </a:r>
            <a:r>
              <a:rPr lang="en-US" sz="2400" dirty="0"/>
              <a:t>number</a:t>
            </a:r>
            <a:endParaRPr lang="en-US" sz="2400" i="1" dirty="0"/>
          </a:p>
          <a:p>
            <a:pPr algn="just">
              <a:defRPr/>
            </a:pPr>
            <a:r>
              <a:rPr lang="en-US" sz="2400" dirty="0"/>
              <a:t>If the assessor finds </a:t>
            </a:r>
            <a:r>
              <a:rPr lang="en-US" sz="2400" dirty="0" smtClean="0"/>
              <a:t>                                              the </a:t>
            </a:r>
            <a:r>
              <a:rPr lang="en-US" sz="2400" dirty="0"/>
              <a:t>index to be incorrect when doing a visual assessment in the field, then the new index number is placed here and the corresponding </a:t>
            </a:r>
            <a:r>
              <a:rPr lang="en-US" sz="2400" dirty="0" smtClean="0"/>
              <a:t>inspection schedules </a:t>
            </a:r>
            <a:r>
              <a:rPr lang="en-US" sz="2400" dirty="0"/>
              <a:t>made</a:t>
            </a:r>
            <a:endParaRPr lang="en-US" sz="2400" i="1" dirty="0"/>
          </a:p>
          <a:p>
            <a:pPr>
              <a:defRPr/>
            </a:pPr>
            <a:endParaRPr lang="en-US" dirty="0"/>
          </a:p>
        </p:txBody>
      </p:sp>
      <p:sp>
        <p:nvSpPr>
          <p:cNvPr id="23558" name="Text Box 3"/>
          <p:cNvSpPr txBox="1">
            <a:spLocks noChangeArrowheads="1"/>
          </p:cNvSpPr>
          <p:nvPr/>
        </p:nvSpPr>
        <p:spPr bwMode="auto">
          <a:xfrm>
            <a:off x="5160963" y="1371600"/>
            <a:ext cx="782637" cy="457200"/>
          </a:xfrm>
          <a:prstGeom prst="rect">
            <a:avLst/>
          </a:prstGeom>
          <a:noFill/>
          <a:ln>
            <a:noFill/>
          </a:ln>
          <a:extLst>
            <a:ext uri="{909E8E84-426E-40DD-AFC4-6F175D3DCCD1}">
              <a14:hiddenFill xmlns:a14="http://schemas.microsoft.com/office/drawing/2010/main">
                <a:solidFill>
                  <a:srgbClr val="DAEEF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algn="ctr" eaLnBrk="1" hangingPunct="1">
              <a:spcAft>
                <a:spcPts val="1000"/>
              </a:spcAft>
            </a:pPr>
            <a:r>
              <a:rPr lang="en-US" sz="2400">
                <a:solidFill>
                  <a:srgbClr val="FF0000"/>
                </a:solidFill>
                <a:latin typeface="Calibri" pitchFamily="34" charset="0"/>
              </a:rPr>
              <a:t>❶</a:t>
            </a:r>
            <a:endParaRPr lang="en-US" sz="24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828800"/>
            <a:ext cx="37480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p:cNvPicPr preferRelativeResize="0">
            <a:picLocks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VRMP Template – By Section</a:t>
            </a:r>
            <a:br>
              <a:rPr lang="en-US" sz="3200" b="1" dirty="0">
                <a:solidFill>
                  <a:srgbClr val="000000"/>
                </a:solidFill>
                <a:latin typeface="Bookman Old Style" pitchFamily="18" charset="0"/>
                <a:ea typeface="+mn-ea"/>
                <a:cs typeface="Arial" charset="0"/>
              </a:rPr>
            </a:br>
            <a:r>
              <a:rPr lang="en-US" sz="3200" b="1" dirty="0">
                <a:solidFill>
                  <a:srgbClr val="000000"/>
                </a:solidFill>
                <a:latin typeface="Bookman Old Style" pitchFamily="18" charset="0"/>
                <a:ea typeface="+mn-ea"/>
                <a:cs typeface="Arial" charset="0"/>
              </a:rPr>
              <a:t>	Step </a:t>
            </a:r>
            <a:r>
              <a:rPr lang="en-US" sz="3200" b="1" dirty="0" smtClean="0">
                <a:solidFill>
                  <a:srgbClr val="000000"/>
                </a:solidFill>
                <a:latin typeface="Bookman Old Style" pitchFamily="18" charset="0"/>
                <a:ea typeface="+mn-ea"/>
                <a:cs typeface="Arial" charset="0"/>
              </a:rPr>
              <a:t>5- Outcomes</a:t>
            </a:r>
            <a:endParaRPr lang="en-GB" sz="3200" b="1" dirty="0">
              <a:solidFill>
                <a:srgbClr val="000000"/>
              </a:solidFill>
              <a:latin typeface="Bookman Old Style" pitchFamily="18" charset="0"/>
              <a:ea typeface="+mn-ea"/>
              <a:cs typeface="Arial" charset="0"/>
            </a:endParaRPr>
          </a:p>
        </p:txBody>
      </p:sp>
      <p:sp>
        <p:nvSpPr>
          <p:cNvPr id="3" name="Content Placeholder 2"/>
          <p:cNvSpPr>
            <a:spLocks noGrp="1"/>
          </p:cNvSpPr>
          <p:nvPr>
            <p:ph idx="1"/>
          </p:nvPr>
        </p:nvSpPr>
        <p:spPr>
          <a:xfrm>
            <a:off x="1235075" y="1600200"/>
            <a:ext cx="3794125" cy="5105400"/>
          </a:xfrm>
        </p:spPr>
        <p:txBody>
          <a:bodyPr/>
          <a:lstStyle/>
          <a:p>
            <a:pPr marL="0" indent="0">
              <a:buFont typeface="Arial" pitchFamily="34" charset="0"/>
              <a:buNone/>
              <a:defRPr/>
            </a:pPr>
            <a:r>
              <a:rPr lang="en-US" u="sng" dirty="0" smtClean="0"/>
              <a:t>Second</a:t>
            </a:r>
            <a:r>
              <a:rPr lang="en-US" dirty="0" smtClean="0"/>
              <a:t>: </a:t>
            </a:r>
            <a:r>
              <a:rPr lang="en-US" dirty="0"/>
              <a:t>	</a:t>
            </a:r>
            <a:endParaRPr lang="en-US" i="1" dirty="0"/>
          </a:p>
          <a:p>
            <a:pPr algn="just">
              <a:defRPr/>
            </a:pPr>
            <a:r>
              <a:rPr lang="en-US" sz="2400" dirty="0" smtClean="0"/>
              <a:t>Field </a:t>
            </a:r>
            <a:r>
              <a:rPr lang="en-US" sz="2400" dirty="0"/>
              <a:t>check for mitigation and, if any is necessary, at each road segment.  The worksheet can be sorted to have each road segment by name, regardless of UTRI ranking, listed </a:t>
            </a:r>
            <a:r>
              <a:rPr lang="en-US" sz="2400" dirty="0" smtClean="0"/>
              <a:t>together</a:t>
            </a:r>
          </a:p>
          <a:p>
            <a:pPr algn="just">
              <a:defRPr/>
            </a:pPr>
            <a:r>
              <a:rPr lang="en-US" sz="2400" dirty="0" smtClean="0"/>
              <a:t>Results of mitigation will include pruning, removing, or taking no action</a:t>
            </a:r>
            <a:endParaRPr lang="en-US" sz="2400" dirty="0"/>
          </a:p>
        </p:txBody>
      </p:sp>
      <p:sp>
        <p:nvSpPr>
          <p:cNvPr id="24582" name="Text Box 2"/>
          <p:cNvSpPr txBox="1">
            <a:spLocks noChangeArrowheads="1"/>
          </p:cNvSpPr>
          <p:nvPr/>
        </p:nvSpPr>
        <p:spPr bwMode="auto">
          <a:xfrm>
            <a:off x="6705600" y="1182688"/>
            <a:ext cx="652463" cy="590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spcAft>
                <a:spcPts val="1000"/>
              </a:spcAft>
            </a:pPr>
            <a:r>
              <a:rPr lang="en-US" sz="2400">
                <a:solidFill>
                  <a:srgbClr val="FF0000"/>
                </a:solidFill>
                <a:latin typeface="Calibri" pitchFamily="34" charset="0"/>
              </a:rPr>
              <a:t>❷</a:t>
            </a:r>
            <a:endParaRPr lang="en-US" sz="24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828800"/>
            <a:ext cx="37480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p:cNvPicPr preferRelativeResize="0">
            <a:picLocks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VRMP Template – By Section</a:t>
            </a:r>
            <a:br>
              <a:rPr lang="en-US" sz="3200" b="1" dirty="0">
                <a:solidFill>
                  <a:srgbClr val="000000"/>
                </a:solidFill>
                <a:latin typeface="Bookman Old Style" pitchFamily="18" charset="0"/>
                <a:ea typeface="+mn-ea"/>
                <a:cs typeface="Arial" charset="0"/>
              </a:rPr>
            </a:br>
            <a:r>
              <a:rPr lang="en-US" sz="3200" b="1" dirty="0">
                <a:solidFill>
                  <a:srgbClr val="000000"/>
                </a:solidFill>
                <a:latin typeface="Bookman Old Style" pitchFamily="18" charset="0"/>
                <a:ea typeface="+mn-ea"/>
                <a:cs typeface="Arial" charset="0"/>
              </a:rPr>
              <a:t>	Step </a:t>
            </a:r>
            <a:r>
              <a:rPr lang="en-US" sz="3200" b="1" dirty="0" smtClean="0">
                <a:solidFill>
                  <a:srgbClr val="000000"/>
                </a:solidFill>
                <a:latin typeface="Bookman Old Style" pitchFamily="18" charset="0"/>
                <a:ea typeface="+mn-ea"/>
                <a:cs typeface="Arial" charset="0"/>
              </a:rPr>
              <a:t>5- Outcomes</a:t>
            </a:r>
            <a:endParaRPr lang="en-GB" sz="3200" b="1" dirty="0">
              <a:solidFill>
                <a:srgbClr val="000000"/>
              </a:solidFill>
              <a:latin typeface="Bookman Old Style" pitchFamily="18" charset="0"/>
              <a:ea typeface="+mn-ea"/>
              <a:cs typeface="Arial" charset="0"/>
            </a:endParaRPr>
          </a:p>
        </p:txBody>
      </p:sp>
      <p:sp>
        <p:nvSpPr>
          <p:cNvPr id="3" name="Content Placeholder 2"/>
          <p:cNvSpPr>
            <a:spLocks noGrp="1"/>
          </p:cNvSpPr>
          <p:nvPr>
            <p:ph idx="1"/>
          </p:nvPr>
        </p:nvSpPr>
        <p:spPr>
          <a:xfrm>
            <a:off x="1235075" y="1600200"/>
            <a:ext cx="3794125" cy="5105400"/>
          </a:xfrm>
        </p:spPr>
        <p:txBody>
          <a:bodyPr/>
          <a:lstStyle/>
          <a:p>
            <a:pPr marL="0" indent="0">
              <a:buFont typeface="Arial" pitchFamily="34" charset="0"/>
              <a:buNone/>
              <a:defRPr/>
            </a:pPr>
            <a:r>
              <a:rPr lang="en-US" u="sng" dirty="0" smtClean="0"/>
              <a:t>Third</a:t>
            </a:r>
            <a:r>
              <a:rPr lang="en-US" dirty="0" smtClean="0"/>
              <a:t>: </a:t>
            </a:r>
            <a:r>
              <a:rPr lang="en-US" dirty="0"/>
              <a:t>	</a:t>
            </a:r>
            <a:endParaRPr lang="en-US" i="1" dirty="0"/>
          </a:p>
          <a:p>
            <a:pPr algn="just">
              <a:defRPr/>
            </a:pPr>
            <a:r>
              <a:rPr lang="en-US" sz="2400" dirty="0" smtClean="0"/>
              <a:t>The worksheet is used to track the mitigation needed and completion date</a:t>
            </a:r>
          </a:p>
          <a:p>
            <a:pPr algn="just">
              <a:defRPr/>
            </a:pPr>
            <a:r>
              <a:rPr lang="en-US" sz="2400" dirty="0" smtClean="0"/>
              <a:t>Keep track of dates mitigation is complete</a:t>
            </a:r>
            <a:endParaRPr lang="en-US" sz="2400" dirty="0"/>
          </a:p>
        </p:txBody>
      </p:sp>
      <p:sp>
        <p:nvSpPr>
          <p:cNvPr id="25606" name="Text Box 2"/>
          <p:cNvSpPr txBox="1">
            <a:spLocks noChangeArrowheads="1"/>
          </p:cNvSpPr>
          <p:nvPr/>
        </p:nvSpPr>
        <p:spPr bwMode="auto">
          <a:xfrm>
            <a:off x="7924800" y="1219200"/>
            <a:ext cx="7620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algn="ctr" eaLnBrk="1" hangingPunct="1">
              <a:spcAft>
                <a:spcPts val="1000"/>
              </a:spcAft>
            </a:pPr>
            <a:r>
              <a:rPr lang="en-US" sz="2400">
                <a:solidFill>
                  <a:srgbClr val="FF0000"/>
                </a:solidFill>
                <a:latin typeface="Calibri" pitchFamily="34" charset="0"/>
              </a:rPr>
              <a:t>❸</a:t>
            </a:r>
            <a:endParaRPr lang="en-US" sz="24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noGrp="1" noChangeArrowheads="1"/>
          </p:cNvSpPr>
          <p:nvPr>
            <p:ph type="title" idx="4294967295"/>
          </p:nvPr>
        </p:nvSpPr>
        <p:spPr bwMode="auto">
          <a:xfrm>
            <a:off x="1235075" y="304800"/>
            <a:ext cx="7832725"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rgbClr val="000000"/>
                </a:solidFill>
                <a:latin typeface="Bookman Old Style" pitchFamily="18" charset="0"/>
                <a:ea typeface="+mn-ea"/>
                <a:cs typeface="Arial" charset="0"/>
              </a:rPr>
              <a:t>Handouts</a:t>
            </a:r>
            <a:endParaRPr lang="en-GB" sz="3200" b="1" dirty="0">
              <a:solidFill>
                <a:srgbClr val="000000"/>
              </a:solidFill>
              <a:latin typeface="Bookman Old Style" pitchFamily="18" charset="0"/>
              <a:ea typeface="+mn-ea"/>
              <a:cs typeface="Arial" charset="0"/>
            </a:endParaRPr>
          </a:p>
        </p:txBody>
      </p:sp>
      <p:sp>
        <p:nvSpPr>
          <p:cNvPr id="2" name="TextBox 1"/>
          <p:cNvSpPr txBox="1"/>
          <p:nvPr/>
        </p:nvSpPr>
        <p:spPr>
          <a:xfrm>
            <a:off x="1828800" y="1600200"/>
            <a:ext cx="6553200" cy="2523768"/>
          </a:xfrm>
          <a:prstGeom prst="rect">
            <a:avLst/>
          </a:prstGeom>
          <a:noFill/>
        </p:spPr>
        <p:txBody>
          <a:bodyPr>
            <a:spAutoFit/>
          </a:bodyPr>
          <a:lstStyle/>
          <a:p>
            <a:pPr>
              <a:defRPr/>
            </a:pPr>
            <a:endParaRPr lang="en-US" sz="2800" dirty="0">
              <a:solidFill>
                <a:schemeClr val="tx1"/>
              </a:solidFill>
              <a:latin typeface="+mn-lt"/>
              <a:cs typeface="Arial" charset="0"/>
            </a:endParaRPr>
          </a:p>
          <a:p>
            <a:pPr marL="342900" indent="-342900">
              <a:buFontTx/>
              <a:buAutoNum type="arabicPeriod"/>
              <a:defRPr/>
            </a:pPr>
            <a:r>
              <a:rPr lang="en-US" sz="2800" dirty="0">
                <a:solidFill>
                  <a:schemeClr val="tx1"/>
                </a:solidFill>
                <a:latin typeface="+mn-lt"/>
                <a:cs typeface="Arial" charset="0"/>
              </a:rPr>
              <a:t>VRMP Template </a:t>
            </a:r>
          </a:p>
          <a:p>
            <a:pPr marL="342900" indent="-342900">
              <a:buFontTx/>
              <a:buAutoNum type="arabicPeriod"/>
              <a:defRPr/>
            </a:pPr>
            <a:r>
              <a:rPr lang="en-US" sz="2800" dirty="0">
                <a:solidFill>
                  <a:schemeClr val="tx1"/>
                </a:solidFill>
                <a:latin typeface="+mn-lt"/>
                <a:cs typeface="Arial" charset="0"/>
              </a:rPr>
              <a:t>Verification and Inspection Worksheet - Excel Spreadsheet</a:t>
            </a:r>
          </a:p>
          <a:p>
            <a:pPr marL="342900" indent="-342900">
              <a:buFontTx/>
              <a:buAutoNum type="arabicPeriod"/>
              <a:defRPr/>
            </a:pPr>
            <a:r>
              <a:rPr lang="en-US" sz="2800" dirty="0">
                <a:solidFill>
                  <a:schemeClr val="tx1"/>
                </a:solidFill>
                <a:latin typeface="+mn-lt"/>
                <a:cs typeface="Arial" charset="0"/>
              </a:rPr>
              <a:t>UTRI pdf</a:t>
            </a:r>
            <a:r>
              <a:rPr lang="en-US" sz="2800" dirty="0">
                <a:solidFill>
                  <a:schemeClr val="tx1"/>
                </a:solidFill>
                <a:latin typeface="+mn-lt"/>
                <a:cs typeface="Arial" charset="0"/>
              </a:rPr>
              <a:t> – Steps to </a:t>
            </a:r>
            <a:r>
              <a:rPr lang="en-US" sz="2800" dirty="0" smtClean="0">
                <a:solidFill>
                  <a:schemeClr val="tx1"/>
                </a:solidFill>
                <a:latin typeface="+mn-lt"/>
                <a:cs typeface="Arial" charset="0"/>
              </a:rPr>
              <a:t>implementation</a:t>
            </a:r>
            <a:endParaRPr lang="en-US" sz="2800" dirty="0">
              <a:solidFill>
                <a:schemeClr val="tx1"/>
              </a:solidFill>
              <a:latin typeface="+mn-lt"/>
              <a:cs typeface="Arial" charset="0"/>
            </a:endParaRPr>
          </a:p>
          <a:p>
            <a:pPr marL="342900" indent="-342900">
              <a:buFontTx/>
              <a:buAutoNum type="arabicPeriod" startAt="4"/>
              <a:defRPr/>
            </a:pPr>
            <a:endParaRPr lang="en-US" dirty="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VRMP Template – By Section</a:t>
            </a:r>
            <a:br>
              <a:rPr lang="en-US" sz="3200" b="1" dirty="0">
                <a:solidFill>
                  <a:srgbClr val="000000"/>
                </a:solidFill>
                <a:latin typeface="Bookman Old Style" pitchFamily="18" charset="0"/>
                <a:ea typeface="+mn-ea"/>
                <a:cs typeface="Arial" charset="0"/>
              </a:rPr>
            </a:br>
            <a:r>
              <a:rPr lang="en-US" sz="3200" b="1" dirty="0">
                <a:solidFill>
                  <a:srgbClr val="000000"/>
                </a:solidFill>
                <a:latin typeface="Bookman Old Style" pitchFamily="18" charset="0"/>
                <a:ea typeface="+mn-ea"/>
                <a:cs typeface="Arial" charset="0"/>
              </a:rPr>
              <a:t>	Step </a:t>
            </a:r>
            <a:r>
              <a:rPr lang="en-US" sz="3200" b="1" dirty="0" smtClean="0">
                <a:solidFill>
                  <a:srgbClr val="000000"/>
                </a:solidFill>
                <a:latin typeface="Bookman Old Style" pitchFamily="18" charset="0"/>
                <a:ea typeface="+mn-ea"/>
                <a:cs typeface="Arial" charset="0"/>
              </a:rPr>
              <a:t>5- Outcomes</a:t>
            </a:r>
            <a:endParaRPr lang="en-GB" sz="3200" b="1" dirty="0">
              <a:solidFill>
                <a:srgbClr val="000000"/>
              </a:solidFill>
              <a:latin typeface="Bookman Old Style" pitchFamily="18" charset="0"/>
              <a:ea typeface="+mn-ea"/>
              <a:cs typeface="Arial" charset="0"/>
            </a:endParaRPr>
          </a:p>
        </p:txBody>
      </p:sp>
      <p:sp>
        <p:nvSpPr>
          <p:cNvPr id="26628" name="Content Placeholder 2"/>
          <p:cNvSpPr>
            <a:spLocks noGrp="1"/>
          </p:cNvSpPr>
          <p:nvPr>
            <p:ph idx="1"/>
          </p:nvPr>
        </p:nvSpPr>
        <p:spPr bwMode="auto">
          <a:xfrm>
            <a:off x="1235075" y="1371600"/>
            <a:ext cx="478472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mtClean="0"/>
              <a:t>Inspection Schedule</a:t>
            </a:r>
          </a:p>
        </p:txBody>
      </p:sp>
      <p:pic>
        <p:nvPicPr>
          <p:cNvPr id="266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67818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200025"/>
            <a:ext cx="745172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57400" y="34290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28675" name="Picture 4"/>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43100"/>
            <a:ext cx="655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txBox="1">
            <a:spLocks noChangeArrowheads="1"/>
          </p:cNvSpPr>
          <p:nvPr/>
        </p:nvSpPr>
        <p:spPr bwMode="auto">
          <a:xfrm>
            <a:off x="1201738" y="304800"/>
            <a:ext cx="7451725"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rgbClr val="000000"/>
                </a:solidFill>
                <a:latin typeface="Bookman Old Style" pitchFamily="18" charset="0"/>
                <a:ea typeface="+mn-ea"/>
                <a:cs typeface="Arial" charset="0"/>
              </a:rPr>
              <a:t>VRMP Template – By Section</a:t>
            </a:r>
            <a:br>
              <a:rPr lang="en-US" sz="3200" b="1" dirty="0" smtClean="0">
                <a:solidFill>
                  <a:srgbClr val="000000"/>
                </a:solidFill>
                <a:latin typeface="Bookman Old Style" pitchFamily="18" charset="0"/>
                <a:ea typeface="+mn-ea"/>
                <a:cs typeface="Arial" charset="0"/>
              </a:rPr>
            </a:br>
            <a:r>
              <a:rPr lang="en-US" sz="3200" b="1" dirty="0" smtClean="0">
                <a:solidFill>
                  <a:srgbClr val="000000"/>
                </a:solidFill>
                <a:latin typeface="Bookman Old Style" pitchFamily="18" charset="0"/>
                <a:ea typeface="+mn-ea"/>
                <a:cs typeface="Arial" charset="0"/>
              </a:rPr>
              <a:t>	Step 6- Potential Debris Staging Areas</a:t>
            </a:r>
            <a:endParaRPr lang="en-GB" sz="3200" b="1" dirty="0">
              <a:solidFill>
                <a:srgbClr val="000000"/>
              </a:solidFill>
              <a:latin typeface="Bookman Old Style" pitchFamily="18" charset="0"/>
              <a:ea typeface="+mn-ea"/>
              <a:cs typeface="Arial"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057400" y="34290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29699" name="Picture 4"/>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C:\Users\Owner\Dropbox\UTRI-CARPDC (2)\Documents\Powerpoints\City,county,State properties pic\City,county,St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128588"/>
            <a:ext cx="7756525" cy="64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057400" y="34290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30723" name="Picture 4"/>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C:\Users\Owner\Dropbox\UTRI-CARPDC (2)\Documents\Powerpoints\County_site_map\County_site_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190500"/>
            <a:ext cx="76803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41313"/>
            <a:ext cx="4443413"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85763"/>
            <a:ext cx="1985963"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2" descr="C:\Users\Owner\Dropbox\UTRI-CARPDC (2)\Documents\Powerpoints\City,county,State properties pic\City,county,Sta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40213"/>
            <a:ext cx="1828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7162800" y="4240213"/>
            <a:ext cx="1228725" cy="741362"/>
          </a:xfrm>
          <a:prstGeom prst="straightConnector1">
            <a:avLst/>
          </a:prstGeom>
          <a:ln w="38100">
            <a:solidFill>
              <a:srgbClr val="006600"/>
            </a:solidFill>
            <a:tailEnd type="arrow"/>
          </a:ln>
        </p:spPr>
        <p:style>
          <a:lnRef idx="1">
            <a:schemeClr val="dk1"/>
          </a:lnRef>
          <a:fillRef idx="0">
            <a:schemeClr val="dk1"/>
          </a:fillRef>
          <a:effectRef idx="0">
            <a:schemeClr val="dk1"/>
          </a:effectRef>
          <a:fontRef idx="minor">
            <a:schemeClr val="tx1"/>
          </a:fontRef>
        </p:style>
      </p:cxnSp>
      <p:sp>
        <p:nvSpPr>
          <p:cNvPr id="31751" name="TextBox 17"/>
          <p:cNvSpPr txBox="1">
            <a:spLocks noChangeArrowheads="1"/>
          </p:cNvSpPr>
          <p:nvPr/>
        </p:nvSpPr>
        <p:spPr bwMode="auto">
          <a:xfrm>
            <a:off x="8431213" y="3967163"/>
            <a:ext cx="401637" cy="31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r>
              <a:rPr lang="en-US" b="1">
                <a:solidFill>
                  <a:srgbClr val="FF0000"/>
                </a:solidFill>
              </a:rPr>
              <a:t>1</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txBox="1">
            <a:spLocks noGrp="1" noChangeArrowheads="1"/>
          </p:cNvSpPr>
          <p:nvPr>
            <p:ph type="title" idx="4294967295"/>
          </p:nvPr>
        </p:nvSpPr>
        <p:spPr bwMode="auto">
          <a:xfrm>
            <a:off x="1235075" y="304800"/>
            <a:ext cx="7908925"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rgbClr val="000000"/>
                </a:solidFill>
                <a:latin typeface="Bookman Old Style" pitchFamily="18" charset="0"/>
                <a:ea typeface="+mn-ea"/>
                <a:cs typeface="Arial" charset="0"/>
              </a:rPr>
              <a:t>VRMP Template – By Section</a:t>
            </a:r>
            <a:br>
              <a:rPr lang="en-US" sz="3200" b="1" dirty="0" smtClean="0">
                <a:solidFill>
                  <a:srgbClr val="000000"/>
                </a:solidFill>
                <a:latin typeface="Bookman Old Style" pitchFamily="18" charset="0"/>
                <a:ea typeface="+mn-ea"/>
                <a:cs typeface="Arial" charset="0"/>
              </a:rPr>
            </a:br>
            <a:r>
              <a:rPr lang="en-US" sz="3200" b="1" dirty="0" smtClean="0">
                <a:solidFill>
                  <a:srgbClr val="000000"/>
                </a:solidFill>
                <a:latin typeface="Bookman Old Style" pitchFamily="18" charset="0"/>
                <a:ea typeface="+mn-ea"/>
                <a:cs typeface="Arial" charset="0"/>
              </a:rPr>
              <a:t>	Step 7- Collaborative Strategies</a:t>
            </a:r>
            <a:endParaRPr lang="en-GB" sz="3200" b="1" dirty="0">
              <a:solidFill>
                <a:srgbClr val="000000"/>
              </a:solidFill>
              <a:latin typeface="Bookman Old Style" pitchFamily="18" charset="0"/>
              <a:ea typeface="+mn-ea"/>
              <a:cs typeface="Arial" charset="0"/>
            </a:endParaRPr>
          </a:p>
        </p:txBody>
      </p:sp>
      <p:sp>
        <p:nvSpPr>
          <p:cNvPr id="5" name="Content Placeholder 2"/>
          <p:cNvSpPr txBox="1">
            <a:spLocks/>
          </p:cNvSpPr>
          <p:nvPr/>
        </p:nvSpPr>
        <p:spPr>
          <a:xfrm>
            <a:off x="1447800" y="1524000"/>
            <a:ext cx="7543800" cy="3352800"/>
          </a:xfrm>
          <a:prstGeom prst="rect">
            <a:avLst/>
          </a:prstGeom>
        </p:spPr>
        <p:txBody>
          <a:bodyPr/>
          <a:lstStyle/>
          <a:p>
            <a:pPr marL="342900" indent="-342900" eaLnBrk="0" hangingPunct="0">
              <a:spcBef>
                <a:spcPct val="20000"/>
              </a:spcBef>
              <a:buFont typeface="Arial" charset="0"/>
              <a:buChar char="•"/>
              <a:defRPr/>
            </a:pPr>
            <a:r>
              <a:rPr lang="en-US" sz="3200" dirty="0">
                <a:solidFill>
                  <a:schemeClr val="tx1"/>
                </a:solidFill>
                <a:latin typeface="+mn-lt"/>
              </a:rPr>
              <a:t>How to incorporate urban forestry into Emergency Management and Debris Management </a:t>
            </a:r>
          </a:p>
          <a:p>
            <a:pPr marL="742950" lvl="1" indent="-285750" eaLnBrk="0" hangingPunct="0">
              <a:spcBef>
                <a:spcPct val="20000"/>
              </a:spcBef>
              <a:buFont typeface="Arial" charset="0"/>
              <a:buChar char="–"/>
              <a:defRPr/>
            </a:pPr>
            <a:r>
              <a:rPr lang="en-US" sz="2800" dirty="0">
                <a:solidFill>
                  <a:schemeClr val="tx1"/>
                </a:solidFill>
                <a:latin typeface="+mn-lt"/>
              </a:rPr>
              <a:t>Meet FEMA standards for mitigation, planning, response, and recovery </a:t>
            </a:r>
            <a:r>
              <a:rPr lang="en-US" sz="2800" b="1" i="1" dirty="0">
                <a:solidFill>
                  <a:schemeClr val="tx1"/>
                </a:solidFill>
                <a:latin typeface="+mn-lt"/>
              </a:rPr>
              <a:t>AND</a:t>
            </a:r>
            <a:r>
              <a:rPr lang="en-US" sz="2800" dirty="0">
                <a:solidFill>
                  <a:schemeClr val="tx1"/>
                </a:solidFill>
                <a:latin typeface="+mn-lt"/>
              </a:rPr>
              <a:t> arboriculture industry performance standards</a:t>
            </a:r>
          </a:p>
          <a:p>
            <a:pPr marL="342900" indent="-342900" eaLnBrk="0" hangingPunct="0">
              <a:spcBef>
                <a:spcPct val="20000"/>
              </a:spcBef>
              <a:buFont typeface="Arial" charset="0"/>
              <a:buChar char="•"/>
              <a:defRPr/>
            </a:pPr>
            <a:endParaRPr lang="en-US" sz="3200" dirty="0">
              <a:latin typeface="+mn-lt"/>
            </a:endParaRPr>
          </a:p>
        </p:txBody>
      </p:sp>
      <p:pic>
        <p:nvPicPr>
          <p:cNvPr id="32773" name="Picture 13" descr="http://www.titusville.com/Images/ImageManager/emCyc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953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IS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181600"/>
            <a:ext cx="16446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txBox="1">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rgbClr val="000000"/>
                </a:solidFill>
                <a:latin typeface="Bookman Old Style" pitchFamily="18" charset="0"/>
                <a:ea typeface="+mn-ea"/>
                <a:cs typeface="Arial" charset="0"/>
              </a:rPr>
              <a:t>VRMP Template – By Section</a:t>
            </a:r>
            <a:br>
              <a:rPr lang="en-US" sz="3200" b="1" dirty="0" smtClean="0">
                <a:solidFill>
                  <a:srgbClr val="000000"/>
                </a:solidFill>
                <a:latin typeface="Bookman Old Style" pitchFamily="18" charset="0"/>
                <a:ea typeface="+mn-ea"/>
                <a:cs typeface="Arial" charset="0"/>
              </a:rPr>
            </a:br>
            <a:r>
              <a:rPr lang="en-US" sz="3200" b="1" dirty="0" smtClean="0">
                <a:solidFill>
                  <a:srgbClr val="000000"/>
                </a:solidFill>
                <a:latin typeface="Bookman Old Style" pitchFamily="18" charset="0"/>
                <a:ea typeface="+mn-ea"/>
                <a:cs typeface="Arial" charset="0"/>
              </a:rPr>
              <a:t>	Step 8- Next Steps</a:t>
            </a:r>
            <a:endParaRPr lang="en-GB" sz="3200" b="1" dirty="0">
              <a:solidFill>
                <a:srgbClr val="000000"/>
              </a:solidFill>
              <a:latin typeface="Bookman Old Style" pitchFamily="18" charset="0"/>
              <a:ea typeface="+mn-ea"/>
              <a:cs typeface="Arial" charset="0"/>
            </a:endParaRPr>
          </a:p>
        </p:txBody>
      </p:sp>
      <p:sp>
        <p:nvSpPr>
          <p:cNvPr id="33796" name="Content Placeholder 2"/>
          <p:cNvSpPr>
            <a:spLocks noGrp="1"/>
          </p:cNvSpPr>
          <p:nvPr>
            <p:ph idx="1"/>
          </p:nvPr>
        </p:nvSpPr>
        <p:spPr bwMode="auto">
          <a:xfrm>
            <a:off x="1235075" y="1600200"/>
            <a:ext cx="7451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mtClean="0"/>
              <a:t>Update the VRMP every five years</a:t>
            </a:r>
          </a:p>
          <a:p>
            <a:pPr marL="0" indent="0">
              <a:buFont typeface="Arial" pitchFamily="34" charset="0"/>
              <a:buNone/>
            </a:pPr>
            <a:r>
              <a:rPr lang="en-US" smtClean="0"/>
              <a:t>in conjunction with the Natural /Hazard  Mitigation Plan </a:t>
            </a:r>
          </a:p>
          <a:p>
            <a:pPr lvl="1"/>
            <a:r>
              <a:rPr lang="en-US" sz="2400" i="1" smtClean="0"/>
              <a:t>The mitigation planning requirements of 44 Code of Federal Regulations, Section 201.6 (d) (44 CFR 201.6(d) require that local hazard mitigation plans must be reviewed, updated to reflect changes in development, progress in local mitigation efforts, and changes in priorities, and reapproved every five ears for local jurisdiction to be able to receive hazard mitigation funding </a:t>
            </a:r>
          </a:p>
        </p:txBody>
      </p:sp>
      <p:pic>
        <p:nvPicPr>
          <p:cNvPr id="33797" name="Picture 2" descr="C:\Users\Owner\AppData\Local\Microsoft\Windows\Temporary Internet Files\Content.IE5\E3FM2P3M\MC90043958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338" y="990600"/>
            <a:ext cx="13176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Grp="1" noChangeArrowheads="1"/>
          </p:cNvSpPr>
          <p:nvPr>
            <p:ph type="ctrTitle"/>
          </p:nvPr>
        </p:nvSpPr>
        <p:spPr bwMode="auto">
          <a:xfrm>
            <a:off x="1235075" y="609600"/>
            <a:ext cx="7223125"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b="1" dirty="0" smtClean="0">
                <a:solidFill>
                  <a:srgbClr val="006600"/>
                </a:solidFill>
              </a:rPr>
              <a:t/>
            </a:r>
            <a:br>
              <a:rPr lang="en-GB" sz="4800" b="1" dirty="0" smtClean="0">
                <a:solidFill>
                  <a:srgbClr val="006600"/>
                </a:solidFill>
              </a:rPr>
            </a:br>
            <a:r>
              <a:rPr lang="en-US" sz="4000" dirty="0" smtClean="0">
                <a:latin typeface="Bookman Old Style" pitchFamily="18" charset="0"/>
              </a:rPr>
              <a:t>Vegetative Risk Management </a:t>
            </a:r>
            <a:r>
              <a:rPr lang="en-US" sz="4000" dirty="0" smtClean="0">
                <a:latin typeface="Bookman Old Style" pitchFamily="18" charset="0"/>
              </a:rPr>
              <a:t>Plan</a:t>
            </a:r>
            <a:br>
              <a:rPr lang="en-US" sz="4000" dirty="0" smtClean="0">
                <a:latin typeface="Bookman Old Style" pitchFamily="18" charset="0"/>
              </a:rPr>
            </a:br>
            <a:r>
              <a:rPr lang="en-US" sz="4000" dirty="0" smtClean="0">
                <a:latin typeface="Bookman Old Style" pitchFamily="18" charset="0"/>
              </a:rPr>
              <a:t>Template</a:t>
            </a:r>
            <a:endParaRPr lang="en-GB" sz="3600" dirty="0" smtClean="0">
              <a:latin typeface="Bookman Old Style" pitchFamily="18" charset="0"/>
            </a:endParaRPr>
          </a:p>
        </p:txBody>
      </p:sp>
      <p:sp>
        <p:nvSpPr>
          <p:cNvPr id="2" name="Subtitle 1"/>
          <p:cNvSpPr>
            <a:spLocks noGrp="1"/>
          </p:cNvSpPr>
          <p:nvPr>
            <p:ph type="subTitle" idx="1"/>
          </p:nvPr>
        </p:nvSpPr>
        <p:spPr>
          <a:xfrm>
            <a:off x="1371599" y="3886200"/>
            <a:ext cx="6937375" cy="1752600"/>
          </a:xfrm>
        </p:spPr>
        <p:txBody>
          <a:bodyPr/>
          <a:lstStyle/>
          <a:p>
            <a:r>
              <a:rPr lang="en-US" dirty="0" smtClean="0"/>
              <a:t>Details for Development by Section</a:t>
            </a:r>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5969000"/>
            <a:ext cx="635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51" name="Picture 9" descr="SMA_Logo(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5919788"/>
            <a:ext cx="109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2" name="ClipArt Placeholder 5" descr="LOGO-carp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9197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9499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5969000"/>
            <a:ext cx="75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 descr="C:\Documents and Settings\dhartel\My Documents\Ufs\Logo\Logo_Old\Best Copies (Big Tree)\usdalogofromCUF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949950"/>
            <a:ext cx="819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6549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Grp="1" noChangeArrowheads="1"/>
          </p:cNvSpPr>
          <p:nvPr>
            <p:ph type="title" idx="4294967295"/>
          </p:nvPr>
        </p:nvSpPr>
        <p:spPr bwMode="auto">
          <a:xfrm>
            <a:off x="1235075" y="304800"/>
            <a:ext cx="7832725"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Presentation Outline</a:t>
            </a:r>
            <a:endParaRPr lang="en-GB" sz="3200" b="1" dirty="0">
              <a:solidFill>
                <a:srgbClr val="000000"/>
              </a:solidFill>
              <a:latin typeface="Bookman Old Style" pitchFamily="18" charset="0"/>
              <a:ea typeface="+mn-ea"/>
              <a:cs typeface="Arial" charset="0"/>
            </a:endParaRPr>
          </a:p>
        </p:txBody>
      </p:sp>
      <p:sp>
        <p:nvSpPr>
          <p:cNvPr id="15" name="TextBox 14"/>
          <p:cNvSpPr txBox="1"/>
          <p:nvPr/>
        </p:nvSpPr>
        <p:spPr>
          <a:xfrm>
            <a:off x="1524000" y="990600"/>
            <a:ext cx="7467600" cy="5502275"/>
          </a:xfrm>
          <a:prstGeom prst="rect">
            <a:avLst/>
          </a:prstGeom>
          <a:noFill/>
        </p:spPr>
        <p:txBody>
          <a:bodyPr>
            <a:spAutoFit/>
          </a:bodyPr>
          <a:lstStyle/>
          <a:p>
            <a:pPr>
              <a:lnSpc>
                <a:spcPct val="81000"/>
              </a:lnSpc>
              <a:buClr>
                <a:srgbClr val="000000"/>
              </a:buClr>
              <a:buSzPct val="100000"/>
              <a:defRPr/>
            </a:pPr>
            <a:endParaRPr lang="en-US" sz="2800" b="1" dirty="0">
              <a:solidFill>
                <a:schemeClr val="tx1"/>
              </a:solidFill>
              <a:latin typeface="+mn-lt"/>
              <a:cs typeface="+mn-cs"/>
            </a:endParaRPr>
          </a:p>
          <a:p>
            <a:pPr marL="342900"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VRMP Role in Natural/Hazard Mitigation Plans</a:t>
            </a:r>
          </a:p>
          <a:p>
            <a:pPr>
              <a:lnSpc>
                <a:spcPct val="81000"/>
              </a:lnSpc>
              <a:buClr>
                <a:srgbClr val="000000"/>
              </a:buClr>
              <a:buSzPct val="100000"/>
              <a:defRPr/>
            </a:pPr>
            <a:endParaRPr lang="en-US" sz="2800" b="1" dirty="0">
              <a:solidFill>
                <a:schemeClr val="tx1"/>
              </a:solidFill>
              <a:latin typeface="+mn-lt"/>
              <a:cs typeface="+mn-cs"/>
            </a:endParaRPr>
          </a:p>
          <a:p>
            <a:pPr marL="342900"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VRMP Goals and Expected Outcomes</a:t>
            </a:r>
            <a:r>
              <a:rPr lang="en-US" sz="2400" dirty="0">
                <a:solidFill>
                  <a:schemeClr val="tx1"/>
                </a:solidFill>
                <a:latin typeface="+mn-lt"/>
                <a:cs typeface="+mn-cs"/>
              </a:rPr>
              <a:t> </a:t>
            </a:r>
          </a:p>
          <a:p>
            <a:pPr>
              <a:lnSpc>
                <a:spcPct val="81000"/>
              </a:lnSpc>
              <a:buClr>
                <a:srgbClr val="000000"/>
              </a:buClr>
              <a:buSzPct val="100000"/>
              <a:defRPr/>
            </a:pPr>
            <a:endParaRPr lang="en-US" sz="2400" dirty="0">
              <a:solidFill>
                <a:schemeClr val="tx1"/>
              </a:solidFill>
              <a:latin typeface="+mn-lt"/>
              <a:cs typeface="+mn-cs"/>
            </a:endParaRPr>
          </a:p>
          <a:p>
            <a:pPr marL="342900"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VRMP Template</a:t>
            </a:r>
          </a:p>
          <a:p>
            <a:pPr>
              <a:lnSpc>
                <a:spcPct val="81000"/>
              </a:lnSpc>
              <a:buClr>
                <a:srgbClr val="000000"/>
              </a:buClr>
              <a:buSzPct val="100000"/>
              <a:defRPr/>
            </a:pPr>
            <a:r>
              <a:rPr lang="en-US" sz="2800" b="1" dirty="0">
                <a:solidFill>
                  <a:schemeClr val="tx1"/>
                </a:solidFill>
                <a:latin typeface="+mn-lt"/>
                <a:cs typeface="+mn-cs"/>
              </a:rPr>
              <a:t>     Details by Section</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Introduction</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Purpose and Need</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Overview of the County</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The UTRI Results</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Outcomes</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Debris Staging Areas</a:t>
            </a:r>
          </a:p>
          <a:p>
            <a:pPr marL="1257300" lvl="2" indent="-342900">
              <a:lnSpc>
                <a:spcPct val="81000"/>
              </a:lnSpc>
              <a:buClr>
                <a:srgbClr val="000000"/>
              </a:buClr>
              <a:buSzPct val="100000"/>
              <a:buFont typeface="Arial" pitchFamily="34" charset="0"/>
              <a:buChar char="•"/>
              <a:defRPr/>
            </a:pPr>
            <a:r>
              <a:rPr lang="en-US" sz="2800" b="1" dirty="0">
                <a:solidFill>
                  <a:schemeClr val="tx1"/>
                </a:solidFill>
                <a:latin typeface="+mn-lt"/>
                <a:cs typeface="+mn-cs"/>
              </a:rPr>
              <a:t>Next Steps</a:t>
            </a:r>
          </a:p>
          <a:p>
            <a:pPr marL="800100" lvl="1" indent="-342900">
              <a:lnSpc>
                <a:spcPct val="81000"/>
              </a:lnSpc>
              <a:buClr>
                <a:srgbClr val="000000"/>
              </a:buClr>
              <a:buSzPct val="100000"/>
              <a:buFont typeface="Arial" pitchFamily="34" charset="0"/>
              <a:buChar char="•"/>
              <a:defRPr/>
            </a:pPr>
            <a:endParaRPr lang="en-US" sz="2800" b="1" dirty="0">
              <a:solidFill>
                <a:schemeClr val="tx1"/>
              </a:solidFill>
              <a:latin typeface="+mn-lt"/>
              <a:cs typeface="+mn-cs"/>
            </a:endParaRPr>
          </a:p>
          <a:p>
            <a:pPr>
              <a:lnSpc>
                <a:spcPct val="81000"/>
              </a:lnSpc>
              <a:buClr>
                <a:srgbClr val="000000"/>
              </a:buClr>
              <a:buSzPct val="100000"/>
              <a:defRPr/>
            </a:pPr>
            <a:endParaRPr lang="en-US" dirty="0">
              <a:solidFill>
                <a:schemeClr val="tx1"/>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idx="4294967295"/>
          </p:nvPr>
        </p:nvSpPr>
        <p:spPr bwMode="auto">
          <a:xfrm>
            <a:off x="1235075" y="304800"/>
            <a:ext cx="7908925"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rgbClr val="000000"/>
                </a:solidFill>
                <a:latin typeface="Bookman Old Style" pitchFamily="18" charset="0"/>
                <a:ea typeface="+mn-ea"/>
                <a:cs typeface="Arial" charset="0"/>
              </a:rPr>
              <a:t>Vegetation Risk Management Planning</a:t>
            </a:r>
            <a:endParaRPr lang="en-GB" sz="3200" b="1" dirty="0">
              <a:solidFill>
                <a:srgbClr val="000000"/>
              </a:solidFill>
              <a:latin typeface="Bookman Old Style" pitchFamily="18" charset="0"/>
              <a:ea typeface="+mn-ea"/>
              <a:cs typeface="Arial" charset="0"/>
            </a:endParaRPr>
          </a:p>
        </p:txBody>
      </p:sp>
      <p:sp>
        <p:nvSpPr>
          <p:cNvPr id="9220" name="TextBox 14"/>
          <p:cNvSpPr txBox="1">
            <a:spLocks noChangeArrowheads="1"/>
          </p:cNvSpPr>
          <p:nvPr/>
        </p:nvSpPr>
        <p:spPr bwMode="auto">
          <a:xfrm>
            <a:off x="1330325" y="2493963"/>
            <a:ext cx="74676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1pPr>
            <a:lvl2pPr eaLnBrk="0" hangingPunct="0">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2pPr>
            <a:lvl3pPr indent="-457200" eaLnBrk="0" hangingPunct="0">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3pPr>
            <a:lvl4pPr marL="1600200" indent="-228600" eaLnBrk="0" hangingPunct="0">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4pPr>
            <a:lvl5pPr marL="2057400" indent="-228600" eaLnBrk="0" hangingPunct="0">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defRPr>
                <a:solidFill>
                  <a:schemeClr val="bg1"/>
                </a:solidFill>
                <a:latin typeface="Arial" pitchFamily="34" charset="0"/>
                <a:cs typeface="Arial" pitchFamily="34" charset="0"/>
              </a:defRPr>
            </a:lvl9pPr>
          </a:lstStyle>
          <a:p>
            <a:pPr marL="0" lvl="1" eaLnBrk="1" hangingPunct="1">
              <a:lnSpc>
                <a:spcPct val="95000"/>
              </a:lnSpc>
              <a:spcBef>
                <a:spcPts val="1200"/>
              </a:spcBef>
              <a:buClr>
                <a:srgbClr val="000000"/>
              </a:buClr>
              <a:buSzPct val="100000"/>
              <a:defRPr/>
            </a:pPr>
            <a:r>
              <a:rPr lang="en-US" sz="2800" b="1" dirty="0" smtClean="0">
                <a:solidFill>
                  <a:schemeClr val="tx1"/>
                </a:solidFill>
                <a:latin typeface="Calibri" pitchFamily="34" charset="0"/>
              </a:rPr>
              <a:t>Disaster Planning</a:t>
            </a:r>
            <a:r>
              <a:rPr lang="en-US" sz="2800" b="1" dirty="0" smtClean="0">
                <a:solidFill>
                  <a:schemeClr val="tx1"/>
                </a:solidFill>
              </a:rPr>
              <a:t> </a:t>
            </a:r>
            <a:endParaRPr lang="en-US" sz="2800" b="1" dirty="0" smtClean="0">
              <a:solidFill>
                <a:schemeClr val="tx1"/>
              </a:solidFill>
              <a:latin typeface="Calibri" pitchFamily="34" charset="0"/>
            </a:endParaRPr>
          </a:p>
          <a:p>
            <a:pPr lvl="2" eaLnBrk="1" hangingPunct="1">
              <a:lnSpc>
                <a:spcPct val="95000"/>
              </a:lnSpc>
              <a:spcBef>
                <a:spcPts val="1200"/>
              </a:spcBef>
              <a:buClr>
                <a:srgbClr val="000000"/>
              </a:buClr>
              <a:buSzPct val="100000"/>
              <a:buFontTx/>
              <a:buChar char="•"/>
              <a:defRPr/>
            </a:pPr>
            <a:r>
              <a:rPr lang="en-US" sz="2800" dirty="0" smtClean="0">
                <a:solidFill>
                  <a:schemeClr val="tx1"/>
                </a:solidFill>
                <a:latin typeface="Calibri" pitchFamily="34" charset="0"/>
              </a:rPr>
              <a:t>Requirements</a:t>
            </a:r>
          </a:p>
          <a:p>
            <a:pPr marL="457200" lvl="2" indent="0" eaLnBrk="1" hangingPunct="1">
              <a:lnSpc>
                <a:spcPct val="95000"/>
              </a:lnSpc>
              <a:spcBef>
                <a:spcPts val="1200"/>
              </a:spcBef>
              <a:buClr>
                <a:srgbClr val="000000"/>
              </a:buClr>
              <a:buSzPct val="100000"/>
              <a:defRPr/>
            </a:pPr>
            <a:r>
              <a:rPr lang="en-US" sz="2800" dirty="0" smtClean="0">
                <a:solidFill>
                  <a:schemeClr val="tx1"/>
                </a:solidFill>
                <a:latin typeface="Calibri" pitchFamily="34" charset="0"/>
              </a:rPr>
              <a:t>		 – Natural Hazard Mitigation plans</a:t>
            </a:r>
          </a:p>
          <a:p>
            <a:pPr lvl="2" eaLnBrk="1" hangingPunct="1">
              <a:lnSpc>
                <a:spcPct val="95000"/>
              </a:lnSpc>
              <a:spcBef>
                <a:spcPts val="1200"/>
              </a:spcBef>
              <a:buClr>
                <a:srgbClr val="000000"/>
              </a:buClr>
              <a:buSzPct val="100000"/>
              <a:buFontTx/>
              <a:buChar char="•"/>
              <a:defRPr/>
            </a:pPr>
            <a:r>
              <a:rPr lang="en-US" sz="2800" dirty="0" smtClean="0">
                <a:solidFill>
                  <a:schemeClr val="tx1"/>
                </a:solidFill>
                <a:latin typeface="Calibri" pitchFamily="34" charset="0"/>
              </a:rPr>
              <a:t>Strategies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371600" y="46482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spcBef>
                <a:spcPts val="450"/>
              </a:spcBef>
              <a:buClr>
                <a:srgbClr val="000000"/>
              </a:buClr>
              <a:buSzPct val="100000"/>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11267" name="Text Box 4"/>
          <p:cNvSpPr txBox="1">
            <a:spLocks noChangeArrowheads="1"/>
          </p:cNvSpPr>
          <p:nvPr/>
        </p:nvSpPr>
        <p:spPr bwMode="auto">
          <a:xfrm>
            <a:off x="685800" y="685800"/>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lnSpc>
                <a:spcPct val="99000"/>
              </a:lnSpc>
              <a:spcBef>
                <a:spcPts val="450"/>
              </a:spcBef>
              <a:buClr>
                <a:srgbClr val="000000"/>
              </a:buClr>
              <a:buSzPct val="100000"/>
              <a:buFont typeface="Century Gothic" pitchFamily="34" charset="0"/>
              <a:buNone/>
            </a:pPr>
            <a:endParaRPr lang="en-US" sz="2400" b="1">
              <a:solidFill>
                <a:srgbClr val="000000"/>
              </a:solidFill>
              <a:latin typeface="Century Gothic" pitchFamily="34" charset="0"/>
            </a:endParaRPr>
          </a:p>
        </p:txBody>
      </p:sp>
      <p:pic>
        <p:nvPicPr>
          <p:cNvPr id="11268" name="Picture 7"/>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600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905000" y="609600"/>
            <a:ext cx="7010400" cy="655638"/>
          </a:xfrm>
          <a:prstGeom prst="rect">
            <a:avLst/>
          </a:prstGeom>
        </p:spPr>
        <p:txBody>
          <a:bodyPr/>
          <a:lstStyle/>
          <a:p>
            <a:pPr>
              <a:defRPr/>
            </a:pPr>
            <a:r>
              <a:rPr lang="en-US" sz="4400" b="1" dirty="0">
                <a:solidFill>
                  <a:schemeClr val="tx1">
                    <a:lumMod val="95000"/>
                    <a:lumOff val="5000"/>
                  </a:schemeClr>
                </a:solidFill>
                <a:latin typeface="+mj-lt"/>
                <a:ea typeface="+mj-ea"/>
                <a:cs typeface="+mj-cs"/>
              </a:rPr>
              <a:t>Vegetative Management Plan</a:t>
            </a:r>
          </a:p>
        </p:txBody>
      </p:sp>
      <p:graphicFrame>
        <p:nvGraphicFramePr>
          <p:cNvPr id="6" name="Content Placeholder 11"/>
          <p:cNvGraphicFramePr>
            <a:graphicFrameLocks/>
          </p:cNvGraphicFramePr>
          <p:nvPr/>
        </p:nvGraphicFramePr>
        <p:xfrm>
          <a:off x="1981200" y="2514600"/>
          <a:ext cx="6781800" cy="2596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Grp="1" noChangeArrowheads="1"/>
          </p:cNvSpPr>
          <p:nvPr>
            <p:ph type="title" idx="4294967295"/>
          </p:nvPr>
        </p:nvSpPr>
        <p:spPr bwMode="auto">
          <a:xfrm>
            <a:off x="1235075" y="304800"/>
            <a:ext cx="7832725"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a:solidFill>
                  <a:srgbClr val="000000"/>
                </a:solidFill>
                <a:latin typeface="Bookman Old Style" pitchFamily="18" charset="0"/>
                <a:ea typeface="+mn-ea"/>
                <a:cs typeface="Arial" charset="0"/>
              </a:rPr>
              <a:t>Vegetative Risk Management Planning</a:t>
            </a:r>
            <a:endParaRPr lang="en-GB" sz="2800" b="1" dirty="0">
              <a:solidFill>
                <a:srgbClr val="000000"/>
              </a:solidFill>
              <a:latin typeface="Bookman Old Style" pitchFamily="18" charset="0"/>
              <a:ea typeface="+mn-ea"/>
              <a:cs typeface="Arial" charset="0"/>
            </a:endParaRPr>
          </a:p>
        </p:txBody>
      </p:sp>
      <p:sp>
        <p:nvSpPr>
          <p:cNvPr id="4" name="TextBox 3"/>
          <p:cNvSpPr txBox="1"/>
          <p:nvPr/>
        </p:nvSpPr>
        <p:spPr>
          <a:xfrm>
            <a:off x="1235075" y="1219200"/>
            <a:ext cx="7527925" cy="4648200"/>
          </a:xfrm>
          <a:prstGeom prst="rect">
            <a:avLst/>
          </a:prstGeom>
          <a:noFill/>
        </p:spPr>
        <p:txBody>
          <a:bodyPr>
            <a:spAutoFit/>
          </a:bodyPr>
          <a:lstStyle/>
          <a:p>
            <a:pPr>
              <a:buFont typeface="Wingdings" pitchFamily="2" charset="2"/>
              <a:buChar char="q"/>
              <a:defRPr/>
            </a:pPr>
            <a:endParaRPr lang="en-US" sz="2800" dirty="0">
              <a:solidFill>
                <a:schemeClr val="tx1"/>
              </a:solidFill>
              <a:latin typeface="+mn-lt"/>
              <a:cs typeface="Arial" charset="0"/>
            </a:endParaRPr>
          </a:p>
          <a:p>
            <a:pPr marL="457200" indent="-457200">
              <a:spcBef>
                <a:spcPct val="50000"/>
              </a:spcBef>
              <a:buFontTx/>
              <a:buChar char="•"/>
              <a:defRPr/>
            </a:pPr>
            <a:r>
              <a:rPr lang="en-US" sz="2800" dirty="0">
                <a:solidFill>
                  <a:schemeClr val="tx1"/>
                </a:solidFill>
                <a:latin typeface="+mn-lt"/>
                <a:cs typeface="Arial" charset="0"/>
              </a:rPr>
              <a:t> </a:t>
            </a:r>
            <a:r>
              <a:rPr lang="en-US" sz="2800" b="1" dirty="0">
                <a:solidFill>
                  <a:schemeClr val="tx1"/>
                </a:solidFill>
                <a:latin typeface="Calibri" pitchFamily="34" charset="0"/>
              </a:rPr>
              <a:t>What to expect from the VRMP</a:t>
            </a:r>
          </a:p>
          <a:p>
            <a:pPr marL="742950" lvl="1" indent="-285750">
              <a:spcBef>
                <a:spcPts val="1200"/>
              </a:spcBef>
              <a:buFontTx/>
              <a:buChar char="•"/>
              <a:defRPr/>
            </a:pPr>
            <a:r>
              <a:rPr lang="en-US" sz="2800" dirty="0">
                <a:solidFill>
                  <a:schemeClr val="tx1"/>
                </a:solidFill>
                <a:latin typeface="Calibri" pitchFamily="34" charset="0"/>
              </a:rPr>
              <a:t> Lower tree risk</a:t>
            </a:r>
          </a:p>
          <a:p>
            <a:pPr marL="742950" lvl="1" indent="-285750">
              <a:spcBef>
                <a:spcPts val="1200"/>
              </a:spcBef>
              <a:buFontTx/>
              <a:buChar char="•"/>
              <a:defRPr/>
            </a:pPr>
            <a:r>
              <a:rPr lang="en-US" sz="2800" dirty="0">
                <a:solidFill>
                  <a:schemeClr val="tx1"/>
                </a:solidFill>
                <a:latin typeface="Calibri" pitchFamily="34" charset="0"/>
              </a:rPr>
              <a:t> Comprehensive disaster planning (e.g. debris)</a:t>
            </a:r>
          </a:p>
          <a:p>
            <a:pPr marL="742950" lvl="1" indent="-285750">
              <a:spcBef>
                <a:spcPts val="1200"/>
              </a:spcBef>
              <a:buFontTx/>
              <a:buChar char="•"/>
              <a:defRPr/>
            </a:pPr>
            <a:r>
              <a:rPr lang="en-US" sz="2800" dirty="0">
                <a:solidFill>
                  <a:schemeClr val="tx1"/>
                </a:solidFill>
                <a:latin typeface="Calibri" pitchFamily="34" charset="0"/>
              </a:rPr>
              <a:t> Path to urban tree risk management program</a:t>
            </a:r>
          </a:p>
          <a:p>
            <a:pPr marL="742950" lvl="1" indent="-285750">
              <a:spcBef>
                <a:spcPts val="1200"/>
              </a:spcBef>
              <a:buFontTx/>
              <a:buChar char="•"/>
              <a:defRPr/>
            </a:pPr>
            <a:r>
              <a:rPr lang="en-US" sz="2800" dirty="0">
                <a:solidFill>
                  <a:schemeClr val="tx1"/>
                </a:solidFill>
                <a:latin typeface="Calibri" pitchFamily="34" charset="0"/>
              </a:rPr>
              <a:t> Comprehensive urban forest management</a:t>
            </a:r>
          </a:p>
          <a:p>
            <a:pPr lvl="1">
              <a:buFont typeface="Wingdings" pitchFamily="2" charset="2"/>
              <a:buChar char="§"/>
              <a:defRPr/>
            </a:pPr>
            <a:endParaRPr lang="en-US" dirty="0">
              <a:solidFill>
                <a:schemeClr val="tx1"/>
              </a:solidFill>
              <a:latin typeface="+mn-lt"/>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rgbClr val="000000"/>
                </a:solidFill>
                <a:latin typeface="Bookman Old Style" pitchFamily="18" charset="0"/>
                <a:ea typeface="+mn-ea"/>
                <a:cs typeface="Arial" charset="0"/>
              </a:rPr>
              <a:t>VRMP Template – By Section</a:t>
            </a:r>
            <a:br>
              <a:rPr lang="en-GB" sz="3200" b="1" dirty="0" smtClean="0">
                <a:solidFill>
                  <a:srgbClr val="000000"/>
                </a:solidFill>
                <a:latin typeface="Bookman Old Style" pitchFamily="18" charset="0"/>
                <a:ea typeface="+mn-ea"/>
                <a:cs typeface="Arial" charset="0"/>
              </a:rPr>
            </a:br>
            <a:r>
              <a:rPr lang="en-GB" sz="3200" b="1" dirty="0">
                <a:solidFill>
                  <a:srgbClr val="000000"/>
                </a:solidFill>
                <a:latin typeface="Bookman Old Style" pitchFamily="18" charset="0"/>
                <a:ea typeface="+mn-ea"/>
                <a:cs typeface="Arial" charset="0"/>
              </a:rPr>
              <a:t>	</a:t>
            </a:r>
            <a:r>
              <a:rPr lang="en-GB" sz="3200" b="1" dirty="0" smtClean="0">
                <a:solidFill>
                  <a:srgbClr val="000000"/>
                </a:solidFill>
                <a:latin typeface="Bookman Old Style" pitchFamily="18" charset="0"/>
                <a:ea typeface="+mn-ea"/>
                <a:cs typeface="Arial" charset="0"/>
              </a:rPr>
              <a:t>			Step 1 -Introduction</a:t>
            </a:r>
            <a:endParaRPr lang="en-GB" sz="3200" b="1" dirty="0">
              <a:solidFill>
                <a:srgbClr val="000000"/>
              </a:solidFill>
              <a:latin typeface="Bookman Old Style" pitchFamily="18" charset="0"/>
              <a:ea typeface="+mn-ea"/>
              <a:cs typeface="Arial" charset="0"/>
            </a:endParaRPr>
          </a:p>
        </p:txBody>
      </p:sp>
      <p:sp>
        <p:nvSpPr>
          <p:cNvPr id="2" name="Content Placeholder 1"/>
          <p:cNvSpPr>
            <a:spLocks noGrp="1"/>
          </p:cNvSpPr>
          <p:nvPr>
            <p:ph idx="1"/>
          </p:nvPr>
        </p:nvSpPr>
        <p:spPr>
          <a:xfrm>
            <a:off x="1235075" y="1600200"/>
            <a:ext cx="7451725" cy="4525963"/>
          </a:xfrm>
        </p:spPr>
        <p:txBody>
          <a:bodyPr/>
          <a:lstStyle/>
          <a:p>
            <a:pPr marL="0" indent="0">
              <a:buFont typeface="Arial" charset="0"/>
              <a:buNone/>
              <a:defRPr/>
            </a:pPr>
            <a:r>
              <a:rPr lang="en-US" dirty="0" smtClean="0"/>
              <a:t>Introduce the VRMP</a:t>
            </a:r>
          </a:p>
          <a:p>
            <a:pPr lvl="1">
              <a:buFont typeface="Arial" charset="0"/>
              <a:buChar char="–"/>
              <a:defRPr/>
            </a:pPr>
            <a:r>
              <a:rPr lang="en-US" dirty="0" smtClean="0"/>
              <a:t>Tool to assist reduction debris and increase public safety</a:t>
            </a:r>
          </a:p>
          <a:p>
            <a:pPr lvl="1">
              <a:buFont typeface="Arial" charset="0"/>
              <a:buChar char="–"/>
              <a:defRPr/>
            </a:pPr>
            <a:r>
              <a:rPr lang="en-US" dirty="0" smtClean="0"/>
              <a:t>Urban tree canopy condition</a:t>
            </a:r>
          </a:p>
          <a:p>
            <a:pPr lvl="1">
              <a:buFont typeface="Arial" charset="0"/>
              <a:buChar char="–"/>
              <a:defRPr/>
            </a:pPr>
            <a:r>
              <a:rPr lang="en-US" dirty="0" smtClean="0"/>
              <a:t>Better management both tree and EM</a:t>
            </a:r>
          </a:p>
          <a:p>
            <a:pPr marL="457200" lvl="1" indent="0">
              <a:buFont typeface="Arial" charset="0"/>
              <a:buNone/>
              <a:defRPr/>
            </a:pPr>
            <a:endParaRPr lang="en-US" dirty="0"/>
          </a:p>
        </p:txBody>
      </p:sp>
      <p:pic>
        <p:nvPicPr>
          <p:cNvPr id="13317" name="Picture 2" descr="http://www.oradelloem.org/images/trees_wood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14825"/>
            <a:ext cx="2667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Documents and Settings\RBuice\My Documents\Division\forestry man in buck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54513"/>
            <a:ext cx="27066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rgbClr val="000000"/>
                </a:solidFill>
                <a:latin typeface="Bookman Old Style" pitchFamily="18" charset="0"/>
                <a:cs typeface="Arial" charset="0"/>
              </a:rPr>
              <a:t>VRMP Template – By Section</a:t>
            </a:r>
            <a:br>
              <a:rPr lang="en-GB" sz="3200" b="1" dirty="0">
                <a:solidFill>
                  <a:srgbClr val="000000"/>
                </a:solidFill>
                <a:latin typeface="Bookman Old Style" pitchFamily="18" charset="0"/>
                <a:cs typeface="Arial" charset="0"/>
              </a:rPr>
            </a:br>
            <a:r>
              <a:rPr lang="en-GB" sz="3200" b="1" dirty="0">
                <a:solidFill>
                  <a:srgbClr val="000000"/>
                </a:solidFill>
                <a:latin typeface="Bookman Old Style" pitchFamily="18" charset="0"/>
                <a:cs typeface="Arial" charset="0"/>
              </a:rPr>
              <a:t>				Step 1 -Introduction</a:t>
            </a:r>
            <a:endParaRPr lang="en-GB" sz="3200" b="1" dirty="0">
              <a:solidFill>
                <a:srgbClr val="000000"/>
              </a:solidFill>
              <a:latin typeface="Bookman Old Style" pitchFamily="18" charset="0"/>
              <a:ea typeface="+mn-ea"/>
              <a:cs typeface="Arial" charset="0"/>
            </a:endParaRPr>
          </a:p>
        </p:txBody>
      </p:sp>
      <p:sp>
        <p:nvSpPr>
          <p:cNvPr id="14340" name="Content Placeholder 1"/>
          <p:cNvSpPr>
            <a:spLocks noGrp="1"/>
          </p:cNvSpPr>
          <p:nvPr>
            <p:ph idx="1"/>
          </p:nvPr>
        </p:nvSpPr>
        <p:spPr bwMode="auto">
          <a:xfrm>
            <a:off x="1235075" y="1600200"/>
            <a:ext cx="7451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pPr>
            <a:r>
              <a:rPr lang="en-US" smtClean="0"/>
              <a:t>Proactive Approach</a:t>
            </a:r>
          </a:p>
          <a:p>
            <a:pPr lvl="1"/>
            <a:r>
              <a:rPr lang="en-US" smtClean="0"/>
              <a:t>Identifying and mitigating</a:t>
            </a:r>
          </a:p>
          <a:p>
            <a:pPr lvl="2"/>
            <a:r>
              <a:rPr lang="en-US" smtClean="0"/>
              <a:t>Pruning , removal, or inspection</a:t>
            </a:r>
          </a:p>
          <a:p>
            <a:pPr lvl="1"/>
            <a:r>
              <a:rPr lang="en-US" smtClean="0"/>
              <a:t>Establishing inspection schedules</a:t>
            </a:r>
          </a:p>
        </p:txBody>
      </p:sp>
      <p:pic>
        <p:nvPicPr>
          <p:cNvPr id="14341" name="Picture 3" descr="C:\Documents and Settings\RBuice\My Documents\Division\forestry prune sh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321175"/>
            <a:ext cx="266541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Documents and Settings\RBuice\My Documents\Forestry\evaluating tre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321175"/>
            <a:ext cx="256381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Grp="1" noChangeArrowheads="1"/>
          </p:cNvSpPr>
          <p:nvPr>
            <p:ph type="title"/>
          </p:nvPr>
        </p:nvSpPr>
        <p:spPr bwMode="auto">
          <a:xfrm>
            <a:off x="1235075" y="274638"/>
            <a:ext cx="745172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rgbClr val="000000"/>
                </a:solidFill>
                <a:latin typeface="Bookman Old Style" pitchFamily="18" charset="0"/>
                <a:cs typeface="Arial" charset="0"/>
              </a:rPr>
              <a:t>VRMP Template – By Section</a:t>
            </a:r>
            <a:r>
              <a:rPr lang="en-GB" sz="2800" b="1" dirty="0">
                <a:solidFill>
                  <a:srgbClr val="000000"/>
                </a:solidFill>
                <a:latin typeface="Bookman Old Style" pitchFamily="18" charset="0"/>
                <a:cs typeface="Arial" charset="0"/>
              </a:rPr>
              <a:t/>
            </a:r>
            <a:br>
              <a:rPr lang="en-GB" sz="2800" b="1" dirty="0">
                <a:solidFill>
                  <a:srgbClr val="000000"/>
                </a:solidFill>
                <a:latin typeface="Bookman Old Style" pitchFamily="18" charset="0"/>
                <a:cs typeface="Arial" charset="0"/>
              </a:rPr>
            </a:br>
            <a:r>
              <a:rPr lang="en-GB" sz="2800" b="1" dirty="0">
                <a:solidFill>
                  <a:srgbClr val="000000"/>
                </a:solidFill>
                <a:latin typeface="Bookman Old Style" pitchFamily="18" charset="0"/>
                <a:cs typeface="Arial" charset="0"/>
              </a:rPr>
              <a:t>		</a:t>
            </a:r>
            <a:r>
              <a:rPr lang="en-GB" sz="3200" b="1" dirty="0" smtClean="0">
                <a:solidFill>
                  <a:srgbClr val="000000"/>
                </a:solidFill>
                <a:latin typeface="Bookman Old Style" pitchFamily="18" charset="0"/>
                <a:cs typeface="Arial" charset="0"/>
              </a:rPr>
              <a:t>Step 2 –Purpose and Need</a:t>
            </a:r>
            <a:endParaRPr lang="en-GB" sz="3200" b="1" dirty="0">
              <a:solidFill>
                <a:srgbClr val="000000"/>
              </a:solidFill>
              <a:latin typeface="Bookman Old Style" pitchFamily="18" charset="0"/>
              <a:ea typeface="+mn-ea"/>
              <a:cs typeface="Arial" charset="0"/>
            </a:endParaRPr>
          </a:p>
        </p:txBody>
      </p:sp>
      <p:sp>
        <p:nvSpPr>
          <p:cNvPr id="15364" name="Content Placeholder 1"/>
          <p:cNvSpPr>
            <a:spLocks noGrp="1"/>
          </p:cNvSpPr>
          <p:nvPr>
            <p:ph idx="1"/>
          </p:nvPr>
        </p:nvSpPr>
        <p:spPr bwMode="auto">
          <a:xfrm>
            <a:off x="1235075" y="1600200"/>
            <a:ext cx="7451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Describe the purpose and need for the county or area</a:t>
            </a:r>
          </a:p>
          <a:p>
            <a:pPr lvl="1"/>
            <a:r>
              <a:rPr lang="en-US" smtClean="0"/>
              <a:t>Identify the sections within the Natural Hazard Mitigation Plan meets goals</a:t>
            </a:r>
          </a:p>
          <a:p>
            <a:pPr lvl="1"/>
            <a:r>
              <a:rPr lang="en-US" smtClean="0"/>
              <a:t>Natural Hazard Mitigation Plans (NHMP) can be formatted differently.  </a:t>
            </a:r>
          </a:p>
          <a:p>
            <a:pPr lvl="1"/>
            <a:r>
              <a:rPr lang="en-US" smtClean="0"/>
              <a:t>Specific or implied</a:t>
            </a:r>
          </a:p>
          <a:p>
            <a:pPr lvl="1"/>
            <a:endParaRPr lang="en-US" sz="1600" i="1"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5181</TotalTime>
  <Words>3393</Words>
  <Application>Microsoft Office PowerPoint</Application>
  <PresentationFormat>On-screen Show (4:3)</PresentationFormat>
  <Paragraphs>379</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Times New Roman</vt:lpstr>
      <vt:lpstr>Wingdings 2</vt:lpstr>
      <vt:lpstr>Century Gothic</vt:lpstr>
      <vt:lpstr>Bookman Old Style</vt:lpstr>
      <vt:lpstr>Wingdings</vt:lpstr>
      <vt:lpstr>Verdana</vt:lpstr>
      <vt:lpstr>Helvetica-Bold</vt:lpstr>
      <vt:lpstr>Times-Roman</vt:lpstr>
      <vt:lpstr>Custom Design</vt:lpstr>
      <vt:lpstr> Vegetative Risk Management Plan Template</vt:lpstr>
      <vt:lpstr>Handouts</vt:lpstr>
      <vt:lpstr>Presentation Outline</vt:lpstr>
      <vt:lpstr>Vegetation Risk Management Planning</vt:lpstr>
      <vt:lpstr>PowerPoint Presentation</vt:lpstr>
      <vt:lpstr>Vegetative Risk Management Planning</vt:lpstr>
      <vt:lpstr>VRMP Template – By Section     Step 1 -Introduction</vt:lpstr>
      <vt:lpstr>VRMP Template – By Section     Step 1 -Introduction</vt:lpstr>
      <vt:lpstr>VRMP Template – By Section   Step 2 –Purpose and Need</vt:lpstr>
      <vt:lpstr>VRMP Template – By Section   Step 2 –Purpose and Need</vt:lpstr>
      <vt:lpstr>PowerPoint Presentation</vt:lpstr>
      <vt:lpstr>Elmore County, Alabama – 2009 Natural Hazard Mitigation Plan </vt:lpstr>
      <vt:lpstr>VRMP Template – By Section  Step 3- Overview of County or Area</vt:lpstr>
      <vt:lpstr>VRMP Template – By Section  Step 4- Urban Tree Risk Index (UTRI) Results</vt:lpstr>
      <vt:lpstr>VRMP Template – By Section  Step 4- (UTRI) Results</vt:lpstr>
      <vt:lpstr>VRMP Template – By Section  Step 4- (UTRI) Results</vt:lpstr>
      <vt:lpstr>VRMP Template – By Section  Step 5- Outcomes</vt:lpstr>
      <vt:lpstr>VRMP Template – By Section  Step 5- Outcomes</vt:lpstr>
      <vt:lpstr>VRMP Template – By Section  Step 5- Outcomes</vt:lpstr>
      <vt:lpstr>VRMP Template – By Section  Step 5- Outcomes</vt:lpstr>
      <vt:lpstr>PowerPoint Presentation</vt:lpstr>
      <vt:lpstr>PowerPoint Presentation</vt:lpstr>
      <vt:lpstr>PowerPoint Presentation</vt:lpstr>
      <vt:lpstr>PowerPoint Presentation</vt:lpstr>
      <vt:lpstr>PowerPoint Presentation</vt:lpstr>
      <vt:lpstr>VRMP Template – By Section  Step 7- Collaborative Strategies</vt:lpstr>
      <vt:lpstr>VRMP Template – By Section  Step 8- Next Steps</vt:lpstr>
      <vt:lpstr> Vegetative Risk Management Plan Template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NCLT Conference</dc:title>
  <dc:subject>Green Infrastructure</dc:subject>
  <dc:creator>Dudley R. Hartel</dc:creator>
  <cp:lastModifiedBy>Owner</cp:lastModifiedBy>
  <cp:revision>895</cp:revision>
  <cp:lastPrinted>2013-01-06T21:26:21Z</cp:lastPrinted>
  <dcterms:modified xsi:type="dcterms:W3CDTF">2013-01-06T23:11:41Z</dcterms:modified>
</cp:coreProperties>
</file>