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handoutMasterIdLst>
    <p:handoutMasterId r:id="rId30"/>
  </p:handoutMasterIdLst>
  <p:sldIdLst>
    <p:sldId id="309" r:id="rId2"/>
    <p:sldId id="333" r:id="rId3"/>
    <p:sldId id="306" r:id="rId4"/>
    <p:sldId id="303" r:id="rId5"/>
    <p:sldId id="305" r:id="rId6"/>
    <p:sldId id="310" r:id="rId7"/>
    <p:sldId id="334" r:id="rId8"/>
    <p:sldId id="308" r:id="rId9"/>
    <p:sldId id="287" r:id="rId10"/>
    <p:sldId id="335" r:id="rId11"/>
    <p:sldId id="336" r:id="rId12"/>
    <p:sldId id="337" r:id="rId13"/>
    <p:sldId id="338" r:id="rId14"/>
    <p:sldId id="339" r:id="rId15"/>
    <p:sldId id="340" r:id="rId16"/>
    <p:sldId id="341" r:id="rId17"/>
    <p:sldId id="328" r:id="rId18"/>
    <p:sldId id="324" r:id="rId19"/>
    <p:sldId id="325" r:id="rId20"/>
    <p:sldId id="329" r:id="rId21"/>
    <p:sldId id="343" r:id="rId22"/>
    <p:sldId id="346" r:id="rId23"/>
    <p:sldId id="327" r:id="rId24"/>
    <p:sldId id="332" r:id="rId25"/>
    <p:sldId id="330" r:id="rId26"/>
    <p:sldId id="344" r:id="rId27"/>
    <p:sldId id="345" r:id="rId28"/>
  </p:sldIdLst>
  <p:sldSz cx="9144000" cy="6858000" type="screen4x3"/>
  <p:notesSz cx="7007225" cy="9288463"/>
  <p:defaultTextStyle>
    <a:defPPr>
      <a:defRPr lang="en-GB"/>
    </a:defPPr>
    <a:lvl1pPr algn="l" defTabSz="457200" rtl="0" eaLnBrk="0" fontAlgn="base" hangingPunct="0">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mn-cs"/>
      </a:defRPr>
    </a:lvl1pPr>
    <a:lvl2pPr marL="457200" algn="l" defTabSz="457200" rtl="0" eaLnBrk="0" fontAlgn="base" hangingPunct="0">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mn-cs"/>
      </a:defRPr>
    </a:lvl2pPr>
    <a:lvl3pPr marL="914400" algn="l" defTabSz="457200" rtl="0" eaLnBrk="0" fontAlgn="base" hangingPunct="0">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mn-cs"/>
      </a:defRPr>
    </a:lvl3pPr>
    <a:lvl4pPr marL="1371600" algn="l" defTabSz="457200" rtl="0" eaLnBrk="0" fontAlgn="base" hangingPunct="0">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mn-cs"/>
      </a:defRPr>
    </a:lvl4pPr>
    <a:lvl5pPr marL="1828800" algn="l" defTabSz="457200" rtl="0" eaLnBrk="0" fontAlgn="base" hangingPunct="0">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1675" autoAdjust="0"/>
  </p:normalViewPr>
  <p:slideViewPr>
    <p:cSldViewPr showGuides="1">
      <p:cViewPr varScale="1">
        <p:scale>
          <a:sx n="60" d="100"/>
          <a:sy n="60" d="100"/>
        </p:scale>
        <p:origin x="-1434" y="-9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73" d="100"/>
          <a:sy n="73" d="100"/>
        </p:scale>
        <p:origin x="-1362" y="-114"/>
      </p:cViewPr>
      <p:guideLst>
        <p:guide orient="horz" pos="2926"/>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Eric\i-Tree\i-Tree%20ECO\Desoto%20County\Eco_projects\2012\Desoto%20Leaf%20Area%20Density%20by%20land%20use.csv"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col"/>
        <c:grouping val="clustered"/>
        <c:varyColors val="0"/>
        <c:ser>
          <c:idx val="0"/>
          <c:order val="0"/>
          <c:invertIfNegative val="0"/>
          <c:cat>
            <c:strRef>
              <c:f>'Desoto Leaf Area Density by lan'!$A$2:$A$8</c:f>
              <c:strCache>
                <c:ptCount val="7"/>
                <c:pt idx="0">
                  <c:v>Cultivated Crop</c:v>
                </c:pt>
                <c:pt idx="1">
                  <c:v>Developed</c:v>
                </c:pt>
                <c:pt idx="2">
                  <c:v>Forest</c:v>
                </c:pt>
                <c:pt idx="3">
                  <c:v>Herbaceous</c:v>
                </c:pt>
                <c:pt idx="4">
                  <c:v>Open_Space_Dev</c:v>
                </c:pt>
                <c:pt idx="5">
                  <c:v>Wetlands</c:v>
                </c:pt>
                <c:pt idx="6">
                  <c:v>TOTAL AREA</c:v>
                </c:pt>
              </c:strCache>
            </c:strRef>
          </c:cat>
          <c:val>
            <c:numRef>
              <c:f>'Desoto Leaf Area Density by lan'!$B$2:$B$8</c:f>
              <c:numCache>
                <c:formatCode>General</c:formatCode>
                <c:ptCount val="7"/>
                <c:pt idx="0">
                  <c:v>17417.03</c:v>
                </c:pt>
                <c:pt idx="1">
                  <c:v>29455.71</c:v>
                </c:pt>
                <c:pt idx="2">
                  <c:v>245769.44</c:v>
                </c:pt>
                <c:pt idx="3">
                  <c:v>39520.25</c:v>
                </c:pt>
                <c:pt idx="4">
                  <c:v>88052.62</c:v>
                </c:pt>
                <c:pt idx="5">
                  <c:v>60514.42</c:v>
                </c:pt>
                <c:pt idx="6">
                  <c:v>85073.55</c:v>
                </c:pt>
              </c:numCache>
            </c:numRef>
          </c:val>
        </c:ser>
        <c:dLbls>
          <c:showLegendKey val="0"/>
          <c:showVal val="0"/>
          <c:showCatName val="0"/>
          <c:showSerName val="0"/>
          <c:showPercent val="0"/>
          <c:showBubbleSize val="0"/>
        </c:dLbls>
        <c:gapWidth val="150"/>
        <c:axId val="151176704"/>
        <c:axId val="151178240"/>
      </c:barChart>
      <c:catAx>
        <c:axId val="151176704"/>
        <c:scaling>
          <c:orientation val="minMax"/>
        </c:scaling>
        <c:delete val="0"/>
        <c:axPos val="b"/>
        <c:majorTickMark val="out"/>
        <c:minorTickMark val="none"/>
        <c:tickLblPos val="nextTo"/>
        <c:txPr>
          <a:bodyPr/>
          <a:lstStyle/>
          <a:p>
            <a:pPr>
              <a:defRPr sz="1400" b="1" i="0" baseline="0"/>
            </a:pPr>
            <a:endParaRPr lang="en-US"/>
          </a:p>
        </c:txPr>
        <c:crossAx val="151178240"/>
        <c:crosses val="autoZero"/>
        <c:auto val="1"/>
        <c:lblAlgn val="ctr"/>
        <c:lblOffset val="100"/>
        <c:noMultiLvlLbl val="0"/>
      </c:catAx>
      <c:valAx>
        <c:axId val="151178240"/>
        <c:scaling>
          <c:orientation val="minMax"/>
        </c:scaling>
        <c:delete val="0"/>
        <c:axPos val="l"/>
        <c:majorGridlines/>
        <c:title>
          <c:tx>
            <c:rich>
              <a:bodyPr rot="-5400000" vert="horz"/>
              <a:lstStyle/>
              <a:p>
                <a:pPr>
                  <a:defRPr/>
                </a:pPr>
                <a:r>
                  <a:rPr lang="en-US"/>
                  <a:t>Square feet of leaf area/Ac</a:t>
                </a:r>
              </a:p>
            </c:rich>
          </c:tx>
          <c:layout/>
          <c:overlay val="0"/>
        </c:title>
        <c:numFmt formatCode="General" sourceLinked="1"/>
        <c:majorTickMark val="out"/>
        <c:minorTickMark val="none"/>
        <c:tickLblPos val="nextTo"/>
        <c:txPr>
          <a:bodyPr/>
          <a:lstStyle/>
          <a:p>
            <a:pPr>
              <a:defRPr sz="1400" b="1" i="0" baseline="0"/>
            </a:pPr>
            <a:endParaRPr lang="en-US"/>
          </a:p>
        </c:txPr>
        <c:crossAx val="1511767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094" tIns="46548" rIns="93094" bIns="46548" numCol="1" anchor="t" anchorCtr="0" compatLnSpc="1">
            <a:prstTxWarp prst="textNoShape">
              <a:avLst/>
            </a:prstTxWarp>
          </a:bodyPr>
          <a:lstStyle>
            <a:lvl1pPr defTabSz="464889">
              <a:defRPr sz="1200">
                <a:solidFill>
                  <a:srgbClr val="000000"/>
                </a:solidFill>
              </a:defRPr>
            </a:lvl1pPr>
          </a:lstStyle>
          <a:p>
            <a:pPr>
              <a:defRPr/>
            </a:pPr>
            <a:endParaRPr lang="en-US"/>
          </a:p>
        </p:txBody>
      </p:sp>
      <p:sp>
        <p:nvSpPr>
          <p:cNvPr id="53251" name="Rectangle 3"/>
          <p:cNvSpPr>
            <a:spLocks noGrp="1" noChangeArrowheads="1"/>
          </p:cNvSpPr>
          <p:nvPr>
            <p:ph type="dt" sz="quarter" idx="1"/>
          </p:nvPr>
        </p:nvSpPr>
        <p:spPr bwMode="auto">
          <a:xfrm>
            <a:off x="3968750" y="0"/>
            <a:ext cx="3036888" cy="465138"/>
          </a:xfrm>
          <a:prstGeom prst="rect">
            <a:avLst/>
          </a:prstGeom>
          <a:noFill/>
          <a:ln w="9525">
            <a:noFill/>
            <a:miter lim="800000"/>
            <a:headEnd/>
            <a:tailEnd/>
          </a:ln>
          <a:effectLst/>
        </p:spPr>
        <p:txBody>
          <a:bodyPr vert="horz" wrap="square" lIns="93094" tIns="46548" rIns="93094" bIns="46548" numCol="1" anchor="t" anchorCtr="0" compatLnSpc="1">
            <a:prstTxWarp prst="textNoShape">
              <a:avLst/>
            </a:prstTxWarp>
          </a:bodyPr>
          <a:lstStyle>
            <a:lvl1pPr algn="r" defTabSz="464889">
              <a:defRPr sz="1200">
                <a:solidFill>
                  <a:srgbClr val="000000"/>
                </a:solidFill>
              </a:defRPr>
            </a:lvl1pPr>
          </a:lstStyle>
          <a:p>
            <a:pPr>
              <a:defRPr/>
            </a:pPr>
            <a:endParaRPr lang="en-US"/>
          </a:p>
        </p:txBody>
      </p:sp>
      <p:sp>
        <p:nvSpPr>
          <p:cNvPr id="53252" name="Rectangle 4"/>
          <p:cNvSpPr>
            <a:spLocks noGrp="1" noChangeArrowheads="1"/>
          </p:cNvSpPr>
          <p:nvPr>
            <p:ph type="ftr" sz="quarter" idx="2"/>
          </p:nvPr>
        </p:nvSpPr>
        <p:spPr bwMode="auto">
          <a:xfrm>
            <a:off x="0" y="8821738"/>
            <a:ext cx="3036888" cy="465137"/>
          </a:xfrm>
          <a:prstGeom prst="rect">
            <a:avLst/>
          </a:prstGeom>
          <a:noFill/>
          <a:ln w="9525">
            <a:noFill/>
            <a:miter lim="800000"/>
            <a:headEnd/>
            <a:tailEnd/>
          </a:ln>
          <a:effectLst/>
        </p:spPr>
        <p:txBody>
          <a:bodyPr vert="horz" wrap="square" lIns="93094" tIns="46548" rIns="93094" bIns="46548" numCol="1" anchor="b" anchorCtr="0" compatLnSpc="1">
            <a:prstTxWarp prst="textNoShape">
              <a:avLst/>
            </a:prstTxWarp>
          </a:bodyPr>
          <a:lstStyle>
            <a:lvl1pPr defTabSz="464889">
              <a:defRPr sz="1200">
                <a:solidFill>
                  <a:srgbClr val="000000"/>
                </a:solidFill>
              </a:defRPr>
            </a:lvl1pPr>
          </a:lstStyle>
          <a:p>
            <a:pPr>
              <a:defRPr/>
            </a:pPr>
            <a:endParaRPr lang="en-US"/>
          </a:p>
        </p:txBody>
      </p:sp>
      <p:sp>
        <p:nvSpPr>
          <p:cNvPr id="53253" name="Rectangle 5"/>
          <p:cNvSpPr>
            <a:spLocks noGrp="1" noChangeArrowheads="1"/>
          </p:cNvSpPr>
          <p:nvPr>
            <p:ph type="sldNum" sz="quarter" idx="3"/>
          </p:nvPr>
        </p:nvSpPr>
        <p:spPr bwMode="auto">
          <a:xfrm>
            <a:off x="3968750" y="8821738"/>
            <a:ext cx="3036888" cy="465137"/>
          </a:xfrm>
          <a:prstGeom prst="rect">
            <a:avLst/>
          </a:prstGeom>
          <a:noFill/>
          <a:ln w="9525">
            <a:noFill/>
            <a:miter lim="800000"/>
            <a:headEnd/>
            <a:tailEnd/>
          </a:ln>
          <a:effectLst/>
        </p:spPr>
        <p:txBody>
          <a:bodyPr vert="horz" wrap="square" lIns="93094" tIns="46548" rIns="93094" bIns="46548" numCol="1" anchor="b" anchorCtr="0" compatLnSpc="1">
            <a:prstTxWarp prst="textNoShape">
              <a:avLst/>
            </a:prstTxWarp>
          </a:bodyPr>
          <a:lstStyle>
            <a:lvl1pPr algn="r" defTabSz="464889">
              <a:defRPr sz="1200">
                <a:solidFill>
                  <a:srgbClr val="000000"/>
                </a:solidFill>
              </a:defRPr>
            </a:lvl1pPr>
          </a:lstStyle>
          <a:p>
            <a:pPr>
              <a:defRPr/>
            </a:pPr>
            <a:fld id="{DB24647B-132E-4C2C-873B-54F59E388FE9}" type="slidenum">
              <a:rPr lang="en-US"/>
              <a:pPr>
                <a:defRPr/>
              </a:pPr>
              <a:t>‹#›</a:t>
            </a:fld>
            <a:endParaRPr lang="en-US"/>
          </a:p>
        </p:txBody>
      </p:sp>
    </p:spTree>
    <p:extLst>
      <p:ext uri="{BB962C8B-B14F-4D97-AF65-F5344CB8AC3E}">
        <p14:creationId xmlns:p14="http://schemas.microsoft.com/office/powerpoint/2010/main" val="3025675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7007225" cy="9288463"/>
          </a:xfrm>
          <a:prstGeom prst="roundRect">
            <a:avLst>
              <a:gd name="adj" fmla="val 23"/>
            </a:avLst>
          </a:prstGeom>
          <a:solidFill>
            <a:srgbClr val="FFFFFF"/>
          </a:solidFill>
          <a:ln w="9525">
            <a:noFill/>
            <a:round/>
            <a:headEnd/>
            <a:tailEnd/>
          </a:ln>
          <a:effectLst/>
        </p:spPr>
        <p:txBody>
          <a:bodyPr wrap="none" lIns="88084" tIns="44042" rIns="88084" bIns="44042" anchor="ctr"/>
          <a:lstStyle/>
          <a:p>
            <a:pPr>
              <a:defRPr/>
            </a:pPr>
            <a:endParaRPr lang="en-US"/>
          </a:p>
        </p:txBody>
      </p:sp>
      <p:sp>
        <p:nvSpPr>
          <p:cNvPr id="3074" name="Rectangle 2"/>
          <p:cNvSpPr>
            <a:spLocks noGrp="1" noChangeArrowheads="1"/>
          </p:cNvSpPr>
          <p:nvPr>
            <p:ph type="hdr"/>
          </p:nvPr>
        </p:nvSpPr>
        <p:spPr bwMode="auto">
          <a:xfrm>
            <a:off x="0" y="0"/>
            <a:ext cx="3035300" cy="463550"/>
          </a:xfrm>
          <a:prstGeom prst="rect">
            <a:avLst/>
          </a:prstGeom>
          <a:noFill/>
          <a:ln w="9525">
            <a:noFill/>
            <a:round/>
            <a:headEnd/>
            <a:tailEnd/>
          </a:ln>
          <a:effectLst/>
        </p:spPr>
        <p:txBody>
          <a:bodyPr vert="horz" wrap="square" lIns="91628" tIns="47647" rIns="91628" bIns="47647" numCol="1" anchor="t" anchorCtr="0" compatLnSpc="1">
            <a:prstTxWarp prst="textNoShape">
              <a:avLst/>
            </a:prstTxWarp>
          </a:bodyPr>
          <a:lstStyle>
            <a:lvl1pPr defTabSz="464889" eaLnBrk="1">
              <a:lnSpc>
                <a:spcPct val="100000"/>
              </a:lnSpc>
              <a:buSzPct val="45000"/>
              <a:buFont typeface="Wingdings" pitchFamily="2" charset="2"/>
              <a:buNone/>
              <a:tabLst>
                <a:tab pos="737093" algn="l"/>
                <a:tab pos="1474186" algn="l"/>
                <a:tab pos="2211279" algn="l"/>
                <a:tab pos="2946844" algn="l"/>
              </a:tabLst>
              <a:defRPr sz="1200">
                <a:solidFill>
                  <a:srgbClr val="000000"/>
                </a:solidFill>
                <a:latin typeface="Times New Roman" pitchFamily="18" charset="0"/>
              </a:defRPr>
            </a:lvl1pPr>
          </a:lstStyle>
          <a:p>
            <a:pPr>
              <a:defRPr/>
            </a:pPr>
            <a:endParaRPr lang="en-GB"/>
          </a:p>
        </p:txBody>
      </p:sp>
      <p:sp>
        <p:nvSpPr>
          <p:cNvPr id="3075" name="Rectangle 3"/>
          <p:cNvSpPr>
            <a:spLocks noGrp="1" noChangeArrowheads="1"/>
          </p:cNvSpPr>
          <p:nvPr>
            <p:ph type="dt"/>
          </p:nvPr>
        </p:nvSpPr>
        <p:spPr bwMode="auto">
          <a:xfrm>
            <a:off x="3968750" y="0"/>
            <a:ext cx="3035300" cy="463550"/>
          </a:xfrm>
          <a:prstGeom prst="rect">
            <a:avLst/>
          </a:prstGeom>
          <a:noFill/>
          <a:ln w="9525">
            <a:noFill/>
            <a:round/>
            <a:headEnd/>
            <a:tailEnd/>
          </a:ln>
          <a:effectLst/>
        </p:spPr>
        <p:txBody>
          <a:bodyPr vert="horz" wrap="square" lIns="91628" tIns="47647" rIns="91628" bIns="47647" numCol="1" anchor="t" anchorCtr="0" compatLnSpc="1">
            <a:prstTxWarp prst="textNoShape">
              <a:avLst/>
            </a:prstTxWarp>
          </a:bodyPr>
          <a:lstStyle>
            <a:lvl1pPr algn="r" defTabSz="464889" eaLnBrk="1">
              <a:lnSpc>
                <a:spcPct val="100000"/>
              </a:lnSpc>
              <a:buSzPct val="45000"/>
              <a:buFont typeface="Wingdings" pitchFamily="2" charset="2"/>
              <a:buNone/>
              <a:tabLst>
                <a:tab pos="737093" algn="l"/>
                <a:tab pos="1474186" algn="l"/>
                <a:tab pos="2211279" algn="l"/>
                <a:tab pos="2946844" algn="l"/>
              </a:tabLst>
              <a:defRPr sz="1200">
                <a:solidFill>
                  <a:srgbClr val="000000"/>
                </a:solidFill>
                <a:latin typeface="Times New Roman" pitchFamily="18" charset="0"/>
              </a:defRPr>
            </a:lvl1pPr>
          </a:lstStyle>
          <a:p>
            <a:pPr>
              <a:defRPr/>
            </a:pPr>
            <a:endParaRPr lang="en-GB"/>
          </a:p>
        </p:txBody>
      </p:sp>
      <p:sp>
        <p:nvSpPr>
          <p:cNvPr id="16389" name="Rectangle 4"/>
          <p:cNvSpPr>
            <a:spLocks noGrp="1" noRot="1" noChangeAspect="1" noChangeArrowheads="1"/>
          </p:cNvSpPr>
          <p:nvPr>
            <p:ph type="sldImg"/>
          </p:nvPr>
        </p:nvSpPr>
        <p:spPr bwMode="auto">
          <a:xfrm>
            <a:off x="1185863" y="695325"/>
            <a:ext cx="4637087" cy="3479800"/>
          </a:xfrm>
          <a:prstGeom prst="rect">
            <a:avLst/>
          </a:prstGeom>
          <a:solidFill>
            <a:srgbClr val="FFFFFF"/>
          </a:solidFill>
          <a:ln w="9360">
            <a:solidFill>
              <a:srgbClr val="000000"/>
            </a:solidFill>
            <a:miter lim="800000"/>
            <a:headEnd/>
            <a:tailEnd/>
          </a:ln>
        </p:spPr>
      </p:sp>
      <p:sp>
        <p:nvSpPr>
          <p:cNvPr id="3077" name="Rectangle 5"/>
          <p:cNvSpPr>
            <a:spLocks noGrp="1" noChangeArrowheads="1"/>
          </p:cNvSpPr>
          <p:nvPr>
            <p:ph type="body"/>
          </p:nvPr>
        </p:nvSpPr>
        <p:spPr bwMode="auto">
          <a:xfrm>
            <a:off x="701675" y="4410075"/>
            <a:ext cx="5602288" cy="4181475"/>
          </a:xfrm>
          <a:prstGeom prst="rect">
            <a:avLst/>
          </a:prstGeom>
          <a:noFill/>
          <a:ln w="9525">
            <a:noFill/>
            <a:round/>
            <a:headEnd/>
            <a:tailEnd/>
          </a:ln>
          <a:effectLst/>
        </p:spPr>
        <p:txBody>
          <a:bodyPr vert="horz" wrap="square" lIns="91628" tIns="47647" rIns="91628" bIns="47647" numCol="1" anchor="t" anchorCtr="0" compatLnSpc="1">
            <a:prstTxWarp prst="textNoShape">
              <a:avLst/>
            </a:prstTxWarp>
          </a:bodyPr>
          <a:lstStyle/>
          <a:p>
            <a:pPr lvl="0"/>
            <a:endParaRPr lang="en-US" noProof="0" smtClean="0"/>
          </a:p>
        </p:txBody>
      </p:sp>
      <p:sp>
        <p:nvSpPr>
          <p:cNvPr id="3078" name="Rectangle 6"/>
          <p:cNvSpPr>
            <a:spLocks noGrp="1" noChangeArrowheads="1"/>
          </p:cNvSpPr>
          <p:nvPr>
            <p:ph type="ftr"/>
          </p:nvPr>
        </p:nvSpPr>
        <p:spPr bwMode="auto">
          <a:xfrm>
            <a:off x="0" y="8821738"/>
            <a:ext cx="3035300" cy="461962"/>
          </a:xfrm>
          <a:prstGeom prst="rect">
            <a:avLst/>
          </a:prstGeom>
          <a:noFill/>
          <a:ln w="9525">
            <a:noFill/>
            <a:round/>
            <a:headEnd/>
            <a:tailEnd/>
          </a:ln>
          <a:effectLst/>
        </p:spPr>
        <p:txBody>
          <a:bodyPr vert="horz" wrap="square" lIns="91628" tIns="47647" rIns="91628" bIns="47647" numCol="1" anchor="b" anchorCtr="0" compatLnSpc="1">
            <a:prstTxWarp prst="textNoShape">
              <a:avLst/>
            </a:prstTxWarp>
          </a:bodyPr>
          <a:lstStyle>
            <a:lvl1pPr defTabSz="464889" eaLnBrk="1">
              <a:lnSpc>
                <a:spcPct val="100000"/>
              </a:lnSpc>
              <a:buSzPct val="45000"/>
              <a:buFont typeface="Wingdings" pitchFamily="2" charset="2"/>
              <a:buNone/>
              <a:tabLst>
                <a:tab pos="737093" algn="l"/>
                <a:tab pos="1474186" algn="l"/>
                <a:tab pos="2211279" algn="l"/>
                <a:tab pos="2946844" algn="l"/>
              </a:tabLst>
              <a:defRPr sz="1200">
                <a:solidFill>
                  <a:srgbClr val="000000"/>
                </a:solidFill>
                <a:latin typeface="Times New Roman" pitchFamily="18" charset="0"/>
              </a:defRPr>
            </a:lvl1pPr>
          </a:lstStyle>
          <a:p>
            <a:pPr>
              <a:defRPr/>
            </a:pPr>
            <a:endParaRPr lang="en-GB"/>
          </a:p>
        </p:txBody>
      </p:sp>
      <p:sp>
        <p:nvSpPr>
          <p:cNvPr id="3079" name="Rectangle 7"/>
          <p:cNvSpPr>
            <a:spLocks noGrp="1" noChangeArrowheads="1"/>
          </p:cNvSpPr>
          <p:nvPr>
            <p:ph type="sldNum"/>
          </p:nvPr>
        </p:nvSpPr>
        <p:spPr bwMode="auto">
          <a:xfrm>
            <a:off x="3968750" y="8821738"/>
            <a:ext cx="3035300" cy="461962"/>
          </a:xfrm>
          <a:prstGeom prst="rect">
            <a:avLst/>
          </a:prstGeom>
          <a:noFill/>
          <a:ln w="9525">
            <a:noFill/>
            <a:round/>
            <a:headEnd/>
            <a:tailEnd/>
          </a:ln>
          <a:effectLst/>
        </p:spPr>
        <p:txBody>
          <a:bodyPr vert="horz" wrap="square" lIns="91628" tIns="47647" rIns="91628" bIns="47647" numCol="1" anchor="b" anchorCtr="0" compatLnSpc="1">
            <a:prstTxWarp prst="textNoShape">
              <a:avLst/>
            </a:prstTxWarp>
          </a:bodyPr>
          <a:lstStyle>
            <a:lvl1pPr algn="r" defTabSz="464889" eaLnBrk="1">
              <a:lnSpc>
                <a:spcPct val="100000"/>
              </a:lnSpc>
              <a:buSzPct val="45000"/>
              <a:buFont typeface="Wingdings" pitchFamily="2" charset="2"/>
              <a:buNone/>
              <a:tabLst>
                <a:tab pos="737093" algn="l"/>
                <a:tab pos="1474186" algn="l"/>
                <a:tab pos="2211279" algn="l"/>
                <a:tab pos="2946844" algn="l"/>
              </a:tabLst>
              <a:defRPr sz="1200">
                <a:solidFill>
                  <a:srgbClr val="000000"/>
                </a:solidFill>
                <a:latin typeface="Times New Roman" pitchFamily="18" charset="0"/>
              </a:defRPr>
            </a:lvl1pPr>
          </a:lstStyle>
          <a:p>
            <a:pPr>
              <a:defRPr/>
            </a:pPr>
            <a:fld id="{819040F1-ECB7-47CA-BB8B-6AA73B4AE7B5}" type="slidenum">
              <a:rPr lang="en-GB"/>
              <a:pPr>
                <a:defRPr/>
              </a:pPr>
              <a:t>‹#›</a:t>
            </a:fld>
            <a:endParaRPr lang="en-GB"/>
          </a:p>
        </p:txBody>
      </p:sp>
    </p:spTree>
    <p:extLst>
      <p:ext uri="{BB962C8B-B14F-4D97-AF65-F5344CB8AC3E}">
        <p14:creationId xmlns:p14="http://schemas.microsoft.com/office/powerpoint/2010/main" val="116342769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this meeting is to (1) share results of the Desoto County forest assessment</a:t>
            </a:r>
            <a:r>
              <a:rPr lang="en-US" baseline="0" dirty="0" smtClean="0"/>
              <a:t> project conducted in 2010 to be used as baseline data, (2) convince the county that management of their forest resources could help to manage </a:t>
            </a:r>
            <a:r>
              <a:rPr lang="en-US" baseline="0" dirty="0" err="1" smtClean="0"/>
              <a:t>stormwater</a:t>
            </a:r>
            <a:r>
              <a:rPr lang="en-US" baseline="0" dirty="0" smtClean="0"/>
              <a:t> runoff and mitigate air quality concerns, and (3) list potential management strategies to use natural processes to help reduce the county’s tax burden.</a:t>
            </a:r>
            <a:endParaRPr lang="en-US" dirty="0"/>
          </a:p>
        </p:txBody>
      </p:sp>
      <p:sp>
        <p:nvSpPr>
          <p:cNvPr id="4" name="Slide Number Placeholder 3"/>
          <p:cNvSpPr>
            <a:spLocks noGrp="1"/>
          </p:cNvSpPr>
          <p:nvPr>
            <p:ph type="sldNum" idx="10"/>
          </p:nvPr>
        </p:nvSpPr>
        <p:spPr/>
        <p:txBody>
          <a:bodyPr/>
          <a:lstStyle/>
          <a:p>
            <a:pPr>
              <a:defRPr/>
            </a:pPr>
            <a:fld id="{819040F1-ECB7-47CA-BB8B-6AA73B4AE7B5}"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p>
        </p:txBody>
      </p:sp>
      <p:sp>
        <p:nvSpPr>
          <p:cNvPr id="28676" name="Slide Number Placeholder 3"/>
          <p:cNvSpPr>
            <a:spLocks noGrp="1"/>
          </p:cNvSpPr>
          <p:nvPr>
            <p:ph type="sldNum" sz="quarter"/>
          </p:nvPr>
        </p:nvSpPr>
        <p:spPr>
          <a:noFill/>
        </p:spPr>
        <p:txBody>
          <a:bodyPr/>
          <a:lstStyle/>
          <a:p>
            <a:pPr defTabSz="463550">
              <a:tabLst>
                <a:tab pos="736600" algn="l"/>
                <a:tab pos="1473200" algn="l"/>
                <a:tab pos="2209800" algn="l"/>
                <a:tab pos="2946400" algn="l"/>
              </a:tabLst>
            </a:pPr>
            <a:fld id="{82CB4B51-71CE-4335-95B0-AFAECA461EBE}" type="slidenum">
              <a:rPr lang="en-GB" smtClean="0"/>
              <a:pPr defTabSz="463550">
                <a:tabLst>
                  <a:tab pos="736600" algn="l"/>
                  <a:tab pos="1473200" algn="l"/>
                  <a:tab pos="2209800" algn="l"/>
                  <a:tab pos="2946400" algn="l"/>
                </a:tabLst>
              </a:pPr>
              <a:t>10</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r>
              <a:rPr lang="en-US" dirty="0" smtClean="0"/>
              <a:t>Using NLCD 2001 imagery for land</a:t>
            </a:r>
            <a:r>
              <a:rPr lang="en-US" baseline="0" dirty="0" smtClean="0"/>
              <a:t> cover, impervious surface cover and canopy cover</a:t>
            </a:r>
            <a:r>
              <a:rPr lang="en-US" dirty="0" smtClean="0"/>
              <a:t>, we were able to estimate county-wide canopy cover and the pollution removal benefits from that canopy.  As well as break</a:t>
            </a:r>
            <a:r>
              <a:rPr lang="en-US" baseline="0" dirty="0" smtClean="0"/>
              <a:t> it down by land cover classes</a:t>
            </a:r>
            <a:r>
              <a:rPr lang="en-US" baseline="0" dirty="0" smtClean="0"/>
              <a:t>.</a:t>
            </a:r>
          </a:p>
          <a:p>
            <a:pPr marL="228600" indent="-228600">
              <a:buAutoNum type="arabicPeriod"/>
            </a:pPr>
            <a:r>
              <a:rPr lang="en-US" baseline="0" dirty="0" smtClean="0"/>
              <a:t>Imagery was downloaded from MRLC</a:t>
            </a:r>
          </a:p>
          <a:p>
            <a:pPr marL="228600" indent="-228600">
              <a:buAutoNum type="arabicPeriod"/>
            </a:pPr>
            <a:r>
              <a:rPr lang="en-US" baseline="0" dirty="0" smtClean="0"/>
              <a:t>Using county boundary layer provided by county GIS, imagery was clipped and imported into the tool</a:t>
            </a:r>
          </a:p>
          <a:p>
            <a:pPr marL="228600" indent="-228600">
              <a:buAutoNum type="arabicPeriod"/>
            </a:pPr>
            <a:r>
              <a:rPr lang="en-US" baseline="0" dirty="0" smtClean="0"/>
              <a:t>Results for tree canopy and impervious surface cover by land cover type were exported</a:t>
            </a:r>
          </a:p>
          <a:p>
            <a:pPr marL="228600" indent="-228600">
              <a:buAutoNum type="arabicPeriod"/>
            </a:pPr>
            <a:r>
              <a:rPr lang="en-US" baseline="0" dirty="0" smtClean="0"/>
              <a:t>Pollution removal due to tree canopy cover was estimated by the tool and exported.</a:t>
            </a:r>
            <a:endParaRPr lang="en-US" dirty="0" smtClean="0"/>
          </a:p>
        </p:txBody>
      </p:sp>
      <p:sp>
        <p:nvSpPr>
          <p:cNvPr id="28676" name="Slide Number Placeholder 3"/>
          <p:cNvSpPr>
            <a:spLocks noGrp="1"/>
          </p:cNvSpPr>
          <p:nvPr>
            <p:ph type="sldNum" sz="quarter"/>
          </p:nvPr>
        </p:nvSpPr>
        <p:spPr>
          <a:noFill/>
        </p:spPr>
        <p:txBody>
          <a:bodyPr/>
          <a:lstStyle/>
          <a:p>
            <a:pPr defTabSz="463550">
              <a:tabLst>
                <a:tab pos="736600" algn="l"/>
                <a:tab pos="1473200" algn="l"/>
                <a:tab pos="2209800" algn="l"/>
                <a:tab pos="2946400" algn="l"/>
              </a:tabLst>
            </a:pPr>
            <a:fld id="{82CB4B51-71CE-4335-95B0-AFAECA461EBE}" type="slidenum">
              <a:rPr lang="en-GB" smtClean="0"/>
              <a:pPr defTabSz="463550">
                <a:tabLst>
                  <a:tab pos="736600" algn="l"/>
                  <a:tab pos="1473200" algn="l"/>
                  <a:tab pos="2209800" algn="l"/>
                  <a:tab pos="2946400" algn="l"/>
                </a:tabLst>
              </a:pPr>
              <a:t>11</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r>
              <a:rPr lang="en-US" dirty="0" smtClean="0"/>
              <a:t>From the 2001 imagery and the </a:t>
            </a:r>
            <a:r>
              <a:rPr lang="en-US" dirty="0" err="1" smtClean="0"/>
              <a:t>Vue</a:t>
            </a:r>
            <a:r>
              <a:rPr lang="en-US" dirty="0" smtClean="0"/>
              <a:t> model, we estimate that 13% of the county</a:t>
            </a:r>
            <a:r>
              <a:rPr lang="en-US" baseline="0" dirty="0" smtClean="0"/>
              <a:t> is developed, 34% is forested, 8% is wetlands, 40% is agriculture, and 5% is open water</a:t>
            </a:r>
            <a:r>
              <a:rPr lang="en-US" dirty="0" smtClean="0"/>
              <a:t>.</a:t>
            </a:r>
          </a:p>
        </p:txBody>
      </p:sp>
      <p:sp>
        <p:nvSpPr>
          <p:cNvPr id="28676" name="Slide Number Placeholder 3"/>
          <p:cNvSpPr>
            <a:spLocks noGrp="1"/>
          </p:cNvSpPr>
          <p:nvPr>
            <p:ph type="sldNum" sz="quarter"/>
          </p:nvPr>
        </p:nvSpPr>
        <p:spPr>
          <a:noFill/>
        </p:spPr>
        <p:txBody>
          <a:bodyPr/>
          <a:lstStyle/>
          <a:p>
            <a:pPr defTabSz="463550">
              <a:tabLst>
                <a:tab pos="736600" algn="l"/>
                <a:tab pos="1473200" algn="l"/>
                <a:tab pos="2209800" algn="l"/>
                <a:tab pos="2946400" algn="l"/>
              </a:tabLst>
            </a:pPr>
            <a:fld id="{82CB4B51-71CE-4335-95B0-AFAECA461EBE}" type="slidenum">
              <a:rPr lang="en-GB" smtClean="0"/>
              <a:pPr defTabSz="463550">
                <a:tabLst>
                  <a:tab pos="736600" algn="l"/>
                  <a:tab pos="1473200" algn="l"/>
                  <a:tab pos="2209800" algn="l"/>
                  <a:tab pos="2946400" algn="l"/>
                </a:tabLst>
              </a:pPr>
              <a:t>12</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r>
              <a:rPr lang="en-US" dirty="0" smtClean="0"/>
              <a:t>For</a:t>
            </a:r>
            <a:r>
              <a:rPr lang="en-US" baseline="0" dirty="0" smtClean="0"/>
              <a:t> the entire county area, </a:t>
            </a:r>
            <a:r>
              <a:rPr lang="en-US" baseline="0" dirty="0" err="1" smtClean="0"/>
              <a:t>Vue</a:t>
            </a:r>
            <a:r>
              <a:rPr lang="en-US" baseline="0" dirty="0" smtClean="0"/>
              <a:t> estimates 30% tree canopy cover and 3% impervious surface cover.  From that canopy cover, we estimate this amount of pollution removal.</a:t>
            </a:r>
          </a:p>
          <a:p>
            <a:r>
              <a:rPr lang="en-US" baseline="0" dirty="0" smtClean="0"/>
              <a:t>The developed land cover type makes up 13% of the county and of that, only 16% is covered by tree canopy.  Pollution removal by trees in developed areas is much less.</a:t>
            </a:r>
          </a:p>
          <a:p>
            <a:r>
              <a:rPr lang="en-US" baseline="0" dirty="0" smtClean="0"/>
              <a:t>Remember, this canopy cover and benefits are based on 10 year old data.  So we can use another i-Tree tool to better estimate current canopy cover and use the canopy change function in </a:t>
            </a:r>
            <a:r>
              <a:rPr lang="en-US" baseline="0" dirty="0" err="1" smtClean="0"/>
              <a:t>Vue</a:t>
            </a:r>
            <a:r>
              <a:rPr lang="en-US" baseline="0" dirty="0" smtClean="0"/>
              <a:t> to fine tune these benefits estimations.</a:t>
            </a:r>
            <a:endParaRPr lang="en-US" dirty="0" smtClean="0"/>
          </a:p>
        </p:txBody>
      </p:sp>
      <p:sp>
        <p:nvSpPr>
          <p:cNvPr id="28676" name="Slide Number Placeholder 3"/>
          <p:cNvSpPr>
            <a:spLocks noGrp="1"/>
          </p:cNvSpPr>
          <p:nvPr>
            <p:ph type="sldNum" sz="quarter"/>
          </p:nvPr>
        </p:nvSpPr>
        <p:spPr>
          <a:noFill/>
        </p:spPr>
        <p:txBody>
          <a:bodyPr/>
          <a:lstStyle/>
          <a:p>
            <a:pPr defTabSz="463550">
              <a:tabLst>
                <a:tab pos="736600" algn="l"/>
                <a:tab pos="1473200" algn="l"/>
                <a:tab pos="2209800" algn="l"/>
                <a:tab pos="2946400" algn="l"/>
              </a:tabLst>
            </a:pPr>
            <a:fld id="{82CB4B51-71CE-4335-95B0-AFAECA461EBE}" type="slidenum">
              <a:rPr lang="en-GB" smtClean="0"/>
              <a:pPr defTabSz="463550">
                <a:tabLst>
                  <a:tab pos="736600" algn="l"/>
                  <a:tab pos="1473200" algn="l"/>
                  <a:tab pos="2209800" algn="l"/>
                  <a:tab pos="2946400" algn="l"/>
                </a:tabLst>
              </a:pPr>
              <a:t>13</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r>
              <a:rPr lang="en-US" dirty="0" smtClean="0"/>
              <a:t>We then used i-Tree Canopy to get</a:t>
            </a:r>
            <a:r>
              <a:rPr lang="en-US" baseline="0" dirty="0" smtClean="0"/>
              <a:t> a more current look at the canopy cover for Desoto County using Google Earth imagery.</a:t>
            </a:r>
          </a:p>
          <a:p>
            <a:endParaRPr lang="en-US" baseline="0" dirty="0" smtClean="0"/>
          </a:p>
          <a:p>
            <a:r>
              <a:rPr lang="en-US" baseline="0" dirty="0" smtClean="0"/>
              <a:t>How this works is, You will load a boundary shape file projected in decimal degrees into the tool, and then i-Tree Canopy randomly places points within your area of interest.  </a:t>
            </a:r>
          </a:p>
          <a:p>
            <a:endParaRPr lang="en-US" baseline="0" dirty="0" smtClean="0"/>
          </a:p>
          <a:p>
            <a:r>
              <a:rPr lang="en-US" baseline="0" dirty="0" smtClean="0"/>
              <a:t>For each of those points, you judge whether it falls on canopy or whatever attribute you are interested in.</a:t>
            </a:r>
          </a:p>
          <a:p>
            <a:endParaRPr lang="en-US" baseline="0" dirty="0" smtClean="0"/>
          </a:p>
          <a:p>
            <a:r>
              <a:rPr lang="en-US" baseline="0" dirty="0" smtClean="0"/>
              <a:t>Generally, you will need over 500 random points for statistical precision.</a:t>
            </a:r>
            <a:endParaRPr lang="en-US" dirty="0" smtClean="0"/>
          </a:p>
        </p:txBody>
      </p:sp>
      <p:sp>
        <p:nvSpPr>
          <p:cNvPr id="28676" name="Slide Number Placeholder 3"/>
          <p:cNvSpPr>
            <a:spLocks noGrp="1"/>
          </p:cNvSpPr>
          <p:nvPr>
            <p:ph type="sldNum" sz="quarter"/>
          </p:nvPr>
        </p:nvSpPr>
        <p:spPr>
          <a:noFill/>
        </p:spPr>
        <p:txBody>
          <a:bodyPr/>
          <a:lstStyle/>
          <a:p>
            <a:pPr defTabSz="463550">
              <a:tabLst>
                <a:tab pos="736600" algn="l"/>
                <a:tab pos="1473200" algn="l"/>
                <a:tab pos="2209800" algn="l"/>
                <a:tab pos="2946400" algn="l"/>
              </a:tabLst>
            </a:pPr>
            <a:fld id="{82CB4B51-71CE-4335-95B0-AFAECA461EBE}" type="slidenum">
              <a:rPr lang="en-GB" smtClean="0"/>
              <a:pPr defTabSz="463550">
                <a:tabLst>
                  <a:tab pos="736600" algn="l"/>
                  <a:tab pos="1473200" algn="l"/>
                  <a:tab pos="2209800" algn="l"/>
                  <a:tab pos="2946400" algn="l"/>
                </a:tabLst>
              </a:pPr>
              <a:t>14</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r>
              <a:rPr lang="en-US" dirty="0" smtClean="0"/>
              <a:t>We assessed 500 random points for tree canopy cover, impervious surface cover, pervious surface</a:t>
            </a:r>
            <a:r>
              <a:rPr lang="en-US" baseline="0" dirty="0" smtClean="0"/>
              <a:t> cover, and open water.  This graphic shows the locations of each point and the assessed attribute.</a:t>
            </a:r>
            <a:endParaRPr lang="en-US" dirty="0" smtClean="0"/>
          </a:p>
        </p:txBody>
      </p:sp>
      <p:sp>
        <p:nvSpPr>
          <p:cNvPr id="28676" name="Slide Number Placeholder 3"/>
          <p:cNvSpPr>
            <a:spLocks noGrp="1"/>
          </p:cNvSpPr>
          <p:nvPr>
            <p:ph type="sldNum" sz="quarter"/>
          </p:nvPr>
        </p:nvSpPr>
        <p:spPr>
          <a:noFill/>
        </p:spPr>
        <p:txBody>
          <a:bodyPr/>
          <a:lstStyle/>
          <a:p>
            <a:pPr defTabSz="463550">
              <a:tabLst>
                <a:tab pos="736600" algn="l"/>
                <a:tab pos="1473200" algn="l"/>
                <a:tab pos="2209800" algn="l"/>
                <a:tab pos="2946400" algn="l"/>
              </a:tabLst>
            </a:pPr>
            <a:fld id="{82CB4B51-71CE-4335-95B0-AFAECA461EBE}" type="slidenum">
              <a:rPr lang="en-GB" smtClean="0"/>
              <a:pPr defTabSz="463550">
                <a:tabLst>
                  <a:tab pos="736600" algn="l"/>
                  <a:tab pos="1473200" algn="l"/>
                  <a:tab pos="2209800" algn="l"/>
                  <a:tab pos="2946400" algn="l"/>
                </a:tabLst>
              </a:pPr>
              <a:t>15</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r>
              <a:rPr lang="en-US" dirty="0" smtClean="0"/>
              <a:t>Comparing our 2001 </a:t>
            </a:r>
            <a:r>
              <a:rPr lang="en-US" dirty="0" err="1" smtClean="0"/>
              <a:t>Vue</a:t>
            </a:r>
            <a:r>
              <a:rPr lang="en-US" dirty="0" smtClean="0"/>
              <a:t> results with the more recent Canopy results, we see that the numbers are fairly close.</a:t>
            </a:r>
          </a:p>
          <a:p>
            <a:endParaRPr lang="en-US" dirty="0" smtClean="0"/>
          </a:p>
          <a:p>
            <a:r>
              <a:rPr lang="en-US" dirty="0" smtClean="0"/>
              <a:t>Because</a:t>
            </a:r>
            <a:r>
              <a:rPr lang="en-US" baseline="0" dirty="0" smtClean="0"/>
              <a:t> the pixel size for </a:t>
            </a:r>
            <a:r>
              <a:rPr lang="en-US" baseline="0" dirty="0" err="1" smtClean="0"/>
              <a:t>Vue</a:t>
            </a:r>
            <a:r>
              <a:rPr lang="en-US" baseline="0" dirty="0" smtClean="0"/>
              <a:t> is 30 square meters, it tends to under-estimate features, and that is evident here.</a:t>
            </a:r>
          </a:p>
          <a:p>
            <a:endParaRPr lang="en-US" baseline="0" dirty="0" smtClean="0"/>
          </a:p>
          <a:p>
            <a:r>
              <a:rPr lang="en-US" baseline="0" dirty="0" smtClean="0"/>
              <a:t>We can now take our more current canopy values and use them in a </a:t>
            </a:r>
            <a:r>
              <a:rPr lang="en-US" baseline="0" dirty="0" err="1" smtClean="0"/>
              <a:t>Vue</a:t>
            </a:r>
            <a:r>
              <a:rPr lang="en-US" baseline="0" dirty="0" smtClean="0"/>
              <a:t> canopy change scenario to fine-tune the environmental services numbers.</a:t>
            </a:r>
            <a:endParaRPr lang="en-US" dirty="0" smtClean="0"/>
          </a:p>
        </p:txBody>
      </p:sp>
      <p:sp>
        <p:nvSpPr>
          <p:cNvPr id="28676" name="Slide Number Placeholder 3"/>
          <p:cNvSpPr>
            <a:spLocks noGrp="1"/>
          </p:cNvSpPr>
          <p:nvPr>
            <p:ph type="sldNum" sz="quarter"/>
          </p:nvPr>
        </p:nvSpPr>
        <p:spPr>
          <a:noFill/>
        </p:spPr>
        <p:txBody>
          <a:bodyPr/>
          <a:lstStyle/>
          <a:p>
            <a:pPr defTabSz="463550">
              <a:tabLst>
                <a:tab pos="736600" algn="l"/>
                <a:tab pos="1473200" algn="l"/>
                <a:tab pos="2209800" algn="l"/>
                <a:tab pos="2946400" algn="l"/>
              </a:tabLst>
            </a:pPr>
            <a:fld id="{82CB4B51-71CE-4335-95B0-AFAECA461EBE}" type="slidenum">
              <a:rPr lang="en-GB" smtClean="0"/>
              <a:pPr defTabSz="463550">
                <a:tabLst>
                  <a:tab pos="736600" algn="l"/>
                  <a:tab pos="1473200" algn="l"/>
                  <a:tab pos="2209800" algn="l"/>
                  <a:tab pos="2946400" algn="l"/>
                </a:tabLst>
              </a:pPr>
              <a:t>16</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i</a:t>
            </a:r>
            <a:r>
              <a:rPr lang="en-US" dirty="0" smtClean="0"/>
              <a:t>-Tree </a:t>
            </a:r>
            <a:r>
              <a:rPr lang="en-US" dirty="0" err="1" smtClean="0"/>
              <a:t>Vue</a:t>
            </a:r>
            <a:r>
              <a:rPr lang="en-US" baseline="0" dirty="0" smtClean="0"/>
              <a:t> and Canopy gave us preliminary data to help us justify the next phase of the project.  Data collection for </a:t>
            </a:r>
            <a:r>
              <a:rPr lang="en-US" baseline="0" dirty="0" err="1" smtClean="0"/>
              <a:t>i</a:t>
            </a:r>
            <a:r>
              <a:rPr lang="en-US" baseline="0" dirty="0" smtClean="0"/>
              <a:t>-Tree Eco is much more involved because it requires field measurements.  </a:t>
            </a:r>
            <a:r>
              <a:rPr lang="en-US" dirty="0" err="1" smtClean="0"/>
              <a:t>i</a:t>
            </a:r>
            <a:r>
              <a:rPr lang="en-US" dirty="0" smtClean="0"/>
              <a:t>-Tree </a:t>
            </a:r>
            <a:r>
              <a:rPr lang="en-US" dirty="0" smtClean="0"/>
              <a:t>Eco uses a sampling methodology to estimate forest structure and calculate environmental services.  Using 2001 national land cover</a:t>
            </a:r>
            <a:r>
              <a:rPr lang="en-US" baseline="0" dirty="0" smtClean="0"/>
              <a:t> classifications, 15 different land cover types were identified in Desoto county.  Interpreting results for that many different strata would be difficult, so we decided to combine similar land cover types.  We ended up with six strata from which to interpret the results.</a:t>
            </a:r>
          </a:p>
        </p:txBody>
      </p:sp>
      <p:sp>
        <p:nvSpPr>
          <p:cNvPr id="4" name="Slide Number Placeholder 3"/>
          <p:cNvSpPr>
            <a:spLocks noGrp="1"/>
          </p:cNvSpPr>
          <p:nvPr>
            <p:ph type="sldNum" idx="10"/>
          </p:nvPr>
        </p:nvSpPr>
        <p:spPr/>
        <p:txBody>
          <a:bodyPr/>
          <a:lstStyle/>
          <a:p>
            <a:pPr>
              <a:defRPr/>
            </a:pPr>
            <a:fld id="{819040F1-ECB7-47CA-BB8B-6AA73B4AE7B5}" type="slidenum">
              <a:rPr lang="en-GB" smtClean="0"/>
              <a:pPr>
                <a:defRPr/>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r>
              <a:rPr lang="en-US" dirty="0" smtClean="0"/>
              <a:t>We randomly placed 290 plots</a:t>
            </a:r>
            <a:r>
              <a:rPr lang="en-US" baseline="0" dirty="0" smtClean="0"/>
              <a:t> around the county segregated by land cover type.  Each stratum had at least 30 plots.  Because they were randomly located, plots fell on public and private property.  Each plot was measured to cover an area of 1/10</a:t>
            </a:r>
            <a:r>
              <a:rPr lang="en-US" baseline="30000" dirty="0" smtClean="0"/>
              <a:t>th</a:t>
            </a:r>
            <a:r>
              <a:rPr lang="en-US" baseline="0" dirty="0" smtClean="0"/>
              <a:t> acre.  Every tree was identified to species on each plot by MSU forestry students and measured for stem diameter, height, crown diameter, and other crown parameters.</a:t>
            </a:r>
            <a:endParaRPr lang="en-US" dirty="0" smtClean="0"/>
          </a:p>
        </p:txBody>
      </p:sp>
      <p:sp>
        <p:nvSpPr>
          <p:cNvPr id="28676" name="Slide Number Placeholder 3"/>
          <p:cNvSpPr>
            <a:spLocks noGrp="1"/>
          </p:cNvSpPr>
          <p:nvPr>
            <p:ph type="sldNum" sz="quarter"/>
          </p:nvPr>
        </p:nvSpPr>
        <p:spPr>
          <a:noFill/>
        </p:spPr>
        <p:txBody>
          <a:bodyPr/>
          <a:lstStyle/>
          <a:p>
            <a:pPr defTabSz="463550">
              <a:tabLst>
                <a:tab pos="736600" algn="l"/>
                <a:tab pos="1473200" algn="l"/>
                <a:tab pos="2209800" algn="l"/>
                <a:tab pos="2946400" algn="l"/>
              </a:tabLst>
            </a:pPr>
            <a:fld id="{82CB4B51-71CE-4335-95B0-AFAECA461EBE}" type="slidenum">
              <a:rPr lang="en-GB" smtClean="0"/>
              <a:pPr defTabSz="463550">
                <a:tabLst>
                  <a:tab pos="736600" algn="l"/>
                  <a:tab pos="1473200" algn="l"/>
                  <a:tab pos="2209800" algn="l"/>
                  <a:tab pos="2946400" algn="l"/>
                </a:tabLst>
              </a:pPr>
              <a:t>18</a:t>
            </a:fld>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r>
              <a:rPr lang="en-US" dirty="0" smtClean="0"/>
              <a:t>The </a:t>
            </a:r>
            <a:r>
              <a:rPr lang="en-US" dirty="0" err="1" smtClean="0"/>
              <a:t>i</a:t>
            </a:r>
            <a:r>
              <a:rPr lang="en-US" dirty="0" smtClean="0"/>
              <a:t>-Tree</a:t>
            </a:r>
            <a:r>
              <a:rPr lang="en-US" baseline="0" dirty="0" smtClean="0"/>
              <a:t> model extrapolated those data to estimate forest structure and calculate function and value.  Based on 2001 national land cover dataset these are the percentages that make up the county.  </a:t>
            </a:r>
            <a:r>
              <a:rPr lang="en-US" baseline="0" dirty="0" smtClean="0"/>
              <a:t>Based on the data collected and model estimates, the </a:t>
            </a:r>
            <a:r>
              <a:rPr lang="en-US" baseline="0" dirty="0" smtClean="0"/>
              <a:t>entire county has about 27% tree canopy cover</a:t>
            </a:r>
            <a:r>
              <a:rPr lang="en-US" baseline="0" dirty="0" smtClean="0"/>
              <a:t>.  This seems to be underestimated compared to the </a:t>
            </a:r>
            <a:r>
              <a:rPr lang="en-US" baseline="0" dirty="0" err="1" smtClean="0"/>
              <a:t>Vue</a:t>
            </a:r>
            <a:r>
              <a:rPr lang="en-US" baseline="0" dirty="0" smtClean="0"/>
              <a:t> and Canopy results, but this may be a result of sampling error.</a:t>
            </a:r>
            <a:endParaRPr lang="en-US" dirty="0" smtClean="0"/>
          </a:p>
        </p:txBody>
      </p:sp>
      <p:sp>
        <p:nvSpPr>
          <p:cNvPr id="28676" name="Slide Number Placeholder 3"/>
          <p:cNvSpPr>
            <a:spLocks noGrp="1"/>
          </p:cNvSpPr>
          <p:nvPr>
            <p:ph type="sldNum" sz="quarter"/>
          </p:nvPr>
        </p:nvSpPr>
        <p:spPr>
          <a:noFill/>
        </p:spPr>
        <p:txBody>
          <a:bodyPr/>
          <a:lstStyle/>
          <a:p>
            <a:pPr defTabSz="463550">
              <a:tabLst>
                <a:tab pos="736600" algn="l"/>
                <a:tab pos="1473200" algn="l"/>
                <a:tab pos="2209800" algn="l"/>
                <a:tab pos="2946400" algn="l"/>
              </a:tabLst>
            </a:pPr>
            <a:fld id="{82CB4B51-71CE-4335-95B0-AFAECA461EBE}" type="slidenum">
              <a:rPr lang="en-GB" smtClean="0"/>
              <a:pPr defTabSz="463550">
                <a:tabLst>
                  <a:tab pos="736600" algn="l"/>
                  <a:tab pos="1473200" algn="l"/>
                  <a:tab pos="2209800" algn="l"/>
                  <a:tab pos="2946400" algn="l"/>
                </a:tabLst>
              </a:pPr>
              <a:t>19</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Forest systems are vital for clean water and air.  New York City thinks so much of this that they pay to manage watersheds in the Pocono</a:t>
            </a:r>
            <a:r>
              <a:rPr lang="en-US" baseline="0" dirty="0" smtClean="0"/>
              <a:t> Mountains in order to have clean drinking water for its citizens.</a:t>
            </a:r>
            <a:endParaRPr lang="en-US" dirty="0"/>
          </a:p>
        </p:txBody>
      </p:sp>
      <p:sp>
        <p:nvSpPr>
          <p:cNvPr id="4" name="Slide Number Placeholder 3"/>
          <p:cNvSpPr>
            <a:spLocks noGrp="1"/>
          </p:cNvSpPr>
          <p:nvPr>
            <p:ph type="sldNum" idx="10"/>
          </p:nvPr>
        </p:nvSpPr>
        <p:spPr/>
        <p:txBody>
          <a:bodyPr/>
          <a:lstStyle/>
          <a:p>
            <a:pPr>
              <a:defRPr/>
            </a:pPr>
            <a:fld id="{819040F1-ECB7-47CA-BB8B-6AA73B4AE7B5}" type="slidenum">
              <a:rPr lang="en-GB" smtClean="0"/>
              <a:pPr>
                <a:defRPr/>
              </a:pPr>
              <a:t>2</a:t>
            </a:fld>
            <a:endParaRPr lang="en-GB"/>
          </a:p>
        </p:txBody>
      </p:sp>
    </p:spTree>
    <p:extLst>
      <p:ext uri="{BB962C8B-B14F-4D97-AF65-F5344CB8AC3E}">
        <p14:creationId xmlns:p14="http://schemas.microsoft.com/office/powerpoint/2010/main" val="827776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Environmental services or benefits</a:t>
            </a:r>
            <a:r>
              <a:rPr lang="en-US" baseline="0" dirty="0" smtClean="0"/>
              <a:t> are dependent on leaf area.  As expected, forested land cover provides the greatest leaf area.  The developed land cover type where most of the ozone and pollution is generated, has a very low leaf area concentration</a:t>
            </a:r>
            <a:r>
              <a:rPr lang="en-US" baseline="0" dirty="0" smtClean="0"/>
              <a:t>.  We would expect tree leaf area to be low in cropland and hay fields, but the low leaf area in developed land use is alarming.  A strategy would be to encourage parcel owners in developed land use areas to strategically plant trees to shade buildings and impervious surfaces.</a:t>
            </a:r>
            <a:endParaRPr lang="en-US" dirty="0"/>
          </a:p>
        </p:txBody>
      </p:sp>
      <p:sp>
        <p:nvSpPr>
          <p:cNvPr id="4" name="Slide Number Placeholder 3"/>
          <p:cNvSpPr>
            <a:spLocks noGrp="1"/>
          </p:cNvSpPr>
          <p:nvPr>
            <p:ph type="sldNum" idx="10"/>
          </p:nvPr>
        </p:nvSpPr>
        <p:spPr/>
        <p:txBody>
          <a:bodyPr/>
          <a:lstStyle/>
          <a:p>
            <a:pPr>
              <a:defRPr/>
            </a:pPr>
            <a:fld id="{819040F1-ECB7-47CA-BB8B-6AA73B4AE7B5}" type="slidenum">
              <a:rPr lang="en-GB" smtClean="0"/>
              <a:pPr>
                <a:defRPr/>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r>
              <a:rPr lang="en-US" dirty="0" smtClean="0"/>
              <a:t>Some</a:t>
            </a:r>
            <a:r>
              <a:rPr lang="en-US" baseline="0" dirty="0" smtClean="0"/>
              <a:t> trees actually emit precursors to ozone formation.  </a:t>
            </a:r>
            <a:r>
              <a:rPr lang="en-US" baseline="0" dirty="0" err="1" smtClean="0"/>
              <a:t>Sweetgum</a:t>
            </a:r>
            <a:r>
              <a:rPr lang="en-US" baseline="0" dirty="0" smtClean="0"/>
              <a:t> and pine are two such species.  Unfortunately, in the South, we have a lot of </a:t>
            </a:r>
            <a:r>
              <a:rPr lang="en-US" baseline="0" dirty="0" err="1" smtClean="0"/>
              <a:t>sweetgum</a:t>
            </a:r>
            <a:r>
              <a:rPr lang="en-US" baseline="0" dirty="0" smtClean="0"/>
              <a:t> and pine that are pioneer species and colonize abandoned fields.  Their leaf area fortunately provides an abundant amount of shade to offset the deleterious effects.</a:t>
            </a:r>
            <a:endParaRPr lang="en-US" dirty="0" smtClean="0"/>
          </a:p>
        </p:txBody>
      </p:sp>
      <p:sp>
        <p:nvSpPr>
          <p:cNvPr id="28676" name="Slide Number Placeholder 3"/>
          <p:cNvSpPr>
            <a:spLocks noGrp="1"/>
          </p:cNvSpPr>
          <p:nvPr>
            <p:ph type="sldNum" sz="quarter"/>
          </p:nvPr>
        </p:nvSpPr>
        <p:spPr>
          <a:noFill/>
        </p:spPr>
        <p:txBody>
          <a:bodyPr/>
          <a:lstStyle/>
          <a:p>
            <a:pPr defTabSz="463550">
              <a:tabLst>
                <a:tab pos="736600" algn="l"/>
                <a:tab pos="1473200" algn="l"/>
                <a:tab pos="2209800" algn="l"/>
                <a:tab pos="2946400" algn="l"/>
              </a:tabLst>
            </a:pPr>
            <a:fld id="{82CB4B51-71CE-4335-95B0-AFAECA461EBE}" type="slidenum">
              <a:rPr lang="en-GB" smtClean="0"/>
              <a:pPr defTabSz="463550">
                <a:tabLst>
                  <a:tab pos="736600" algn="l"/>
                  <a:tab pos="1473200" algn="l"/>
                  <a:tab pos="2209800" algn="l"/>
                  <a:tab pos="2946400" algn="l"/>
                </a:tabLst>
              </a:pPr>
              <a:t>21</a:t>
            </a:fld>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r>
              <a:rPr lang="en-US" dirty="0" smtClean="0"/>
              <a:t>Using $0.067 per cubic</a:t>
            </a:r>
            <a:r>
              <a:rPr lang="en-US" baseline="0" dirty="0" smtClean="0"/>
              <a:t> foot of water, the trees in Desoto provide approximately $10 million in avoided costs by intercepting rainfall.</a:t>
            </a:r>
            <a:endParaRPr lang="en-US" dirty="0" smtClean="0"/>
          </a:p>
        </p:txBody>
      </p:sp>
      <p:sp>
        <p:nvSpPr>
          <p:cNvPr id="28676" name="Slide Number Placeholder 3"/>
          <p:cNvSpPr>
            <a:spLocks noGrp="1"/>
          </p:cNvSpPr>
          <p:nvPr>
            <p:ph type="sldNum" sz="quarter"/>
          </p:nvPr>
        </p:nvSpPr>
        <p:spPr>
          <a:noFill/>
        </p:spPr>
        <p:txBody>
          <a:bodyPr/>
          <a:lstStyle/>
          <a:p>
            <a:pPr defTabSz="463550">
              <a:tabLst>
                <a:tab pos="736600" algn="l"/>
                <a:tab pos="1473200" algn="l"/>
                <a:tab pos="2209800" algn="l"/>
                <a:tab pos="2946400" algn="l"/>
              </a:tabLst>
            </a:pPr>
            <a:fld id="{82CB4B51-71CE-4335-95B0-AFAECA461EBE}" type="slidenum">
              <a:rPr lang="en-GB" smtClean="0"/>
              <a:pPr defTabSz="463550">
                <a:tabLst>
                  <a:tab pos="736600" algn="l"/>
                  <a:tab pos="1473200" algn="l"/>
                  <a:tab pos="2209800" algn="l"/>
                  <a:tab pos="2946400" algn="l"/>
                </a:tabLst>
              </a:pPr>
              <a:t>22</a:t>
            </a:fld>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Regarding pollution removal, </a:t>
            </a:r>
            <a:r>
              <a:rPr lang="en-US" dirty="0" err="1" smtClean="0"/>
              <a:t>i</a:t>
            </a:r>
            <a:r>
              <a:rPr lang="en-US" dirty="0" smtClean="0"/>
              <a:t>-Tree Eco calculated that 19 million trees in the county remove about 3500 tons of pollution annually.  The majority of which is ozone.</a:t>
            </a:r>
            <a:r>
              <a:rPr lang="en-US" baseline="0" dirty="0" smtClean="0"/>
              <a:t>  Compared with the 5000 tons of </a:t>
            </a:r>
            <a:r>
              <a:rPr lang="en-US" baseline="0" dirty="0" err="1" smtClean="0"/>
              <a:t>NOx</a:t>
            </a:r>
            <a:r>
              <a:rPr lang="en-US" baseline="0" dirty="0" smtClean="0"/>
              <a:t> reported in Desoto County in </a:t>
            </a:r>
            <a:r>
              <a:rPr lang="en-US" baseline="0" dirty="0" smtClean="0"/>
              <a:t>2011</a:t>
            </a:r>
            <a:r>
              <a:rPr lang="en-US" baseline="0" dirty="0" smtClean="0"/>
              <a:t>,  trees directly removed about 7%.</a:t>
            </a:r>
            <a:endParaRPr lang="en-US" dirty="0"/>
          </a:p>
        </p:txBody>
      </p:sp>
      <p:sp>
        <p:nvSpPr>
          <p:cNvPr id="4" name="Slide Number Placeholder 3"/>
          <p:cNvSpPr>
            <a:spLocks noGrp="1"/>
          </p:cNvSpPr>
          <p:nvPr>
            <p:ph type="sldNum" idx="10"/>
          </p:nvPr>
        </p:nvSpPr>
        <p:spPr/>
        <p:txBody>
          <a:bodyPr/>
          <a:lstStyle/>
          <a:p>
            <a:pPr>
              <a:defRPr/>
            </a:pPr>
            <a:fld id="{819040F1-ECB7-47CA-BB8B-6AA73B4AE7B5}" type="slidenum">
              <a:rPr lang="en-GB" smtClean="0"/>
              <a:pPr>
                <a:defRPr/>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Ozone formation is a result of NO2 and organic compounds</a:t>
            </a:r>
            <a:r>
              <a:rPr lang="en-US" baseline="0" dirty="0" smtClean="0"/>
              <a:t> reacting via solar energy in the photochemical oxidant cycle.  Elevated ambient air temperatures increase the rate of this reaction.  Research has shown that ozone levels under urban tree canopy are lower than levels not under canopy.  The larger role for urban trees is to prevent the formation of ozone by blocking sunlight and reducing air temperature.  However, these direct and indirect strategies could work together for an effective ozone reducing system.</a:t>
            </a:r>
            <a:endParaRPr lang="en-US" dirty="0"/>
          </a:p>
        </p:txBody>
      </p:sp>
      <p:sp>
        <p:nvSpPr>
          <p:cNvPr id="4" name="Slide Number Placeholder 3"/>
          <p:cNvSpPr>
            <a:spLocks noGrp="1"/>
          </p:cNvSpPr>
          <p:nvPr>
            <p:ph type="sldNum" idx="10"/>
          </p:nvPr>
        </p:nvSpPr>
        <p:spPr/>
        <p:txBody>
          <a:bodyPr/>
          <a:lstStyle/>
          <a:p>
            <a:pPr>
              <a:defRPr/>
            </a:pPr>
            <a:fld id="{819040F1-ECB7-47CA-BB8B-6AA73B4AE7B5}" type="slidenum">
              <a:rPr lang="en-GB" smtClean="0"/>
              <a:pPr>
                <a:defRPr/>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we recommend that healthy trees be retained where possible and consider developing tree</a:t>
            </a:r>
            <a:r>
              <a:rPr lang="en-US" baseline="0" dirty="0" smtClean="0"/>
              <a:t> canopy cover goals in developed areas of the county to help reduce solar energy and air temperature.</a:t>
            </a:r>
          </a:p>
          <a:p>
            <a:endParaRPr lang="en-US" baseline="0" dirty="0" smtClean="0"/>
          </a:p>
          <a:p>
            <a:r>
              <a:rPr lang="en-US" baseline="0" dirty="0" smtClean="0"/>
              <a:t>Strategically plant trees around buildings to reduce their need for electricity that will also help to reduce emissions at the power plant.  Shading parking lots and roads will also help to reduce air temperature.</a:t>
            </a:r>
          </a:p>
          <a:p>
            <a:endParaRPr lang="en-US" baseline="0" dirty="0" smtClean="0"/>
          </a:p>
          <a:p>
            <a:r>
              <a:rPr lang="en-US" baseline="0" dirty="0" smtClean="0"/>
              <a:t>Larger trees provide more benefits.  To reduce emissions caused from maintenance, plant long-lived and low maintenance trees.  Trees known to emit biogenic </a:t>
            </a:r>
            <a:r>
              <a:rPr lang="en-US" baseline="0" dirty="0" err="1" smtClean="0"/>
              <a:t>voc’s</a:t>
            </a:r>
            <a:r>
              <a:rPr lang="en-US" baseline="0" dirty="0" smtClean="0"/>
              <a:t> should also be avoided.  </a:t>
            </a:r>
          </a:p>
          <a:p>
            <a:endParaRPr lang="en-US" baseline="0" dirty="0" smtClean="0"/>
          </a:p>
          <a:p>
            <a:r>
              <a:rPr lang="en-US" baseline="0" dirty="0" smtClean="0"/>
              <a:t>And encourage homeowners to strategically plant large trees around their house and on their property for the same reasons.</a:t>
            </a:r>
            <a:endParaRPr lang="en-US" dirty="0"/>
          </a:p>
        </p:txBody>
      </p:sp>
      <p:sp>
        <p:nvSpPr>
          <p:cNvPr id="4" name="Slide Number Placeholder 3"/>
          <p:cNvSpPr>
            <a:spLocks noGrp="1"/>
          </p:cNvSpPr>
          <p:nvPr>
            <p:ph type="sldNum" idx="10"/>
          </p:nvPr>
        </p:nvSpPr>
        <p:spPr/>
        <p:txBody>
          <a:bodyPr/>
          <a:lstStyle/>
          <a:p>
            <a:pPr>
              <a:defRPr/>
            </a:pPr>
            <a:fld id="{819040F1-ECB7-47CA-BB8B-6AA73B4AE7B5}" type="slidenum">
              <a:rPr lang="en-GB" smtClean="0"/>
              <a:pPr>
                <a:defRPr/>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pPr>
              <a:defRPr/>
            </a:pPr>
            <a:fld id="{819040F1-ECB7-47CA-BB8B-6AA73B4AE7B5}" type="slidenum">
              <a:rPr lang="en-GB" smtClean="0"/>
              <a:pPr>
                <a:defRPr/>
              </a:pPr>
              <a:t>27</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r>
              <a:rPr lang="en-US" dirty="0" smtClean="0"/>
              <a:t>When we think about</a:t>
            </a:r>
            <a:r>
              <a:rPr lang="en-US" baseline="0" dirty="0" smtClean="0"/>
              <a:t> planting trees in our developed areas like cities, we think about their aesthetic beauty.  But trees provide so much more to us in the form of environmental services.  We should begin to think about using trees to help us address environmental issues cities are faced with</a:t>
            </a:r>
            <a:r>
              <a:rPr lang="en-US" baseline="0" dirty="0" smtClean="0"/>
              <a:t>.  As Desoto County’s population increases and the land is developed, trees can play a vital role in ensuring water and air quality.</a:t>
            </a:r>
            <a:endParaRPr lang="en-US" dirty="0" smtClean="0"/>
          </a:p>
        </p:txBody>
      </p:sp>
      <p:sp>
        <p:nvSpPr>
          <p:cNvPr id="23556" name="Slide Number Placeholder 3"/>
          <p:cNvSpPr>
            <a:spLocks noGrp="1"/>
          </p:cNvSpPr>
          <p:nvPr>
            <p:ph type="sldNum" sz="quarter"/>
          </p:nvPr>
        </p:nvSpPr>
        <p:spPr>
          <a:noFill/>
        </p:spPr>
        <p:txBody>
          <a:bodyPr/>
          <a:lstStyle/>
          <a:p>
            <a:pPr defTabSz="461963">
              <a:tabLst>
                <a:tab pos="735013" algn="l"/>
                <a:tab pos="1471613" algn="l"/>
                <a:tab pos="2209800" algn="l"/>
                <a:tab pos="2944813" algn="l"/>
              </a:tabLst>
            </a:pPr>
            <a:fld id="{3B436EEC-3F6C-4B2E-AB1F-ACDE227E6FD8}" type="slidenum">
              <a:rPr lang="en-GB" smtClean="0"/>
              <a:pPr defTabSz="461963">
                <a:tabLst>
                  <a:tab pos="735013" algn="l"/>
                  <a:tab pos="1471613" algn="l"/>
                  <a:tab pos="2209800" algn="l"/>
                  <a:tab pos="2944813" algn="l"/>
                </a:tabLst>
              </a:pPr>
              <a:t>3</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r>
              <a:rPr lang="en-US" dirty="0" smtClean="0"/>
              <a:t>Environmental services are those services that trees provide to us naturally that improve our quality of life.  We don’t pay for these services directly</a:t>
            </a:r>
            <a:r>
              <a:rPr lang="en-US" dirty="0" smtClean="0"/>
              <a:t>.</a:t>
            </a:r>
          </a:p>
          <a:p>
            <a:endParaRPr lang="en-US" dirty="0" smtClean="0"/>
          </a:p>
          <a:p>
            <a:r>
              <a:rPr lang="en-US" dirty="0" smtClean="0"/>
              <a:t>Trees help to reduce stream flow flashiness</a:t>
            </a:r>
            <a:r>
              <a:rPr lang="en-US" baseline="0" dirty="0" smtClean="0"/>
              <a:t> that can reduce stream erosion.  Trees can also help to keep stream water cool for its biota.</a:t>
            </a:r>
            <a:endParaRPr lang="en-US" dirty="0" smtClean="0"/>
          </a:p>
        </p:txBody>
      </p:sp>
      <p:sp>
        <p:nvSpPr>
          <p:cNvPr id="20484" name="Slide Number Placeholder 3"/>
          <p:cNvSpPr>
            <a:spLocks noGrp="1"/>
          </p:cNvSpPr>
          <p:nvPr>
            <p:ph type="sldNum" sz="quarter"/>
          </p:nvPr>
        </p:nvSpPr>
        <p:spPr>
          <a:noFill/>
        </p:spPr>
        <p:txBody>
          <a:bodyPr/>
          <a:lstStyle/>
          <a:p>
            <a:pPr defTabSz="461963">
              <a:tabLst>
                <a:tab pos="735013" algn="l"/>
                <a:tab pos="1471613" algn="l"/>
                <a:tab pos="2209800" algn="l"/>
                <a:tab pos="2944813" algn="l"/>
              </a:tabLst>
            </a:pPr>
            <a:fld id="{CD77BF6B-F149-41BF-8C5B-1D4223C730AB}" type="slidenum">
              <a:rPr lang="en-GB" smtClean="0"/>
              <a:pPr defTabSz="461963">
                <a:tabLst>
                  <a:tab pos="735013" algn="l"/>
                  <a:tab pos="1471613" algn="l"/>
                  <a:tab pos="2209800" algn="l"/>
                  <a:tab pos="2944813" algn="l"/>
                </a:tabLst>
              </a:pPr>
              <a:t>4</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r>
              <a:rPr lang="en-US" dirty="0" smtClean="0"/>
              <a:t>Trees remove</a:t>
            </a:r>
            <a:r>
              <a:rPr lang="en-US" baseline="0" dirty="0" smtClean="0"/>
              <a:t> pollution directly through dry deposition or uptake and indirectly by cooling our environment thus reducing energy generation and volatile emissions.</a:t>
            </a:r>
            <a:endParaRPr lang="en-US" dirty="0" smtClean="0"/>
          </a:p>
        </p:txBody>
      </p:sp>
      <p:sp>
        <p:nvSpPr>
          <p:cNvPr id="22532" name="Slide Number Placeholder 3"/>
          <p:cNvSpPr>
            <a:spLocks noGrp="1"/>
          </p:cNvSpPr>
          <p:nvPr>
            <p:ph type="sldNum" sz="quarter"/>
          </p:nvPr>
        </p:nvSpPr>
        <p:spPr>
          <a:noFill/>
        </p:spPr>
        <p:txBody>
          <a:bodyPr/>
          <a:lstStyle/>
          <a:p>
            <a:pPr defTabSz="461963">
              <a:tabLst>
                <a:tab pos="735013" algn="l"/>
                <a:tab pos="1471613" algn="l"/>
                <a:tab pos="2209800" algn="l"/>
                <a:tab pos="2944813" algn="l"/>
              </a:tabLst>
            </a:pPr>
            <a:fld id="{48819B5A-2E4C-4CF1-8601-E72C46FA6DB4}" type="slidenum">
              <a:rPr lang="en-GB" smtClean="0"/>
              <a:pPr defTabSz="461963">
                <a:tabLst>
                  <a:tab pos="735013" algn="l"/>
                  <a:tab pos="1471613" algn="l"/>
                  <a:tab pos="2209800" algn="l"/>
                  <a:tab pos="2944813" algn="l"/>
                </a:tabLst>
              </a:pPr>
              <a:t>5</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Research</a:t>
            </a:r>
            <a:r>
              <a:rPr lang="en-US" baseline="0" dirty="0" smtClean="0"/>
              <a:t> has shown that strategically-placed and well-maintained trees can provide many more benefits to a city that can improve the quality of life for its residents and visitors.</a:t>
            </a:r>
            <a:endParaRPr lang="en-US" dirty="0"/>
          </a:p>
        </p:txBody>
      </p:sp>
      <p:sp>
        <p:nvSpPr>
          <p:cNvPr id="4" name="Slide Number Placeholder 3"/>
          <p:cNvSpPr>
            <a:spLocks noGrp="1"/>
          </p:cNvSpPr>
          <p:nvPr>
            <p:ph type="sldNum" idx="10"/>
          </p:nvPr>
        </p:nvSpPr>
        <p:spPr/>
        <p:txBody>
          <a:bodyPr/>
          <a:lstStyle/>
          <a:p>
            <a:pPr>
              <a:defRPr/>
            </a:pPr>
            <a:fld id="{819040F1-ECB7-47CA-BB8B-6AA73B4AE7B5}" type="slidenum">
              <a:rPr lang="en-GB" smtClean="0"/>
              <a:pPr>
                <a:defRPr/>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Leaf area is the key to environmental</a:t>
            </a:r>
            <a:r>
              <a:rPr lang="en-US" baseline="0" dirty="0" smtClean="0"/>
              <a:t> services.</a:t>
            </a:r>
            <a:endParaRPr lang="en-US" dirty="0"/>
          </a:p>
        </p:txBody>
      </p:sp>
      <p:sp>
        <p:nvSpPr>
          <p:cNvPr id="4" name="Slide Number Placeholder 3"/>
          <p:cNvSpPr>
            <a:spLocks noGrp="1"/>
          </p:cNvSpPr>
          <p:nvPr>
            <p:ph type="sldNum" idx="10"/>
          </p:nvPr>
        </p:nvSpPr>
        <p:spPr/>
        <p:txBody>
          <a:bodyPr/>
          <a:lstStyle/>
          <a:p>
            <a:pPr>
              <a:defRPr/>
            </a:pPr>
            <a:fld id="{819040F1-ECB7-47CA-BB8B-6AA73B4AE7B5}" type="slidenum">
              <a:rPr lang="en-GB" smtClean="0"/>
              <a:pPr>
                <a:defRPr/>
              </a:pPr>
              <a:t>7</a:t>
            </a:fld>
            <a:endParaRPr lang="en-GB"/>
          </a:p>
        </p:txBody>
      </p:sp>
    </p:spTree>
    <p:extLst>
      <p:ext uri="{BB962C8B-B14F-4D97-AF65-F5344CB8AC3E}">
        <p14:creationId xmlns:p14="http://schemas.microsoft.com/office/powerpoint/2010/main" val="2085541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r>
              <a:rPr lang="en-US" dirty="0" smtClean="0"/>
              <a:t>A suite of urban</a:t>
            </a:r>
            <a:r>
              <a:rPr lang="en-US" baseline="0" dirty="0" smtClean="0"/>
              <a:t> forestry software applications developed by Forest Service researchers helps a community quantify the benefits their trees provide.</a:t>
            </a:r>
            <a:endParaRPr lang="en-US" dirty="0" smtClean="0"/>
          </a:p>
        </p:txBody>
      </p:sp>
      <p:sp>
        <p:nvSpPr>
          <p:cNvPr id="24580" name="Slide Number Placeholder 3"/>
          <p:cNvSpPr>
            <a:spLocks noGrp="1"/>
          </p:cNvSpPr>
          <p:nvPr>
            <p:ph type="sldNum" sz="quarter"/>
          </p:nvPr>
        </p:nvSpPr>
        <p:spPr>
          <a:noFill/>
        </p:spPr>
        <p:txBody>
          <a:bodyPr/>
          <a:lstStyle/>
          <a:p>
            <a:pPr defTabSz="461963">
              <a:tabLst>
                <a:tab pos="735013" algn="l"/>
                <a:tab pos="1471613" algn="l"/>
                <a:tab pos="2209800" algn="l"/>
                <a:tab pos="2944813" algn="l"/>
              </a:tabLst>
            </a:pPr>
            <a:fld id="{9EA898BE-A282-4EDA-8873-666C4D4AB6BC}" type="slidenum">
              <a:rPr lang="en-GB" smtClean="0"/>
              <a:pPr defTabSz="461963">
                <a:tabLst>
                  <a:tab pos="735013" algn="l"/>
                  <a:tab pos="1471613" algn="l"/>
                  <a:tab pos="2209800" algn="l"/>
                  <a:tab pos="2944813" algn="l"/>
                </a:tabLst>
              </a:pPr>
              <a:t>8</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r>
              <a:rPr lang="en-US" dirty="0" smtClean="0"/>
              <a:t>The </a:t>
            </a:r>
            <a:r>
              <a:rPr lang="en-US" dirty="0" err="1" smtClean="0"/>
              <a:t>i</a:t>
            </a:r>
            <a:r>
              <a:rPr lang="en-US" dirty="0" smtClean="0"/>
              <a:t>-Tree tools are designed</a:t>
            </a:r>
            <a:r>
              <a:rPr lang="en-US" baseline="0" dirty="0" smtClean="0"/>
              <a:t> to look at various aspects of a community’s urban forest.  For this </a:t>
            </a:r>
            <a:r>
              <a:rPr lang="en-US" baseline="0" dirty="0" smtClean="0"/>
              <a:t>project, </a:t>
            </a:r>
            <a:r>
              <a:rPr lang="en-US" baseline="0" dirty="0" smtClean="0"/>
              <a:t>we </a:t>
            </a:r>
            <a:r>
              <a:rPr lang="en-US" baseline="0" dirty="0" smtClean="0"/>
              <a:t>used </a:t>
            </a:r>
            <a:r>
              <a:rPr lang="en-US" baseline="0" dirty="0" err="1" smtClean="0"/>
              <a:t>i</a:t>
            </a:r>
            <a:r>
              <a:rPr lang="en-US" baseline="0" dirty="0" smtClean="0"/>
              <a:t>-Tree </a:t>
            </a:r>
            <a:r>
              <a:rPr lang="en-US" baseline="0" dirty="0" err="1" smtClean="0"/>
              <a:t>Vue</a:t>
            </a:r>
            <a:r>
              <a:rPr lang="en-US" baseline="0" dirty="0" smtClean="0"/>
              <a:t>, Canopy, and Eco to assess Desoto’s forests and their value.</a:t>
            </a:r>
            <a:endParaRPr lang="en-US" dirty="0" smtClean="0"/>
          </a:p>
        </p:txBody>
      </p:sp>
      <p:sp>
        <p:nvSpPr>
          <p:cNvPr id="25604" name="Slide Number Placeholder 3"/>
          <p:cNvSpPr>
            <a:spLocks noGrp="1"/>
          </p:cNvSpPr>
          <p:nvPr>
            <p:ph type="sldNum" sz="quarter"/>
          </p:nvPr>
        </p:nvSpPr>
        <p:spPr>
          <a:noFill/>
        </p:spPr>
        <p:txBody>
          <a:bodyPr/>
          <a:lstStyle/>
          <a:p>
            <a:pPr defTabSz="463550">
              <a:tabLst>
                <a:tab pos="736600" algn="l"/>
                <a:tab pos="1473200" algn="l"/>
                <a:tab pos="2209800" algn="l"/>
                <a:tab pos="2946400" algn="l"/>
              </a:tabLst>
            </a:pPr>
            <a:fld id="{3FD65B54-FA51-48F1-AA0A-24551D5C9F64}" type="slidenum">
              <a:rPr lang="en-GB" smtClean="0"/>
              <a:pPr defTabSz="463550">
                <a:tabLst>
                  <a:tab pos="736600" algn="l"/>
                  <a:tab pos="1473200" algn="l"/>
                  <a:tab pos="2209800" algn="l"/>
                  <a:tab pos="2946400" algn="l"/>
                </a:tabLst>
              </a:pPr>
              <a:t>9</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
          <p:cNvSpPr>
            <a:spLocks noGrp="1" noChangeArrowheads="1"/>
          </p:cNvSpPr>
          <p:nvPr>
            <p:ph type="ftr" idx="10"/>
          </p:nvPr>
        </p:nvSpPr>
        <p:spPr>
          <a:ln/>
        </p:spPr>
        <p:txBody>
          <a:bodyPr/>
          <a:lstStyle>
            <a:lvl1pPr>
              <a:defRPr/>
            </a:lvl1pPr>
          </a:lstStyle>
          <a:p>
            <a:pPr>
              <a:defRPr/>
            </a:pPr>
            <a:endParaRPr lang="en-GB"/>
          </a:p>
        </p:txBody>
      </p:sp>
      <p:sp>
        <p:nvSpPr>
          <p:cNvPr id="5" name="Rectangle 2"/>
          <p:cNvSpPr>
            <a:spLocks noGrp="1" noChangeArrowheads="1"/>
          </p:cNvSpPr>
          <p:nvPr>
            <p:ph type="sldNum" idx="11"/>
          </p:nvPr>
        </p:nvSpPr>
        <p:spPr>
          <a:ln/>
        </p:spPr>
        <p:txBody>
          <a:bodyPr/>
          <a:lstStyle>
            <a:lvl1pPr>
              <a:defRPr/>
            </a:lvl1pPr>
          </a:lstStyle>
          <a:p>
            <a:pPr>
              <a:defRPr/>
            </a:pPr>
            <a:fld id="{48FC136E-9CE5-4D76-833D-725F970F4F3E}" type="slidenum">
              <a:rPr lang="en-GB"/>
              <a:pPr>
                <a:defRPr/>
              </a:pPr>
              <a:t>‹#›</a:t>
            </a:fld>
            <a:endParaRPr lang="en-GB"/>
          </a:p>
        </p:txBody>
      </p:sp>
      <p:sp>
        <p:nvSpPr>
          <p:cNvPr id="6" name="Rectangle 6"/>
          <p:cNvSpPr>
            <a:spLocks noGrp="1" noChangeArrowheads="1"/>
          </p:cNvSpPr>
          <p:nvPr>
            <p:ph type="dt" idx="12"/>
          </p:nvPr>
        </p:nvSpPr>
        <p:spPr>
          <a:ln/>
        </p:spPr>
        <p:txBody>
          <a:bodyPr/>
          <a:lstStyle>
            <a:lvl1pPr>
              <a:defRPr/>
            </a:lvl1pPr>
          </a:lstStyle>
          <a:p>
            <a:pPr>
              <a:defRPr/>
            </a:pP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
          <p:cNvSpPr>
            <a:spLocks noGrp="1" noChangeArrowheads="1"/>
          </p:cNvSpPr>
          <p:nvPr>
            <p:ph type="ftr" idx="10"/>
          </p:nvPr>
        </p:nvSpPr>
        <p:spPr>
          <a:ln/>
        </p:spPr>
        <p:txBody>
          <a:bodyPr/>
          <a:lstStyle>
            <a:lvl1pPr>
              <a:defRPr/>
            </a:lvl1pPr>
          </a:lstStyle>
          <a:p>
            <a:pPr>
              <a:defRPr/>
            </a:pPr>
            <a:endParaRPr lang="en-GB"/>
          </a:p>
        </p:txBody>
      </p:sp>
      <p:sp>
        <p:nvSpPr>
          <p:cNvPr id="5" name="Rectangle 2"/>
          <p:cNvSpPr>
            <a:spLocks noGrp="1" noChangeArrowheads="1"/>
          </p:cNvSpPr>
          <p:nvPr>
            <p:ph type="sldNum" idx="11"/>
          </p:nvPr>
        </p:nvSpPr>
        <p:spPr>
          <a:ln/>
        </p:spPr>
        <p:txBody>
          <a:bodyPr/>
          <a:lstStyle>
            <a:lvl1pPr>
              <a:defRPr/>
            </a:lvl1pPr>
          </a:lstStyle>
          <a:p>
            <a:pPr>
              <a:defRPr/>
            </a:pPr>
            <a:fld id="{F99C1BAC-CD65-45E4-874E-41F576337780}" type="slidenum">
              <a:rPr lang="en-GB"/>
              <a:pPr>
                <a:defRPr/>
              </a:pPr>
              <a:t>‹#›</a:t>
            </a:fld>
            <a:endParaRPr lang="en-GB"/>
          </a:p>
        </p:txBody>
      </p:sp>
      <p:sp>
        <p:nvSpPr>
          <p:cNvPr id="6" name="Rectangle 6"/>
          <p:cNvSpPr>
            <a:spLocks noGrp="1" noChangeArrowheads="1"/>
          </p:cNvSpPr>
          <p:nvPr>
            <p:ph type="dt" idx="12"/>
          </p:nvPr>
        </p:nvSpPr>
        <p:spPr>
          <a:ln/>
        </p:spPr>
        <p:txBody>
          <a:bodyPr/>
          <a:lstStyle>
            <a:lvl1pPr>
              <a:defRPr/>
            </a:lvl1pPr>
          </a:lstStyle>
          <a:p>
            <a:pPr>
              <a:defRPr/>
            </a:pP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417513"/>
            <a:ext cx="2189163" cy="5676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417513"/>
            <a:ext cx="6419850"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
          <p:cNvSpPr>
            <a:spLocks noGrp="1" noChangeArrowheads="1"/>
          </p:cNvSpPr>
          <p:nvPr>
            <p:ph type="ftr" idx="10"/>
          </p:nvPr>
        </p:nvSpPr>
        <p:spPr>
          <a:ln/>
        </p:spPr>
        <p:txBody>
          <a:bodyPr/>
          <a:lstStyle>
            <a:lvl1pPr>
              <a:defRPr/>
            </a:lvl1pPr>
          </a:lstStyle>
          <a:p>
            <a:pPr>
              <a:defRPr/>
            </a:pPr>
            <a:endParaRPr lang="en-GB"/>
          </a:p>
        </p:txBody>
      </p:sp>
      <p:sp>
        <p:nvSpPr>
          <p:cNvPr id="5" name="Rectangle 2"/>
          <p:cNvSpPr>
            <a:spLocks noGrp="1" noChangeArrowheads="1"/>
          </p:cNvSpPr>
          <p:nvPr>
            <p:ph type="sldNum" idx="11"/>
          </p:nvPr>
        </p:nvSpPr>
        <p:spPr>
          <a:ln/>
        </p:spPr>
        <p:txBody>
          <a:bodyPr/>
          <a:lstStyle>
            <a:lvl1pPr>
              <a:defRPr/>
            </a:lvl1pPr>
          </a:lstStyle>
          <a:p>
            <a:pPr>
              <a:defRPr/>
            </a:pPr>
            <a:fld id="{725C7D4C-8329-4C8E-9B3D-C4815F1A6D72}" type="slidenum">
              <a:rPr lang="en-GB"/>
              <a:pPr>
                <a:defRPr/>
              </a:pPr>
              <a:t>‹#›</a:t>
            </a:fld>
            <a:endParaRPr lang="en-GB"/>
          </a:p>
        </p:txBody>
      </p:sp>
      <p:sp>
        <p:nvSpPr>
          <p:cNvPr id="6" name="Rectangle 6"/>
          <p:cNvSpPr>
            <a:spLocks noGrp="1" noChangeArrowheads="1"/>
          </p:cNvSpPr>
          <p:nvPr>
            <p:ph type="dt" idx="12"/>
          </p:nvPr>
        </p:nvSpPr>
        <p:spPr>
          <a:ln/>
        </p:spPr>
        <p:txBody>
          <a:bodyPr/>
          <a:lstStyle>
            <a:lvl1pPr>
              <a:defRPr/>
            </a:lvl1pPr>
          </a:lstStyle>
          <a:p>
            <a:pPr>
              <a:defRPr/>
            </a:pP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 y="417513"/>
            <a:ext cx="8761413" cy="763587"/>
          </a:xfrm>
        </p:spPr>
        <p:txBody>
          <a:bodyPr/>
          <a:lstStyle/>
          <a:p>
            <a:r>
              <a:rPr lang="en-US" smtClean="0"/>
              <a:t>Click to edit Master title style</a:t>
            </a:r>
            <a:endParaRPr lang="en-US"/>
          </a:p>
        </p:txBody>
      </p:sp>
      <p:sp>
        <p:nvSpPr>
          <p:cNvPr id="3" name="Rectangle 1"/>
          <p:cNvSpPr>
            <a:spLocks noGrp="1" noChangeArrowheads="1"/>
          </p:cNvSpPr>
          <p:nvPr>
            <p:ph type="ftr" idx="10"/>
          </p:nvPr>
        </p:nvSpPr>
        <p:spPr>
          <a:ln/>
        </p:spPr>
        <p:txBody>
          <a:bodyPr/>
          <a:lstStyle>
            <a:lvl1pPr>
              <a:defRPr/>
            </a:lvl1pPr>
          </a:lstStyle>
          <a:p>
            <a:pPr>
              <a:defRPr/>
            </a:pPr>
            <a:endParaRPr lang="en-GB"/>
          </a:p>
        </p:txBody>
      </p:sp>
      <p:sp>
        <p:nvSpPr>
          <p:cNvPr id="4" name="Rectangle 2"/>
          <p:cNvSpPr>
            <a:spLocks noGrp="1" noChangeArrowheads="1"/>
          </p:cNvSpPr>
          <p:nvPr>
            <p:ph type="sldNum" idx="11"/>
          </p:nvPr>
        </p:nvSpPr>
        <p:spPr>
          <a:ln/>
        </p:spPr>
        <p:txBody>
          <a:bodyPr/>
          <a:lstStyle>
            <a:lvl1pPr>
              <a:defRPr/>
            </a:lvl1pPr>
          </a:lstStyle>
          <a:p>
            <a:pPr>
              <a:defRPr/>
            </a:pPr>
            <a:fld id="{FAD442DB-20E4-4E94-BB77-B88075D6EEE2}" type="slidenum">
              <a:rPr lang="en-GB"/>
              <a:pPr>
                <a:defRPr/>
              </a:pPr>
              <a:t>‹#›</a:t>
            </a:fld>
            <a:endParaRPr lang="en-GB"/>
          </a:p>
        </p:txBody>
      </p:sp>
      <p:sp>
        <p:nvSpPr>
          <p:cNvPr id="5" name="Rectangle 6"/>
          <p:cNvSpPr>
            <a:spLocks noGrp="1" noChangeArrowheads="1"/>
          </p:cNvSpPr>
          <p:nvPr>
            <p:ph type="dt" idx="12"/>
          </p:nvPr>
        </p:nvSpPr>
        <p:spPr>
          <a:ln/>
        </p:spPr>
        <p:txBody>
          <a:bodyPr/>
          <a:lstStyle>
            <a:lvl1pPr>
              <a:defRPr/>
            </a:lvl1pPr>
          </a:lstStyle>
          <a:p>
            <a:pPr>
              <a:defRPr/>
            </a:pP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
          <p:cNvSpPr>
            <a:spLocks noGrp="1" noChangeArrowheads="1"/>
          </p:cNvSpPr>
          <p:nvPr>
            <p:ph type="ftr" idx="10"/>
          </p:nvPr>
        </p:nvSpPr>
        <p:spPr>
          <a:ln/>
        </p:spPr>
        <p:txBody>
          <a:bodyPr/>
          <a:lstStyle>
            <a:lvl1pPr>
              <a:defRPr/>
            </a:lvl1pPr>
          </a:lstStyle>
          <a:p>
            <a:pPr>
              <a:defRPr/>
            </a:pPr>
            <a:endParaRPr lang="en-GB"/>
          </a:p>
        </p:txBody>
      </p:sp>
      <p:sp>
        <p:nvSpPr>
          <p:cNvPr id="5" name="Rectangle 2"/>
          <p:cNvSpPr>
            <a:spLocks noGrp="1" noChangeArrowheads="1"/>
          </p:cNvSpPr>
          <p:nvPr>
            <p:ph type="sldNum" idx="11"/>
          </p:nvPr>
        </p:nvSpPr>
        <p:spPr>
          <a:ln/>
        </p:spPr>
        <p:txBody>
          <a:bodyPr/>
          <a:lstStyle>
            <a:lvl1pPr>
              <a:defRPr/>
            </a:lvl1pPr>
          </a:lstStyle>
          <a:p>
            <a:pPr>
              <a:defRPr/>
            </a:pPr>
            <a:fld id="{043F8014-5A03-4C42-BE5F-A5F80FA09DD7}" type="slidenum">
              <a:rPr lang="en-GB"/>
              <a:pPr>
                <a:defRPr/>
              </a:pPr>
              <a:t>‹#›</a:t>
            </a:fld>
            <a:endParaRPr lang="en-GB"/>
          </a:p>
        </p:txBody>
      </p:sp>
      <p:sp>
        <p:nvSpPr>
          <p:cNvPr id="6" name="Rectangle 6"/>
          <p:cNvSpPr>
            <a:spLocks noGrp="1" noChangeArrowheads="1"/>
          </p:cNvSpPr>
          <p:nvPr>
            <p:ph type="dt" idx="12"/>
          </p:nvPr>
        </p:nvSpPr>
        <p:spPr>
          <a:ln/>
        </p:spPr>
        <p:txBody>
          <a:bodyPr/>
          <a:lstStyle>
            <a:lvl1pPr>
              <a:defRPr/>
            </a:lvl1pPr>
          </a:lstStyle>
          <a:p>
            <a:pPr>
              <a:defRPr/>
            </a:pP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
          <p:cNvSpPr>
            <a:spLocks noGrp="1" noChangeArrowheads="1"/>
          </p:cNvSpPr>
          <p:nvPr>
            <p:ph type="ftr" idx="10"/>
          </p:nvPr>
        </p:nvSpPr>
        <p:spPr>
          <a:ln/>
        </p:spPr>
        <p:txBody>
          <a:bodyPr/>
          <a:lstStyle>
            <a:lvl1pPr>
              <a:defRPr/>
            </a:lvl1pPr>
          </a:lstStyle>
          <a:p>
            <a:pPr>
              <a:defRPr/>
            </a:pPr>
            <a:endParaRPr lang="en-GB"/>
          </a:p>
        </p:txBody>
      </p:sp>
      <p:sp>
        <p:nvSpPr>
          <p:cNvPr id="5" name="Rectangle 2"/>
          <p:cNvSpPr>
            <a:spLocks noGrp="1" noChangeArrowheads="1"/>
          </p:cNvSpPr>
          <p:nvPr>
            <p:ph type="sldNum" idx="11"/>
          </p:nvPr>
        </p:nvSpPr>
        <p:spPr>
          <a:ln/>
        </p:spPr>
        <p:txBody>
          <a:bodyPr/>
          <a:lstStyle>
            <a:lvl1pPr>
              <a:defRPr/>
            </a:lvl1pPr>
          </a:lstStyle>
          <a:p>
            <a:pPr>
              <a:defRPr/>
            </a:pPr>
            <a:fld id="{A1C208D4-3873-4655-AF45-C7D704263669}" type="slidenum">
              <a:rPr lang="en-GB"/>
              <a:pPr>
                <a:defRPr/>
              </a:pPr>
              <a:t>‹#›</a:t>
            </a:fld>
            <a:endParaRPr lang="en-GB"/>
          </a:p>
        </p:txBody>
      </p:sp>
      <p:sp>
        <p:nvSpPr>
          <p:cNvPr id="6" name="Rectangle 6"/>
          <p:cNvSpPr>
            <a:spLocks noGrp="1" noChangeArrowheads="1"/>
          </p:cNvSpPr>
          <p:nvPr>
            <p:ph type="dt" idx="12"/>
          </p:nvPr>
        </p:nvSpPr>
        <p:spPr>
          <a:ln/>
        </p:spPr>
        <p:txBody>
          <a:bodyPr/>
          <a:lstStyle>
            <a:lvl1pPr>
              <a:defRPr/>
            </a:lvl1pPr>
          </a:lstStyle>
          <a:p>
            <a:pPr>
              <a:defRPr/>
            </a:pP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95400"/>
            <a:ext cx="4303713" cy="479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8513" y="1295400"/>
            <a:ext cx="4305300" cy="479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
          <p:cNvSpPr>
            <a:spLocks noGrp="1" noChangeArrowheads="1"/>
          </p:cNvSpPr>
          <p:nvPr>
            <p:ph type="ftr" idx="10"/>
          </p:nvPr>
        </p:nvSpPr>
        <p:spPr>
          <a:ln/>
        </p:spPr>
        <p:txBody>
          <a:bodyPr/>
          <a:lstStyle>
            <a:lvl1pPr>
              <a:defRPr/>
            </a:lvl1pPr>
          </a:lstStyle>
          <a:p>
            <a:pPr>
              <a:defRPr/>
            </a:pPr>
            <a:endParaRPr lang="en-GB"/>
          </a:p>
        </p:txBody>
      </p:sp>
      <p:sp>
        <p:nvSpPr>
          <p:cNvPr id="6" name="Rectangle 2"/>
          <p:cNvSpPr>
            <a:spLocks noGrp="1" noChangeArrowheads="1"/>
          </p:cNvSpPr>
          <p:nvPr>
            <p:ph type="sldNum" idx="11"/>
          </p:nvPr>
        </p:nvSpPr>
        <p:spPr>
          <a:ln/>
        </p:spPr>
        <p:txBody>
          <a:bodyPr/>
          <a:lstStyle>
            <a:lvl1pPr>
              <a:defRPr/>
            </a:lvl1pPr>
          </a:lstStyle>
          <a:p>
            <a:pPr>
              <a:defRPr/>
            </a:pPr>
            <a:fld id="{82688E9C-498C-4CC2-857E-C352C7519AEA}" type="slidenum">
              <a:rPr lang="en-GB"/>
              <a:pPr>
                <a:defRPr/>
              </a:pPr>
              <a:t>‹#›</a:t>
            </a:fld>
            <a:endParaRPr lang="en-GB"/>
          </a:p>
        </p:txBody>
      </p:sp>
      <p:sp>
        <p:nvSpPr>
          <p:cNvPr id="7" name="Rectangle 6"/>
          <p:cNvSpPr>
            <a:spLocks noGrp="1" noChangeArrowheads="1"/>
          </p:cNvSpPr>
          <p:nvPr>
            <p:ph type="dt" idx="12"/>
          </p:nvPr>
        </p:nvSpPr>
        <p:spPr>
          <a:ln/>
        </p:spPr>
        <p:txBody>
          <a:bodyPr/>
          <a:lstStyle>
            <a:lvl1pPr>
              <a:defRPr/>
            </a:lvl1pPr>
          </a:lstStyle>
          <a:p>
            <a:pPr>
              <a:defRPr/>
            </a:pP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
          <p:cNvSpPr>
            <a:spLocks noGrp="1" noChangeArrowheads="1"/>
          </p:cNvSpPr>
          <p:nvPr>
            <p:ph type="ftr" idx="10"/>
          </p:nvPr>
        </p:nvSpPr>
        <p:spPr>
          <a:ln/>
        </p:spPr>
        <p:txBody>
          <a:bodyPr/>
          <a:lstStyle>
            <a:lvl1pPr>
              <a:defRPr/>
            </a:lvl1pPr>
          </a:lstStyle>
          <a:p>
            <a:pPr>
              <a:defRPr/>
            </a:pPr>
            <a:endParaRPr lang="en-GB"/>
          </a:p>
        </p:txBody>
      </p:sp>
      <p:sp>
        <p:nvSpPr>
          <p:cNvPr id="8" name="Rectangle 2"/>
          <p:cNvSpPr>
            <a:spLocks noGrp="1" noChangeArrowheads="1"/>
          </p:cNvSpPr>
          <p:nvPr>
            <p:ph type="sldNum" idx="11"/>
          </p:nvPr>
        </p:nvSpPr>
        <p:spPr>
          <a:ln/>
        </p:spPr>
        <p:txBody>
          <a:bodyPr/>
          <a:lstStyle>
            <a:lvl1pPr>
              <a:defRPr/>
            </a:lvl1pPr>
          </a:lstStyle>
          <a:p>
            <a:pPr>
              <a:defRPr/>
            </a:pPr>
            <a:fld id="{AA6E596D-8E03-4A7D-928A-EB3C915C86CF}" type="slidenum">
              <a:rPr lang="en-GB"/>
              <a:pPr>
                <a:defRPr/>
              </a:pPr>
              <a:t>‹#›</a:t>
            </a:fld>
            <a:endParaRPr lang="en-GB"/>
          </a:p>
        </p:txBody>
      </p:sp>
      <p:sp>
        <p:nvSpPr>
          <p:cNvPr id="9" name="Rectangle 6"/>
          <p:cNvSpPr>
            <a:spLocks noGrp="1" noChangeArrowheads="1"/>
          </p:cNvSpPr>
          <p:nvPr>
            <p:ph type="dt" idx="12"/>
          </p:nvPr>
        </p:nvSpPr>
        <p:spPr>
          <a:ln/>
        </p:spPr>
        <p:txBody>
          <a:bodyPr/>
          <a:lstStyle>
            <a:lvl1pPr>
              <a:defRPr/>
            </a:lvl1pPr>
          </a:lstStyle>
          <a:p>
            <a:pPr>
              <a:defRPr/>
            </a:pP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
          <p:cNvSpPr>
            <a:spLocks noGrp="1" noChangeArrowheads="1"/>
          </p:cNvSpPr>
          <p:nvPr>
            <p:ph type="ftr" idx="10"/>
          </p:nvPr>
        </p:nvSpPr>
        <p:spPr>
          <a:ln/>
        </p:spPr>
        <p:txBody>
          <a:bodyPr/>
          <a:lstStyle>
            <a:lvl1pPr>
              <a:defRPr/>
            </a:lvl1pPr>
          </a:lstStyle>
          <a:p>
            <a:pPr>
              <a:defRPr/>
            </a:pPr>
            <a:endParaRPr lang="en-GB"/>
          </a:p>
        </p:txBody>
      </p:sp>
      <p:sp>
        <p:nvSpPr>
          <p:cNvPr id="4" name="Rectangle 2"/>
          <p:cNvSpPr>
            <a:spLocks noGrp="1" noChangeArrowheads="1"/>
          </p:cNvSpPr>
          <p:nvPr>
            <p:ph type="sldNum" idx="11"/>
          </p:nvPr>
        </p:nvSpPr>
        <p:spPr>
          <a:ln/>
        </p:spPr>
        <p:txBody>
          <a:bodyPr/>
          <a:lstStyle>
            <a:lvl1pPr>
              <a:defRPr/>
            </a:lvl1pPr>
          </a:lstStyle>
          <a:p>
            <a:pPr>
              <a:defRPr/>
            </a:pPr>
            <a:fld id="{6C8FAA72-2FC0-4574-A6DB-3C8D2831A24E}" type="slidenum">
              <a:rPr lang="en-GB"/>
              <a:pPr>
                <a:defRPr/>
              </a:pPr>
              <a:t>‹#›</a:t>
            </a:fld>
            <a:endParaRPr lang="en-GB"/>
          </a:p>
        </p:txBody>
      </p:sp>
      <p:sp>
        <p:nvSpPr>
          <p:cNvPr id="5" name="Rectangle 6"/>
          <p:cNvSpPr>
            <a:spLocks noGrp="1" noChangeArrowheads="1"/>
          </p:cNvSpPr>
          <p:nvPr>
            <p:ph type="dt" idx="12"/>
          </p:nvPr>
        </p:nvSpPr>
        <p:spPr>
          <a:ln/>
        </p:spPr>
        <p:txBody>
          <a:bodyPr/>
          <a:lstStyle>
            <a:lvl1pPr>
              <a:defRPr/>
            </a:lvl1pPr>
          </a:lstStyle>
          <a:p>
            <a:pPr>
              <a:defRPr/>
            </a:pP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ftr" idx="10"/>
          </p:nvPr>
        </p:nvSpPr>
        <p:spPr>
          <a:ln/>
        </p:spPr>
        <p:txBody>
          <a:bodyPr/>
          <a:lstStyle>
            <a:lvl1pPr>
              <a:defRPr/>
            </a:lvl1pPr>
          </a:lstStyle>
          <a:p>
            <a:pPr>
              <a:defRPr/>
            </a:pPr>
            <a:endParaRPr lang="en-GB"/>
          </a:p>
        </p:txBody>
      </p:sp>
      <p:sp>
        <p:nvSpPr>
          <p:cNvPr id="3" name="Rectangle 2"/>
          <p:cNvSpPr>
            <a:spLocks noGrp="1" noChangeArrowheads="1"/>
          </p:cNvSpPr>
          <p:nvPr>
            <p:ph type="sldNum" idx="11"/>
          </p:nvPr>
        </p:nvSpPr>
        <p:spPr>
          <a:ln/>
        </p:spPr>
        <p:txBody>
          <a:bodyPr/>
          <a:lstStyle>
            <a:lvl1pPr>
              <a:defRPr/>
            </a:lvl1pPr>
          </a:lstStyle>
          <a:p>
            <a:pPr>
              <a:defRPr/>
            </a:pPr>
            <a:fld id="{AA38F6A6-6BCA-46FA-BA4E-B1A4D5F6CF48}" type="slidenum">
              <a:rPr lang="en-GB"/>
              <a:pPr>
                <a:defRPr/>
              </a:pPr>
              <a:t>‹#›</a:t>
            </a:fld>
            <a:endParaRPr lang="en-GB"/>
          </a:p>
        </p:txBody>
      </p:sp>
      <p:sp>
        <p:nvSpPr>
          <p:cNvPr id="4" name="Rectangle 6"/>
          <p:cNvSpPr>
            <a:spLocks noGrp="1" noChangeArrowheads="1"/>
          </p:cNvSpPr>
          <p:nvPr>
            <p:ph type="dt" idx="12"/>
          </p:nvPr>
        </p:nvSpPr>
        <p:spPr>
          <a:ln/>
        </p:spPr>
        <p:txBody>
          <a:bodyPr/>
          <a:lstStyle>
            <a:lvl1pPr>
              <a:defRPr/>
            </a:lvl1pPr>
          </a:lstStyle>
          <a:p>
            <a:pPr>
              <a:defRPr/>
            </a:pP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
          <p:cNvSpPr>
            <a:spLocks noGrp="1" noChangeArrowheads="1"/>
          </p:cNvSpPr>
          <p:nvPr>
            <p:ph type="ftr" idx="10"/>
          </p:nvPr>
        </p:nvSpPr>
        <p:spPr>
          <a:ln/>
        </p:spPr>
        <p:txBody>
          <a:bodyPr/>
          <a:lstStyle>
            <a:lvl1pPr>
              <a:defRPr/>
            </a:lvl1pPr>
          </a:lstStyle>
          <a:p>
            <a:pPr>
              <a:defRPr/>
            </a:pPr>
            <a:endParaRPr lang="en-GB"/>
          </a:p>
        </p:txBody>
      </p:sp>
      <p:sp>
        <p:nvSpPr>
          <p:cNvPr id="6" name="Rectangle 2"/>
          <p:cNvSpPr>
            <a:spLocks noGrp="1" noChangeArrowheads="1"/>
          </p:cNvSpPr>
          <p:nvPr>
            <p:ph type="sldNum" idx="11"/>
          </p:nvPr>
        </p:nvSpPr>
        <p:spPr>
          <a:ln/>
        </p:spPr>
        <p:txBody>
          <a:bodyPr/>
          <a:lstStyle>
            <a:lvl1pPr>
              <a:defRPr/>
            </a:lvl1pPr>
          </a:lstStyle>
          <a:p>
            <a:pPr>
              <a:defRPr/>
            </a:pPr>
            <a:fld id="{6A81B76C-4428-40CB-A499-8EE23C0443AE}" type="slidenum">
              <a:rPr lang="en-GB"/>
              <a:pPr>
                <a:defRPr/>
              </a:pPr>
              <a:t>‹#›</a:t>
            </a:fld>
            <a:endParaRPr lang="en-GB"/>
          </a:p>
        </p:txBody>
      </p:sp>
      <p:sp>
        <p:nvSpPr>
          <p:cNvPr id="7" name="Rectangle 6"/>
          <p:cNvSpPr>
            <a:spLocks noGrp="1" noChangeArrowheads="1"/>
          </p:cNvSpPr>
          <p:nvPr>
            <p:ph type="dt" idx="12"/>
          </p:nvPr>
        </p:nvSpPr>
        <p:spPr>
          <a:ln/>
        </p:spPr>
        <p:txBody>
          <a:bodyPr/>
          <a:lstStyle>
            <a:lvl1pPr>
              <a:defRPr/>
            </a:lvl1pPr>
          </a:lstStyle>
          <a:p>
            <a:pPr>
              <a:defRPr/>
            </a:pP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
          <p:cNvSpPr>
            <a:spLocks noGrp="1" noChangeArrowheads="1"/>
          </p:cNvSpPr>
          <p:nvPr>
            <p:ph type="ftr" idx="10"/>
          </p:nvPr>
        </p:nvSpPr>
        <p:spPr>
          <a:ln/>
        </p:spPr>
        <p:txBody>
          <a:bodyPr/>
          <a:lstStyle>
            <a:lvl1pPr>
              <a:defRPr/>
            </a:lvl1pPr>
          </a:lstStyle>
          <a:p>
            <a:pPr>
              <a:defRPr/>
            </a:pPr>
            <a:endParaRPr lang="en-GB"/>
          </a:p>
        </p:txBody>
      </p:sp>
      <p:sp>
        <p:nvSpPr>
          <p:cNvPr id="6" name="Rectangle 2"/>
          <p:cNvSpPr>
            <a:spLocks noGrp="1" noChangeArrowheads="1"/>
          </p:cNvSpPr>
          <p:nvPr>
            <p:ph type="sldNum" idx="11"/>
          </p:nvPr>
        </p:nvSpPr>
        <p:spPr>
          <a:ln/>
        </p:spPr>
        <p:txBody>
          <a:bodyPr/>
          <a:lstStyle>
            <a:lvl1pPr>
              <a:defRPr/>
            </a:lvl1pPr>
          </a:lstStyle>
          <a:p>
            <a:pPr>
              <a:defRPr/>
            </a:pPr>
            <a:fld id="{BC632309-2DEC-4CA7-B1C1-18ECF6844B5C}" type="slidenum">
              <a:rPr lang="en-GB"/>
              <a:pPr>
                <a:defRPr/>
              </a:pPr>
              <a:t>‹#›</a:t>
            </a:fld>
            <a:endParaRPr lang="en-GB"/>
          </a:p>
        </p:txBody>
      </p:sp>
      <p:sp>
        <p:nvSpPr>
          <p:cNvPr id="7" name="Rectangle 6"/>
          <p:cNvSpPr>
            <a:spLocks noGrp="1" noChangeArrowheads="1"/>
          </p:cNvSpPr>
          <p:nvPr>
            <p:ph type="dt" idx="12"/>
          </p:nvPr>
        </p:nvSpPr>
        <p:spPr>
          <a:ln/>
        </p:spPr>
        <p:txBody>
          <a:bodyPr/>
          <a:lstStyle>
            <a:lvl1pPr>
              <a:defRPr/>
            </a:lvl1pPr>
          </a:lstStyle>
          <a:p>
            <a:pPr>
              <a:defRPr/>
            </a:pP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ftr"/>
          </p:nvPr>
        </p:nvSpPr>
        <p:spPr bwMode="auto">
          <a:xfrm>
            <a:off x="3124200" y="6248400"/>
            <a:ext cx="2894013"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ct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stStyle>
          <a:p>
            <a:pPr>
              <a:defRPr/>
            </a:pPr>
            <a:endParaRPr lang="en-GB"/>
          </a:p>
        </p:txBody>
      </p:sp>
      <p:sp>
        <p:nvSpPr>
          <p:cNvPr id="1026" name="Rectangle 2"/>
          <p:cNvSpPr>
            <a:spLocks noGrp="1" noChangeArrowheads="1"/>
          </p:cNvSpPr>
          <p:nvPr>
            <p:ph type="sldNum"/>
          </p:nvPr>
        </p:nvSpPr>
        <p:spPr bwMode="auto">
          <a:xfrm>
            <a:off x="6553200" y="6248400"/>
            <a:ext cx="2132013"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lnSpc>
                <a:spcPct val="100000"/>
              </a:lnSpc>
              <a:buFont typeface="Arial Black"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Black" pitchFamily="34" charset="0"/>
              </a:defRPr>
            </a:lvl1pPr>
          </a:lstStyle>
          <a:p>
            <a:pPr>
              <a:defRPr/>
            </a:pPr>
            <a:fld id="{3A9612A7-A2A8-4E17-BE42-292498EBC02F}" type="slidenum">
              <a:rPr lang="en-GB"/>
              <a:pPr>
                <a:defRPr/>
              </a:pPr>
              <a:t>‹#›</a:t>
            </a:fld>
            <a:endParaRPr lang="en-GB"/>
          </a:p>
        </p:txBody>
      </p:sp>
      <p:sp>
        <p:nvSpPr>
          <p:cNvPr id="1027" name="Rectangle 3"/>
          <p:cNvSpPr>
            <a:spLocks noChangeArrowheads="1"/>
          </p:cNvSpPr>
          <p:nvPr/>
        </p:nvSpPr>
        <p:spPr bwMode="auto">
          <a:xfrm>
            <a:off x="0" y="93663"/>
            <a:ext cx="9144000" cy="211137"/>
          </a:xfrm>
          <a:prstGeom prst="rect">
            <a:avLst/>
          </a:prstGeom>
          <a:gradFill rotWithShape="0">
            <a:gsLst>
              <a:gs pos="0">
                <a:srgbClr val="FEFEFE"/>
              </a:gs>
              <a:gs pos="100000">
                <a:srgbClr val="5D89CE"/>
              </a:gs>
            </a:gsLst>
            <a:lin ang="10800000" scaled="1"/>
          </a:gradFill>
          <a:ln w="9525">
            <a:noFill/>
            <a:round/>
            <a:headEnd/>
            <a:tailEnd/>
          </a:ln>
          <a:effectLst/>
        </p:spPr>
        <p:txBody>
          <a:bodyPr wrap="none" anchor="ctr"/>
          <a:lstStyle/>
          <a:p>
            <a:pPr>
              <a:defRPr/>
            </a:pPr>
            <a:endParaRPr lang="en-US"/>
          </a:p>
        </p:txBody>
      </p:sp>
      <p:sp>
        <p:nvSpPr>
          <p:cNvPr id="1029" name="Rectangle 4"/>
          <p:cNvSpPr>
            <a:spLocks noGrp="1" noChangeArrowheads="1"/>
          </p:cNvSpPr>
          <p:nvPr>
            <p:ph type="title"/>
          </p:nvPr>
        </p:nvSpPr>
        <p:spPr bwMode="auto">
          <a:xfrm>
            <a:off x="152400" y="417513"/>
            <a:ext cx="8761413" cy="763587"/>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30" name="Rectangle 5"/>
          <p:cNvSpPr>
            <a:spLocks noGrp="1" noChangeArrowheads="1"/>
          </p:cNvSpPr>
          <p:nvPr>
            <p:ph type="body" idx="1"/>
          </p:nvPr>
        </p:nvSpPr>
        <p:spPr bwMode="auto">
          <a:xfrm>
            <a:off x="152400" y="1295400"/>
            <a:ext cx="8761413" cy="479901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6"/>
          <p:cNvSpPr>
            <a:spLocks noGrp="1" noChangeArrowheads="1"/>
          </p:cNvSpPr>
          <p:nvPr>
            <p:ph type="dt"/>
          </p:nvPr>
        </p:nvSpPr>
        <p:spPr bwMode="auto">
          <a:xfrm>
            <a:off x="457200" y="6245225"/>
            <a:ext cx="2132013" cy="47466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stStyle>
          <a:p>
            <a:pPr>
              <a:defRPr/>
            </a:pPr>
            <a:endParaRPr lang="en-GB"/>
          </a:p>
        </p:txBody>
      </p:sp>
      <p:pic>
        <p:nvPicPr>
          <p:cNvPr id="1032" name="Picture 7"/>
          <p:cNvPicPr>
            <a:picLocks noChangeAspect="1" noChangeArrowheads="1"/>
          </p:cNvPicPr>
          <p:nvPr/>
        </p:nvPicPr>
        <p:blipFill>
          <a:blip r:embed="rId14" cstate="print"/>
          <a:srcRect/>
          <a:stretch>
            <a:fillRect/>
          </a:stretch>
        </p:blipFill>
        <p:spPr bwMode="auto">
          <a:xfrm>
            <a:off x="8593138" y="0"/>
            <a:ext cx="490537" cy="609600"/>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defTabSz="457200"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mj-lt"/>
          <a:ea typeface="+mj-ea"/>
          <a:cs typeface="+mj-cs"/>
        </a:defRPr>
      </a:lvl1pPr>
      <a:lvl2pPr algn="l" defTabSz="457200"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Arial" charset="0"/>
        </a:defRPr>
      </a:lvl2pPr>
      <a:lvl3pPr algn="l" defTabSz="457200"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Arial" charset="0"/>
        </a:defRPr>
      </a:lvl3pPr>
      <a:lvl4pPr algn="l" defTabSz="457200"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Arial" charset="0"/>
        </a:defRPr>
      </a:lvl4pPr>
      <a:lvl5pPr algn="l" defTabSz="457200"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Arial" charset="0"/>
        </a:defRPr>
      </a:lvl5pPr>
      <a:lvl6pPr marL="457200" algn="l" defTabSz="457200" rtl="0" fontAlgn="base">
        <a:lnSpc>
          <a:spcPct val="93000"/>
        </a:lnSpc>
        <a:spcBef>
          <a:spcPct val="0"/>
        </a:spcBef>
        <a:spcAft>
          <a:spcPct val="0"/>
        </a:spcAft>
        <a:buClr>
          <a:srgbClr val="000000"/>
        </a:buClr>
        <a:buSzPct val="100000"/>
        <a:buFont typeface="Arial" charset="0"/>
        <a:defRPr sz="4400">
          <a:solidFill>
            <a:srgbClr val="000000"/>
          </a:solidFill>
          <a:latin typeface="Arial" charset="0"/>
        </a:defRPr>
      </a:lvl6pPr>
      <a:lvl7pPr marL="914400" algn="l" defTabSz="457200" rtl="0" fontAlgn="base">
        <a:lnSpc>
          <a:spcPct val="93000"/>
        </a:lnSpc>
        <a:spcBef>
          <a:spcPct val="0"/>
        </a:spcBef>
        <a:spcAft>
          <a:spcPct val="0"/>
        </a:spcAft>
        <a:buClr>
          <a:srgbClr val="000000"/>
        </a:buClr>
        <a:buSzPct val="100000"/>
        <a:buFont typeface="Arial" charset="0"/>
        <a:defRPr sz="4400">
          <a:solidFill>
            <a:srgbClr val="000000"/>
          </a:solidFill>
          <a:latin typeface="Arial" charset="0"/>
        </a:defRPr>
      </a:lvl7pPr>
      <a:lvl8pPr marL="1371600" algn="l" defTabSz="457200" rtl="0" fontAlgn="base">
        <a:lnSpc>
          <a:spcPct val="93000"/>
        </a:lnSpc>
        <a:spcBef>
          <a:spcPct val="0"/>
        </a:spcBef>
        <a:spcAft>
          <a:spcPct val="0"/>
        </a:spcAft>
        <a:buClr>
          <a:srgbClr val="000000"/>
        </a:buClr>
        <a:buSzPct val="100000"/>
        <a:buFont typeface="Arial" charset="0"/>
        <a:defRPr sz="4400">
          <a:solidFill>
            <a:srgbClr val="000000"/>
          </a:solidFill>
          <a:latin typeface="Arial" charset="0"/>
        </a:defRPr>
      </a:lvl8pPr>
      <a:lvl9pPr marL="1828800" algn="l" defTabSz="457200" rtl="0" fontAlgn="base">
        <a:lnSpc>
          <a:spcPct val="93000"/>
        </a:lnSpc>
        <a:spcBef>
          <a:spcPct val="0"/>
        </a:spcBef>
        <a:spcAft>
          <a:spcPct val="0"/>
        </a:spcAft>
        <a:buClr>
          <a:srgbClr val="000000"/>
        </a:buClr>
        <a:buSzPct val="100000"/>
        <a:buFont typeface="Arial" charset="0"/>
        <a:defRPr sz="4400">
          <a:solidFill>
            <a:srgbClr val="000000"/>
          </a:solidFill>
          <a:latin typeface="Arial" charset="0"/>
        </a:defRPr>
      </a:lvl9pPr>
    </p:titleStyle>
    <p:bodyStyle>
      <a:lvl1pPr marL="341313" indent="-341313" algn="l" defTabSz="457200" rtl="0" eaLnBrk="0" fontAlgn="base" hangingPunct="0">
        <a:lnSpc>
          <a:spcPct val="93000"/>
        </a:lnSpc>
        <a:spcBef>
          <a:spcPts val="800"/>
        </a:spcBef>
        <a:spcAft>
          <a:spcPct val="0"/>
        </a:spcAft>
        <a:buClr>
          <a:srgbClr val="5D89CE"/>
        </a:buClr>
        <a:buSzPct val="110000"/>
        <a:buFont typeface="Wingdings" pitchFamily="2" charset="2"/>
        <a:buBlip>
          <a:blip r:embed="rId15"/>
        </a:buBlip>
        <a:defRPr sz="3200">
          <a:solidFill>
            <a:srgbClr val="000000"/>
          </a:solidFill>
          <a:latin typeface="+mn-lt"/>
          <a:ea typeface="+mn-ea"/>
          <a:cs typeface="+mn-cs"/>
        </a:defRPr>
      </a:lvl1pPr>
      <a:lvl2pPr marL="741363" indent="-284163" algn="l" defTabSz="457200" rtl="0" eaLnBrk="0" fontAlgn="base" hangingPunct="0">
        <a:lnSpc>
          <a:spcPct val="93000"/>
        </a:lnSpc>
        <a:spcBef>
          <a:spcPts val="700"/>
        </a:spcBef>
        <a:spcAft>
          <a:spcPct val="0"/>
        </a:spcAft>
        <a:buClr>
          <a:srgbClr val="4577C7"/>
        </a:buClr>
        <a:buSzPct val="100000"/>
        <a:buFont typeface="Wingdings" pitchFamily="2" charset="2"/>
        <a:buChar char=""/>
        <a:defRPr sz="2800">
          <a:solidFill>
            <a:srgbClr val="000000"/>
          </a:solidFill>
          <a:latin typeface="+mn-lt"/>
        </a:defRPr>
      </a:lvl2pPr>
      <a:lvl3pPr marL="1143000" indent="-228600" algn="l" defTabSz="457200" rtl="0" eaLnBrk="0" fontAlgn="base" hangingPunct="0">
        <a:lnSpc>
          <a:spcPct val="93000"/>
        </a:lnSpc>
        <a:spcBef>
          <a:spcPts val="600"/>
        </a:spcBef>
        <a:spcAft>
          <a:spcPct val="0"/>
        </a:spcAft>
        <a:buClr>
          <a:srgbClr val="4577C7"/>
        </a:buClr>
        <a:buSzPct val="85000"/>
        <a:buFont typeface="Wingdings" pitchFamily="2" charset="2"/>
        <a:buChar char=""/>
        <a:defRPr sz="2400">
          <a:solidFill>
            <a:srgbClr val="000000"/>
          </a:solidFill>
          <a:latin typeface="+mn-lt"/>
        </a:defRPr>
      </a:lvl3pPr>
      <a:lvl4pPr marL="1600200" indent="-228600" algn="l" defTabSz="457200" rtl="0" eaLnBrk="0" fontAlgn="base" hangingPunct="0">
        <a:lnSpc>
          <a:spcPct val="93000"/>
        </a:lnSpc>
        <a:spcBef>
          <a:spcPts val="500"/>
        </a:spcBef>
        <a:spcAft>
          <a:spcPct val="0"/>
        </a:spcAft>
        <a:buClr>
          <a:srgbClr val="4577C7"/>
        </a:buClr>
        <a:buSzPct val="75000"/>
        <a:buFont typeface="Wingdings" pitchFamily="2" charset="2"/>
        <a:buChar char=""/>
        <a:defRPr sz="2000">
          <a:solidFill>
            <a:srgbClr val="000000"/>
          </a:solidFill>
          <a:latin typeface="+mn-lt"/>
        </a:defRPr>
      </a:lvl4pPr>
      <a:lvl5pPr marL="2057400" indent="-228600" algn="l" defTabSz="457200" rtl="0" eaLnBrk="0" fontAlgn="base" hangingPunct="0">
        <a:lnSpc>
          <a:spcPct val="93000"/>
        </a:lnSpc>
        <a:spcBef>
          <a:spcPts val="500"/>
        </a:spcBef>
        <a:spcAft>
          <a:spcPct val="0"/>
        </a:spcAft>
        <a:buClr>
          <a:srgbClr val="4577C7"/>
        </a:buClr>
        <a:buSzPct val="100000"/>
        <a:buFont typeface="Wingdings" pitchFamily="2" charset="2"/>
        <a:buChar char=""/>
        <a:defRPr sz="2000">
          <a:solidFill>
            <a:srgbClr val="000000"/>
          </a:solidFill>
          <a:latin typeface="+mn-lt"/>
        </a:defRPr>
      </a:lvl5pPr>
      <a:lvl6pPr marL="2514600" indent="-228600" algn="l" defTabSz="457200" rtl="0" fontAlgn="base">
        <a:lnSpc>
          <a:spcPct val="93000"/>
        </a:lnSpc>
        <a:spcBef>
          <a:spcPts val="500"/>
        </a:spcBef>
        <a:spcAft>
          <a:spcPct val="0"/>
        </a:spcAft>
        <a:buClr>
          <a:srgbClr val="4577C7"/>
        </a:buClr>
        <a:buSzPct val="100000"/>
        <a:buFont typeface="Wingdings" pitchFamily="2" charset="2"/>
        <a:buChar char=""/>
        <a:defRPr sz="2000">
          <a:solidFill>
            <a:srgbClr val="000000"/>
          </a:solidFill>
          <a:latin typeface="+mn-lt"/>
        </a:defRPr>
      </a:lvl6pPr>
      <a:lvl7pPr marL="2971800" indent="-228600" algn="l" defTabSz="457200" rtl="0" fontAlgn="base">
        <a:lnSpc>
          <a:spcPct val="93000"/>
        </a:lnSpc>
        <a:spcBef>
          <a:spcPts val="500"/>
        </a:spcBef>
        <a:spcAft>
          <a:spcPct val="0"/>
        </a:spcAft>
        <a:buClr>
          <a:srgbClr val="4577C7"/>
        </a:buClr>
        <a:buSzPct val="100000"/>
        <a:buFont typeface="Wingdings" pitchFamily="2" charset="2"/>
        <a:buChar char=""/>
        <a:defRPr sz="2000">
          <a:solidFill>
            <a:srgbClr val="000000"/>
          </a:solidFill>
          <a:latin typeface="+mn-lt"/>
        </a:defRPr>
      </a:lvl7pPr>
      <a:lvl8pPr marL="3429000" indent="-228600" algn="l" defTabSz="457200" rtl="0" fontAlgn="base">
        <a:lnSpc>
          <a:spcPct val="93000"/>
        </a:lnSpc>
        <a:spcBef>
          <a:spcPts val="500"/>
        </a:spcBef>
        <a:spcAft>
          <a:spcPct val="0"/>
        </a:spcAft>
        <a:buClr>
          <a:srgbClr val="4577C7"/>
        </a:buClr>
        <a:buSzPct val="100000"/>
        <a:buFont typeface="Wingdings" pitchFamily="2" charset="2"/>
        <a:buChar char=""/>
        <a:defRPr sz="2000">
          <a:solidFill>
            <a:srgbClr val="000000"/>
          </a:solidFill>
          <a:latin typeface="+mn-lt"/>
        </a:defRPr>
      </a:lvl8pPr>
      <a:lvl9pPr marL="3886200" indent="-228600" algn="l" defTabSz="457200" rtl="0" fontAlgn="base">
        <a:lnSpc>
          <a:spcPct val="93000"/>
        </a:lnSpc>
        <a:spcBef>
          <a:spcPts val="500"/>
        </a:spcBef>
        <a:spcAft>
          <a:spcPct val="0"/>
        </a:spcAft>
        <a:buClr>
          <a:srgbClr val="4577C7"/>
        </a:buClr>
        <a:buSzPct val="100000"/>
        <a:buFont typeface="Wingdings" pitchFamily="2" charset="2"/>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69343" y="1143000"/>
            <a:ext cx="7772400" cy="2743200"/>
          </a:xfrm>
        </p:spPr>
        <p:txBody>
          <a:bodyPr/>
          <a:lstStyle/>
          <a:p>
            <a:pPr algn="ctr"/>
            <a:r>
              <a:rPr lang="en-GB" b="1" dirty="0" smtClean="0"/>
              <a:t>Using Trees to Help Mitigate Tropospheric Ozone Levels and </a:t>
            </a:r>
            <a:r>
              <a:rPr lang="en-GB" b="1" dirty="0" err="1" smtClean="0"/>
              <a:t>Stormwater</a:t>
            </a:r>
            <a:r>
              <a:rPr lang="en-GB" b="1" dirty="0" smtClean="0"/>
              <a:t> Runoff in Desoto County</a:t>
            </a:r>
            <a:endParaRPr lang="en-US" dirty="0"/>
          </a:p>
        </p:txBody>
      </p:sp>
      <p:sp>
        <p:nvSpPr>
          <p:cNvPr id="5" name="Subtitle 4"/>
          <p:cNvSpPr>
            <a:spLocks noGrp="1"/>
          </p:cNvSpPr>
          <p:nvPr>
            <p:ph type="subTitle" idx="1"/>
          </p:nvPr>
        </p:nvSpPr>
        <p:spPr>
          <a:xfrm>
            <a:off x="1331343" y="4967064"/>
            <a:ext cx="6400800" cy="1752600"/>
          </a:xfrm>
        </p:spPr>
        <p:txBody>
          <a:bodyPr/>
          <a:lstStyle/>
          <a:p>
            <a:pPr>
              <a:lnSpc>
                <a:spcPct val="100000"/>
              </a:lnSpc>
              <a:spcBef>
                <a:spcPts val="0"/>
              </a:spcBef>
            </a:pPr>
            <a:r>
              <a:rPr lang="en-US" sz="2000" dirty="0" smtClean="0">
                <a:solidFill>
                  <a:schemeClr val="tx1"/>
                </a:solidFill>
              </a:rPr>
              <a:t>Eric Kuehler</a:t>
            </a:r>
          </a:p>
          <a:p>
            <a:pPr>
              <a:lnSpc>
                <a:spcPct val="100000"/>
              </a:lnSpc>
              <a:spcBef>
                <a:spcPts val="0"/>
              </a:spcBef>
            </a:pPr>
            <a:r>
              <a:rPr lang="en-US" sz="2000" dirty="0" smtClean="0">
                <a:solidFill>
                  <a:schemeClr val="tx1"/>
                </a:solidFill>
              </a:rPr>
              <a:t>Technology Transfer Specialist</a:t>
            </a:r>
          </a:p>
          <a:p>
            <a:pPr>
              <a:lnSpc>
                <a:spcPct val="100000"/>
              </a:lnSpc>
              <a:spcBef>
                <a:spcPts val="0"/>
              </a:spcBef>
            </a:pPr>
            <a:r>
              <a:rPr lang="en-US" sz="2000" dirty="0" smtClean="0">
                <a:solidFill>
                  <a:schemeClr val="tx1"/>
                </a:solidFill>
              </a:rPr>
              <a:t>USDA Forest Service</a:t>
            </a:r>
          </a:p>
          <a:p>
            <a:pPr>
              <a:lnSpc>
                <a:spcPct val="100000"/>
              </a:lnSpc>
              <a:spcBef>
                <a:spcPts val="0"/>
              </a:spcBef>
            </a:pPr>
            <a:r>
              <a:rPr lang="en-US" sz="2000" dirty="0" smtClean="0">
                <a:solidFill>
                  <a:schemeClr val="tx1"/>
                </a:solidFill>
              </a:rPr>
              <a:t>ekuehler@fs.fed.us</a:t>
            </a:r>
          </a:p>
          <a:p>
            <a:pPr>
              <a:lnSpc>
                <a:spcPct val="100000"/>
              </a:lnSpc>
              <a:spcBef>
                <a:spcPts val="0"/>
              </a:spcBef>
            </a:pPr>
            <a:r>
              <a:rPr lang="en-US" sz="2000" dirty="0" smtClean="0">
                <a:solidFill>
                  <a:schemeClr val="tx1"/>
                </a:solidFill>
              </a:rPr>
              <a:t>706-559-4268</a:t>
            </a:r>
            <a:endParaRPr lang="en-US" sz="2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4724400"/>
            <a:ext cx="1828800" cy="19385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a:r>
              <a:rPr lang="en-US" sz="4000" dirty="0" smtClean="0"/>
              <a:t>Desoto County i-Tree </a:t>
            </a:r>
            <a:r>
              <a:rPr lang="en-US" sz="4000" dirty="0" err="1" smtClean="0"/>
              <a:t>Vue</a:t>
            </a:r>
            <a:r>
              <a:rPr lang="en-US" sz="4000" dirty="0" smtClean="0"/>
              <a:t> Project</a:t>
            </a:r>
          </a:p>
        </p:txBody>
      </p:sp>
      <p:sp>
        <p:nvSpPr>
          <p:cNvPr id="4" name="Content Placeholder 3"/>
          <p:cNvSpPr>
            <a:spLocks noGrp="1"/>
          </p:cNvSpPr>
          <p:nvPr>
            <p:ph idx="1"/>
          </p:nvPr>
        </p:nvSpPr>
        <p:spPr/>
        <p:txBody>
          <a:bodyPr/>
          <a:lstStyle/>
          <a:p>
            <a:r>
              <a:rPr lang="en-US" dirty="0" err="1" smtClean="0"/>
              <a:t>i</a:t>
            </a:r>
            <a:r>
              <a:rPr lang="en-US" dirty="0" smtClean="0"/>
              <a:t>-Tree </a:t>
            </a:r>
            <a:r>
              <a:rPr lang="en-US" dirty="0" err="1" smtClean="0"/>
              <a:t>Vue</a:t>
            </a:r>
            <a:r>
              <a:rPr lang="en-US" dirty="0" smtClean="0"/>
              <a:t> used to get a quick look at forest canopy percentage and estimated benefits </a:t>
            </a:r>
          </a:p>
          <a:p>
            <a:r>
              <a:rPr lang="en-US" dirty="0" smtClean="0"/>
              <a:t>based on 2001 NLCD dataset</a:t>
            </a:r>
          </a:p>
          <a:p>
            <a:pPr lvl="1"/>
            <a:r>
              <a:rPr lang="en-US" dirty="0" smtClean="0"/>
              <a:t>Landsat imagery @ 30 m</a:t>
            </a:r>
            <a:r>
              <a:rPr lang="en-US" baseline="30000" dirty="0" smtClean="0"/>
              <a:t>2</a:t>
            </a:r>
            <a:r>
              <a:rPr lang="en-US" dirty="0" smtClean="0"/>
              <a:t> resolution</a:t>
            </a:r>
          </a:p>
          <a:p>
            <a:r>
              <a:rPr lang="en-US" dirty="0" smtClean="0"/>
              <a:t>Pollution removal estimated based on leaf area assumptions</a:t>
            </a:r>
          </a:p>
          <a:p>
            <a:endParaRPr lang="en-US" dirty="0"/>
          </a:p>
        </p:txBody>
      </p:sp>
    </p:spTree>
    <p:extLst>
      <p:ext uri="{BB962C8B-B14F-4D97-AF65-F5344CB8AC3E}">
        <p14:creationId xmlns:p14="http://schemas.microsoft.com/office/powerpoint/2010/main" val="2256208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a:r>
              <a:rPr lang="en-US" sz="4000" dirty="0" smtClean="0"/>
              <a:t>Desoto County i-Tree </a:t>
            </a:r>
            <a:r>
              <a:rPr lang="en-US" sz="4000" dirty="0" err="1" smtClean="0"/>
              <a:t>Vue</a:t>
            </a:r>
            <a:r>
              <a:rPr lang="en-US" sz="4000" dirty="0" smtClean="0"/>
              <a:t> Project</a:t>
            </a:r>
          </a:p>
        </p:txBody>
      </p:sp>
      <p:pic>
        <p:nvPicPr>
          <p:cNvPr id="5" name="Content Placeholder 4"/>
          <p:cNvPicPr>
            <a:picLocks noGrp="1" noChangeAspect="1"/>
          </p:cNvPicPr>
          <p:nvPr>
            <p:ph idx="1"/>
          </p:nvPr>
        </p:nvPicPr>
        <p:blipFill>
          <a:blip r:embed="rId3" cstate="print"/>
          <a:srcRect b="3808"/>
          <a:stretch>
            <a:fillRect/>
          </a:stretch>
        </p:blipFill>
        <p:spPr bwMode="auto">
          <a:xfrm>
            <a:off x="914400" y="1143000"/>
            <a:ext cx="7315200" cy="5629310"/>
          </a:xfrm>
          <a:prstGeom prst="rect">
            <a:avLst/>
          </a:prstGeom>
          <a:noFill/>
          <a:ln w="9525">
            <a:noFill/>
            <a:miter lim="800000"/>
            <a:headEnd/>
            <a:tailEnd/>
          </a:ln>
        </p:spPr>
      </p:pic>
    </p:spTree>
    <p:extLst>
      <p:ext uri="{BB962C8B-B14F-4D97-AF65-F5344CB8AC3E}">
        <p14:creationId xmlns:p14="http://schemas.microsoft.com/office/powerpoint/2010/main" val="2227254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a:r>
              <a:rPr lang="en-US" sz="4000" dirty="0" smtClean="0"/>
              <a:t>Desoto County i-Tree </a:t>
            </a:r>
            <a:r>
              <a:rPr lang="en-US" sz="4000" dirty="0" err="1" smtClean="0"/>
              <a:t>Vue</a:t>
            </a:r>
            <a:r>
              <a:rPr lang="en-US" sz="4000" dirty="0" smtClean="0"/>
              <a:t> Project</a:t>
            </a:r>
          </a:p>
        </p:txBody>
      </p:sp>
      <p:sp>
        <p:nvSpPr>
          <p:cNvPr id="4" name="Content Placeholder 3"/>
          <p:cNvSpPr>
            <a:spLocks noGrp="1"/>
          </p:cNvSpPr>
          <p:nvPr>
            <p:ph idx="1"/>
          </p:nvPr>
        </p:nvSpPr>
        <p:spPr/>
        <p:txBody>
          <a:bodyPr/>
          <a:lstStyle/>
          <a:p>
            <a:r>
              <a:rPr lang="en-US" dirty="0" smtClean="0"/>
              <a:t>Desoto County = 329,335 ac</a:t>
            </a:r>
          </a:p>
          <a:p>
            <a:pPr lvl="1"/>
            <a:r>
              <a:rPr lang="en-US" dirty="0" smtClean="0"/>
              <a:t>Developed = 13%</a:t>
            </a:r>
          </a:p>
          <a:p>
            <a:pPr lvl="1"/>
            <a:r>
              <a:rPr lang="en-US" dirty="0" smtClean="0"/>
              <a:t>Forest = 33.7%</a:t>
            </a:r>
          </a:p>
          <a:p>
            <a:pPr lvl="1"/>
            <a:r>
              <a:rPr lang="en-US" dirty="0" smtClean="0"/>
              <a:t>Wetlands = 7.6%</a:t>
            </a:r>
          </a:p>
          <a:p>
            <a:pPr lvl="1"/>
            <a:r>
              <a:rPr lang="en-US" dirty="0" smtClean="0"/>
              <a:t>Agriculture = 39.9%</a:t>
            </a:r>
          </a:p>
          <a:p>
            <a:pPr lvl="1"/>
            <a:r>
              <a:rPr lang="en-US" dirty="0" smtClean="0"/>
              <a:t>Water = 5.2%</a:t>
            </a:r>
          </a:p>
          <a:p>
            <a:pPr lvl="1"/>
            <a:r>
              <a:rPr lang="en-US" dirty="0" smtClean="0"/>
              <a:t>Other = 0.5%</a:t>
            </a:r>
          </a:p>
          <a:p>
            <a:pPr lvl="2"/>
            <a:r>
              <a:rPr lang="en-US" dirty="0" smtClean="0"/>
              <a:t>Barren land (rock, sand, clay)</a:t>
            </a:r>
          </a:p>
          <a:p>
            <a:pPr lvl="2"/>
            <a:r>
              <a:rPr lang="en-US" dirty="0" smtClean="0"/>
              <a:t>Grassland / herbaceous</a:t>
            </a:r>
          </a:p>
        </p:txBody>
      </p:sp>
      <p:pic>
        <p:nvPicPr>
          <p:cNvPr id="5" name="Picture 4" descr="TreeCanopy.tif"/>
          <p:cNvPicPr>
            <a:picLocks noChangeAspect="1"/>
          </p:cNvPicPr>
          <p:nvPr/>
        </p:nvPicPr>
        <p:blipFill>
          <a:blip r:embed="rId3" cstate="print"/>
          <a:stretch>
            <a:fillRect/>
          </a:stretch>
        </p:blipFill>
        <p:spPr>
          <a:xfrm>
            <a:off x="4876800" y="1905000"/>
            <a:ext cx="4152214" cy="2751657"/>
          </a:xfrm>
          <a:prstGeom prst="rect">
            <a:avLst/>
          </a:prstGeom>
        </p:spPr>
      </p:pic>
    </p:spTree>
    <p:extLst>
      <p:ext uri="{BB962C8B-B14F-4D97-AF65-F5344CB8AC3E}">
        <p14:creationId xmlns:p14="http://schemas.microsoft.com/office/powerpoint/2010/main" val="2784272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a:r>
              <a:rPr lang="en-US" sz="4000" dirty="0" smtClean="0"/>
              <a:t>Desoto County i-Tree </a:t>
            </a:r>
            <a:r>
              <a:rPr lang="en-US" sz="4000" dirty="0" err="1" smtClean="0"/>
              <a:t>Vue</a:t>
            </a:r>
            <a:r>
              <a:rPr lang="en-US" sz="4000" dirty="0" smtClean="0"/>
              <a:t> Project</a:t>
            </a:r>
          </a:p>
        </p:txBody>
      </p:sp>
      <p:sp>
        <p:nvSpPr>
          <p:cNvPr id="4" name="Content Placeholder 3"/>
          <p:cNvSpPr>
            <a:spLocks noGrp="1"/>
          </p:cNvSpPr>
          <p:nvPr>
            <p:ph sz="half" idx="1"/>
          </p:nvPr>
        </p:nvSpPr>
        <p:spPr/>
        <p:txBody>
          <a:bodyPr/>
          <a:lstStyle/>
          <a:p>
            <a:r>
              <a:rPr lang="en-US" sz="2400" dirty="0" smtClean="0"/>
              <a:t>Entire county</a:t>
            </a:r>
          </a:p>
          <a:p>
            <a:pPr lvl="1"/>
            <a:r>
              <a:rPr lang="en-US" sz="2000" dirty="0" smtClean="0"/>
              <a:t>330,000 total acres</a:t>
            </a:r>
          </a:p>
          <a:p>
            <a:pPr lvl="1"/>
            <a:r>
              <a:rPr lang="en-US" sz="2000" dirty="0" smtClean="0"/>
              <a:t>Tree canopy cover = 30%</a:t>
            </a:r>
          </a:p>
          <a:p>
            <a:pPr lvl="1"/>
            <a:r>
              <a:rPr lang="en-US" sz="2000" dirty="0" smtClean="0"/>
              <a:t>Impervious cover = 3%</a:t>
            </a:r>
          </a:p>
          <a:p>
            <a:r>
              <a:rPr lang="en-US" sz="2400" dirty="0" smtClean="0"/>
              <a:t>Pollution removal annually</a:t>
            </a:r>
          </a:p>
          <a:p>
            <a:pPr lvl="1"/>
            <a:r>
              <a:rPr lang="en-US" dirty="0" smtClean="0"/>
              <a:t>CO</a:t>
            </a:r>
            <a:r>
              <a:rPr lang="en-US" baseline="-25000" dirty="0" smtClean="0"/>
              <a:t>2</a:t>
            </a:r>
            <a:r>
              <a:rPr lang="en-US" dirty="0" smtClean="0"/>
              <a:t> = 125,000 tons</a:t>
            </a:r>
          </a:p>
          <a:p>
            <a:pPr lvl="1"/>
            <a:r>
              <a:rPr lang="en-US" dirty="0" smtClean="0"/>
              <a:t>Ozone = 2100 tons</a:t>
            </a:r>
          </a:p>
          <a:p>
            <a:pPr lvl="1"/>
            <a:r>
              <a:rPr lang="en-US" dirty="0" smtClean="0"/>
              <a:t>NO</a:t>
            </a:r>
            <a:r>
              <a:rPr lang="en-US" baseline="-25000" dirty="0" smtClean="0"/>
              <a:t>2</a:t>
            </a:r>
            <a:r>
              <a:rPr lang="en-US" dirty="0" smtClean="0"/>
              <a:t> = 400 tons</a:t>
            </a:r>
          </a:p>
          <a:p>
            <a:pPr lvl="1"/>
            <a:r>
              <a:rPr lang="en-US" dirty="0" smtClean="0"/>
              <a:t>SO</a:t>
            </a:r>
            <a:r>
              <a:rPr lang="en-US" baseline="-25000" dirty="0" smtClean="0"/>
              <a:t>2</a:t>
            </a:r>
            <a:r>
              <a:rPr lang="en-US" dirty="0" smtClean="0"/>
              <a:t> = 175 tons</a:t>
            </a:r>
          </a:p>
          <a:p>
            <a:pPr lvl="1"/>
            <a:r>
              <a:rPr lang="en-US" dirty="0" smtClean="0"/>
              <a:t>PM</a:t>
            </a:r>
            <a:r>
              <a:rPr lang="en-US" baseline="-25000" dirty="0" smtClean="0"/>
              <a:t>10</a:t>
            </a:r>
            <a:r>
              <a:rPr lang="en-US" dirty="0" smtClean="0"/>
              <a:t> = 1000 tons</a:t>
            </a:r>
          </a:p>
        </p:txBody>
      </p:sp>
      <p:sp>
        <p:nvSpPr>
          <p:cNvPr id="9" name="Content Placeholder 8"/>
          <p:cNvSpPr>
            <a:spLocks noGrp="1"/>
          </p:cNvSpPr>
          <p:nvPr>
            <p:ph sz="half" idx="2"/>
          </p:nvPr>
        </p:nvSpPr>
        <p:spPr/>
        <p:txBody>
          <a:bodyPr/>
          <a:lstStyle/>
          <a:p>
            <a:r>
              <a:rPr lang="en-US" sz="2400" dirty="0" smtClean="0"/>
              <a:t>Developed land cover class</a:t>
            </a:r>
          </a:p>
          <a:p>
            <a:pPr lvl="1"/>
            <a:r>
              <a:rPr lang="en-US" sz="2000" dirty="0" smtClean="0"/>
              <a:t>43,000 total acres</a:t>
            </a:r>
          </a:p>
          <a:p>
            <a:pPr lvl="1"/>
            <a:r>
              <a:rPr lang="en-US" sz="2000" dirty="0" smtClean="0"/>
              <a:t>Tree canopy cover = 16%</a:t>
            </a:r>
          </a:p>
          <a:p>
            <a:pPr lvl="1"/>
            <a:r>
              <a:rPr lang="en-US" sz="2000" dirty="0" smtClean="0"/>
              <a:t>Impervious cover = 23%</a:t>
            </a:r>
          </a:p>
          <a:p>
            <a:r>
              <a:rPr lang="en-US" sz="2400" dirty="0" smtClean="0"/>
              <a:t>Pollution removal annually</a:t>
            </a:r>
          </a:p>
          <a:p>
            <a:pPr lvl="1"/>
            <a:r>
              <a:rPr lang="en-US" dirty="0" smtClean="0"/>
              <a:t>CO</a:t>
            </a:r>
            <a:r>
              <a:rPr lang="en-US" baseline="-25000" dirty="0" smtClean="0"/>
              <a:t>2</a:t>
            </a:r>
            <a:r>
              <a:rPr lang="en-US" dirty="0" smtClean="0"/>
              <a:t> = 9,300 tons</a:t>
            </a:r>
          </a:p>
          <a:p>
            <a:pPr lvl="1"/>
            <a:r>
              <a:rPr lang="en-US" dirty="0" smtClean="0"/>
              <a:t>Ozone = 150 tons</a:t>
            </a:r>
          </a:p>
          <a:p>
            <a:pPr lvl="1"/>
            <a:r>
              <a:rPr lang="en-US" dirty="0" smtClean="0"/>
              <a:t>NO</a:t>
            </a:r>
            <a:r>
              <a:rPr lang="en-US" baseline="-25000" dirty="0" smtClean="0"/>
              <a:t>2</a:t>
            </a:r>
            <a:r>
              <a:rPr lang="en-US" dirty="0" smtClean="0"/>
              <a:t> = 28 tons</a:t>
            </a:r>
          </a:p>
          <a:p>
            <a:pPr lvl="1"/>
            <a:r>
              <a:rPr lang="en-US" dirty="0" smtClean="0"/>
              <a:t>SO</a:t>
            </a:r>
            <a:r>
              <a:rPr lang="en-US" baseline="-25000" dirty="0" smtClean="0"/>
              <a:t>2</a:t>
            </a:r>
            <a:r>
              <a:rPr lang="en-US" dirty="0" smtClean="0"/>
              <a:t> = 14 tons</a:t>
            </a:r>
          </a:p>
          <a:p>
            <a:pPr lvl="1"/>
            <a:r>
              <a:rPr lang="en-US" dirty="0" smtClean="0"/>
              <a:t>PM</a:t>
            </a:r>
            <a:r>
              <a:rPr lang="en-US" baseline="-25000" dirty="0" smtClean="0"/>
              <a:t>10</a:t>
            </a:r>
            <a:r>
              <a:rPr lang="en-US" dirty="0" smtClean="0"/>
              <a:t> = 77 tons</a:t>
            </a:r>
            <a:endParaRPr lang="en-US" dirty="0"/>
          </a:p>
        </p:txBody>
      </p:sp>
      <p:sp>
        <p:nvSpPr>
          <p:cNvPr id="10" name="TextBox 9"/>
          <p:cNvSpPr txBox="1"/>
          <p:nvPr/>
        </p:nvSpPr>
        <p:spPr>
          <a:xfrm>
            <a:off x="990600" y="6172200"/>
            <a:ext cx="7154523" cy="435825"/>
          </a:xfrm>
          <a:prstGeom prst="rect">
            <a:avLst/>
          </a:prstGeom>
          <a:noFill/>
        </p:spPr>
        <p:txBody>
          <a:bodyPr wrap="none" rtlCol="0">
            <a:spAutoFit/>
          </a:bodyPr>
          <a:lstStyle/>
          <a:p>
            <a:r>
              <a:rPr lang="en-US" sz="2400" dirty="0" smtClean="0">
                <a:solidFill>
                  <a:srgbClr val="0000FF"/>
                </a:solidFill>
              </a:rPr>
              <a:t>Canopy cover and benefits based on 2001 imagery</a:t>
            </a:r>
            <a:endParaRPr lang="en-US" sz="2400" dirty="0">
              <a:solidFill>
                <a:srgbClr val="0000FF"/>
              </a:solidFill>
            </a:endParaRPr>
          </a:p>
        </p:txBody>
      </p:sp>
    </p:spTree>
    <p:extLst>
      <p:ext uri="{BB962C8B-B14F-4D97-AF65-F5344CB8AC3E}">
        <p14:creationId xmlns:p14="http://schemas.microsoft.com/office/powerpoint/2010/main" val="123552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a:r>
              <a:rPr lang="en-US" sz="3600" dirty="0" smtClean="0"/>
              <a:t>Desoto County i-Tree Canopy Project</a:t>
            </a:r>
          </a:p>
        </p:txBody>
      </p:sp>
      <p:pic>
        <p:nvPicPr>
          <p:cNvPr id="5" name="Content Placeholder 4"/>
          <p:cNvPicPr>
            <a:picLocks noGrp="1" noChangeAspect="1"/>
          </p:cNvPicPr>
          <p:nvPr>
            <p:ph idx="1"/>
          </p:nvPr>
        </p:nvPicPr>
        <p:blipFill>
          <a:blip r:embed="rId3" cstate="print"/>
          <a:srcRect l="13141" t="12024" r="11859" b="15832"/>
          <a:stretch>
            <a:fillRect/>
          </a:stretch>
        </p:blipFill>
        <p:spPr bwMode="auto">
          <a:xfrm>
            <a:off x="1143000" y="1295400"/>
            <a:ext cx="6858000" cy="5277477"/>
          </a:xfrm>
          <a:prstGeom prst="rect">
            <a:avLst/>
          </a:prstGeom>
          <a:noFill/>
          <a:ln w="9525">
            <a:noFill/>
            <a:miter lim="800000"/>
            <a:headEnd/>
            <a:tailEnd/>
          </a:ln>
        </p:spPr>
      </p:pic>
      <p:grpSp>
        <p:nvGrpSpPr>
          <p:cNvPr id="9" name="Group 8"/>
          <p:cNvGrpSpPr/>
          <p:nvPr/>
        </p:nvGrpSpPr>
        <p:grpSpPr>
          <a:xfrm>
            <a:off x="2438400" y="1142999"/>
            <a:ext cx="4207924" cy="5486400"/>
            <a:chOff x="2438400" y="1142999"/>
            <a:chExt cx="4207924" cy="5486400"/>
          </a:xfrm>
        </p:grpSpPr>
        <p:pic>
          <p:nvPicPr>
            <p:cNvPr id="6" name="Picture 5"/>
            <p:cNvPicPr>
              <a:picLocks noChangeAspect="1"/>
            </p:cNvPicPr>
            <p:nvPr/>
          </p:nvPicPr>
          <p:blipFill>
            <a:blip r:embed="rId4" cstate="print"/>
            <a:srcRect l="13147" t="14429" r="49262" b="24377"/>
            <a:stretch>
              <a:fillRect/>
            </a:stretch>
          </p:blipFill>
          <p:spPr bwMode="auto">
            <a:xfrm>
              <a:off x="2438400" y="1142999"/>
              <a:ext cx="4207924" cy="5486400"/>
            </a:xfrm>
            <a:prstGeom prst="rect">
              <a:avLst/>
            </a:prstGeom>
            <a:noFill/>
            <a:ln w="9525">
              <a:noFill/>
              <a:round/>
              <a:headEnd/>
              <a:tailEnd/>
            </a:ln>
          </p:spPr>
        </p:pic>
        <p:cxnSp>
          <p:nvCxnSpPr>
            <p:cNvPr id="8" name="Straight Arrow Connector 7"/>
            <p:cNvCxnSpPr/>
            <p:nvPr/>
          </p:nvCxnSpPr>
          <p:spPr bwMode="auto">
            <a:xfrm flipV="1">
              <a:off x="3200400" y="4572000"/>
              <a:ext cx="1219200" cy="1219200"/>
            </a:xfrm>
            <a:prstGeom prst="straightConnector1">
              <a:avLst/>
            </a:prstGeom>
            <a:solidFill>
              <a:srgbClr val="00B8FF"/>
            </a:solidFill>
            <a:ln w="50800" cap="flat" cmpd="sng" algn="ctr">
              <a:solidFill>
                <a:srgbClr val="FF0000"/>
              </a:solidFill>
              <a:prstDash val="solid"/>
              <a:round/>
              <a:headEnd type="none" w="med" len="med"/>
              <a:tailEnd type="arrow"/>
            </a:ln>
            <a:effectLst/>
          </p:spPr>
        </p:cxnSp>
      </p:grpSp>
    </p:spTree>
    <p:extLst>
      <p:ext uri="{BB962C8B-B14F-4D97-AF65-F5344CB8AC3E}">
        <p14:creationId xmlns:p14="http://schemas.microsoft.com/office/powerpoint/2010/main" val="193294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a:r>
              <a:rPr lang="en-US" sz="3600" dirty="0" smtClean="0"/>
              <a:t>Desoto County i-Tree Canopy Project</a:t>
            </a:r>
          </a:p>
        </p:txBody>
      </p:sp>
      <p:pic>
        <p:nvPicPr>
          <p:cNvPr id="6" name="Content Placeholder 5"/>
          <p:cNvPicPr>
            <a:picLocks noGrp="1"/>
          </p:cNvPicPr>
          <p:nvPr>
            <p:ph idx="1"/>
          </p:nvPr>
        </p:nvPicPr>
        <p:blipFill>
          <a:blip r:embed="rId3" cstate="print"/>
          <a:srcRect l="16987" t="16834" r="21474" b="11022"/>
          <a:stretch>
            <a:fillRect/>
          </a:stretch>
        </p:blipFill>
        <p:spPr bwMode="auto">
          <a:xfrm>
            <a:off x="1981200" y="1373187"/>
            <a:ext cx="5116962" cy="4799013"/>
          </a:xfrm>
          <a:prstGeom prst="rect">
            <a:avLst/>
          </a:prstGeom>
          <a:noFill/>
          <a:ln w="9525">
            <a:noFill/>
            <a:miter lim="800000"/>
            <a:headEnd/>
            <a:tailEnd/>
          </a:ln>
        </p:spPr>
      </p:pic>
    </p:spTree>
    <p:extLst>
      <p:ext uri="{BB962C8B-B14F-4D97-AF65-F5344CB8AC3E}">
        <p14:creationId xmlns:p14="http://schemas.microsoft.com/office/powerpoint/2010/main" val="3905379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a:r>
              <a:rPr lang="en-US" sz="3600" dirty="0" smtClean="0"/>
              <a:t>Desoto County i-Tree Canopy Project</a:t>
            </a:r>
          </a:p>
        </p:txBody>
      </p:sp>
      <p:sp>
        <p:nvSpPr>
          <p:cNvPr id="5" name="Content Placeholder 4"/>
          <p:cNvSpPr>
            <a:spLocks noGrp="1"/>
          </p:cNvSpPr>
          <p:nvPr>
            <p:ph sz="half" idx="1"/>
          </p:nvPr>
        </p:nvSpPr>
        <p:spPr/>
        <p:txBody>
          <a:bodyPr/>
          <a:lstStyle/>
          <a:p>
            <a:r>
              <a:rPr lang="en-US" dirty="0" smtClean="0"/>
              <a:t>i-Tree </a:t>
            </a:r>
            <a:r>
              <a:rPr lang="en-US" dirty="0" err="1" smtClean="0"/>
              <a:t>Vue</a:t>
            </a:r>
            <a:endParaRPr lang="en-US" dirty="0" smtClean="0"/>
          </a:p>
          <a:p>
            <a:pPr lvl="1"/>
            <a:r>
              <a:rPr lang="en-US" dirty="0" smtClean="0"/>
              <a:t>Tree canopy = 30%</a:t>
            </a:r>
          </a:p>
          <a:p>
            <a:pPr lvl="1"/>
            <a:endParaRPr lang="en-US" dirty="0" smtClean="0"/>
          </a:p>
          <a:p>
            <a:pPr lvl="1"/>
            <a:r>
              <a:rPr lang="en-US" dirty="0" smtClean="0"/>
              <a:t>Impervious cover = 3%</a:t>
            </a:r>
          </a:p>
          <a:p>
            <a:pPr lvl="1"/>
            <a:endParaRPr lang="en-US" dirty="0" smtClean="0"/>
          </a:p>
          <a:p>
            <a:pPr lvl="1"/>
            <a:r>
              <a:rPr lang="en-US" dirty="0" smtClean="0"/>
              <a:t>Water = 5.2%</a:t>
            </a:r>
            <a:endParaRPr lang="en-US" dirty="0"/>
          </a:p>
        </p:txBody>
      </p:sp>
      <p:sp>
        <p:nvSpPr>
          <p:cNvPr id="7" name="Content Placeholder 6"/>
          <p:cNvSpPr>
            <a:spLocks noGrp="1"/>
          </p:cNvSpPr>
          <p:nvPr>
            <p:ph sz="half" idx="2"/>
          </p:nvPr>
        </p:nvSpPr>
        <p:spPr/>
        <p:txBody>
          <a:bodyPr/>
          <a:lstStyle/>
          <a:p>
            <a:r>
              <a:rPr lang="en-US" dirty="0" smtClean="0"/>
              <a:t>i-Tree Canopy</a:t>
            </a:r>
          </a:p>
          <a:p>
            <a:pPr lvl="1"/>
            <a:r>
              <a:rPr lang="en-US" dirty="0" smtClean="0"/>
              <a:t>Tree canopy = 34%</a:t>
            </a:r>
          </a:p>
          <a:p>
            <a:pPr lvl="2"/>
            <a:r>
              <a:rPr lang="en-US" dirty="0" smtClean="0"/>
              <a:t>+/- 2.12</a:t>
            </a:r>
          </a:p>
          <a:p>
            <a:pPr lvl="1"/>
            <a:r>
              <a:rPr lang="en-US" dirty="0" smtClean="0"/>
              <a:t>Impervious cover = 6%</a:t>
            </a:r>
          </a:p>
          <a:p>
            <a:pPr lvl="2"/>
            <a:r>
              <a:rPr lang="en-US" dirty="0" smtClean="0"/>
              <a:t>+/- 1.06</a:t>
            </a:r>
          </a:p>
          <a:p>
            <a:pPr lvl="1"/>
            <a:r>
              <a:rPr lang="en-US" dirty="0" smtClean="0"/>
              <a:t>Water = 6.6%</a:t>
            </a:r>
          </a:p>
          <a:p>
            <a:pPr lvl="2"/>
            <a:r>
              <a:rPr lang="en-US" dirty="0" smtClean="0"/>
              <a:t>+/- 1.11</a:t>
            </a:r>
            <a:endParaRPr lang="en-US" dirty="0"/>
          </a:p>
        </p:txBody>
      </p:sp>
    </p:spTree>
    <p:extLst>
      <p:ext uri="{BB962C8B-B14F-4D97-AF65-F5344CB8AC3E}">
        <p14:creationId xmlns:p14="http://schemas.microsoft.com/office/powerpoint/2010/main" val="3411118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esoto_County_Eco_strata.png"/>
          <p:cNvPicPr>
            <a:picLocks noGrp="1" noChangeAspect="1"/>
          </p:cNvPicPr>
          <p:nvPr>
            <p:ph sz="half" idx="2"/>
          </p:nvPr>
        </p:nvPicPr>
        <p:blipFill>
          <a:blip r:embed="rId3" cstate="print"/>
          <a:stretch>
            <a:fillRect/>
          </a:stretch>
        </p:blipFill>
        <p:spPr>
          <a:xfrm>
            <a:off x="3621830" y="2286000"/>
            <a:ext cx="5331670" cy="3200400"/>
          </a:xfrm>
          <a:prstGeom prst="rect">
            <a:avLst/>
          </a:prstGeom>
        </p:spPr>
      </p:pic>
      <p:sp>
        <p:nvSpPr>
          <p:cNvPr id="2" name="Title 1"/>
          <p:cNvSpPr>
            <a:spLocks noGrp="1"/>
          </p:cNvSpPr>
          <p:nvPr>
            <p:ph type="title"/>
          </p:nvPr>
        </p:nvSpPr>
        <p:spPr/>
        <p:txBody>
          <a:bodyPr/>
          <a:lstStyle/>
          <a:p>
            <a:pPr algn="ctr"/>
            <a:r>
              <a:rPr lang="en-US" sz="3600" dirty="0" smtClean="0"/>
              <a:t>Desoto County </a:t>
            </a:r>
            <a:r>
              <a:rPr lang="en-US" sz="3600" dirty="0" err="1" smtClean="0"/>
              <a:t>i</a:t>
            </a:r>
            <a:r>
              <a:rPr lang="en-US" sz="3600" dirty="0" smtClean="0"/>
              <a:t>-Tree Eco Project</a:t>
            </a:r>
            <a:endParaRPr lang="en-US" sz="3600" dirty="0"/>
          </a:p>
        </p:txBody>
      </p:sp>
      <p:sp>
        <p:nvSpPr>
          <p:cNvPr id="3" name="Content Placeholder 2"/>
          <p:cNvSpPr>
            <a:spLocks noGrp="1"/>
          </p:cNvSpPr>
          <p:nvPr>
            <p:ph sz="half" idx="1"/>
          </p:nvPr>
        </p:nvSpPr>
        <p:spPr/>
        <p:txBody>
          <a:bodyPr/>
          <a:lstStyle/>
          <a:p>
            <a:r>
              <a:rPr lang="en-US" dirty="0" smtClean="0"/>
              <a:t>15 original strata</a:t>
            </a:r>
          </a:p>
          <a:p>
            <a:pPr lvl="1"/>
            <a:r>
              <a:rPr lang="en-US" dirty="0" smtClean="0"/>
              <a:t>Using 2001 NLCD</a:t>
            </a:r>
          </a:p>
          <a:p>
            <a:r>
              <a:rPr lang="en-US" dirty="0" smtClean="0"/>
              <a:t>Combined strata</a:t>
            </a:r>
          </a:p>
          <a:p>
            <a:pPr lvl="1"/>
            <a:r>
              <a:rPr lang="en-US" dirty="0" smtClean="0"/>
              <a:t>Cultivated crops</a:t>
            </a:r>
          </a:p>
          <a:p>
            <a:pPr lvl="1"/>
            <a:r>
              <a:rPr lang="en-US" dirty="0" smtClean="0"/>
              <a:t>Forest</a:t>
            </a:r>
          </a:p>
          <a:p>
            <a:pPr lvl="1"/>
            <a:r>
              <a:rPr lang="en-US" dirty="0" smtClean="0"/>
              <a:t>Developed</a:t>
            </a:r>
          </a:p>
          <a:p>
            <a:pPr lvl="2"/>
            <a:r>
              <a:rPr lang="en-US" dirty="0" smtClean="0"/>
              <a:t>Residential</a:t>
            </a:r>
          </a:p>
          <a:p>
            <a:pPr lvl="2"/>
            <a:r>
              <a:rPr lang="en-US" dirty="0" smtClean="0"/>
              <a:t>Commercial</a:t>
            </a:r>
          </a:p>
          <a:p>
            <a:pPr lvl="2"/>
            <a:r>
              <a:rPr lang="en-US" dirty="0" smtClean="0"/>
              <a:t>Industrial </a:t>
            </a:r>
          </a:p>
          <a:p>
            <a:pPr lvl="1"/>
            <a:r>
              <a:rPr lang="en-US" dirty="0" smtClean="0"/>
              <a:t>Developed open space</a:t>
            </a:r>
          </a:p>
          <a:p>
            <a:pPr lvl="2"/>
            <a:r>
              <a:rPr lang="en-US" dirty="0" smtClean="0"/>
              <a:t>Parks/golf courses etc.</a:t>
            </a:r>
          </a:p>
          <a:p>
            <a:pPr lvl="1"/>
            <a:r>
              <a:rPr lang="en-US" dirty="0" smtClean="0"/>
              <a:t>Herbaceous </a:t>
            </a:r>
          </a:p>
          <a:p>
            <a:pPr lvl="1"/>
            <a:r>
              <a:rPr lang="en-US" dirty="0" smtClean="0"/>
              <a:t>Wetlands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a:r>
              <a:rPr lang="en-US" sz="3600" dirty="0" smtClean="0"/>
              <a:t>Desoto County i-Tree Eco Project</a:t>
            </a:r>
          </a:p>
        </p:txBody>
      </p:sp>
      <p:sp>
        <p:nvSpPr>
          <p:cNvPr id="5" name="Content Placeholder 4"/>
          <p:cNvSpPr>
            <a:spLocks noGrp="1"/>
          </p:cNvSpPr>
          <p:nvPr>
            <p:ph sz="half" idx="1"/>
          </p:nvPr>
        </p:nvSpPr>
        <p:spPr>
          <a:xfrm>
            <a:off x="152400" y="1295400"/>
            <a:ext cx="4303713" cy="5334000"/>
          </a:xfrm>
        </p:spPr>
        <p:txBody>
          <a:bodyPr/>
          <a:lstStyle/>
          <a:p>
            <a:r>
              <a:rPr lang="en-US" dirty="0" smtClean="0"/>
              <a:t>290 random plots stratified by land use</a:t>
            </a:r>
          </a:p>
          <a:p>
            <a:r>
              <a:rPr lang="en-US" dirty="0" smtClean="0"/>
              <a:t>Plots fell on private and public lands</a:t>
            </a:r>
          </a:p>
          <a:p>
            <a:pPr lvl="1"/>
            <a:r>
              <a:rPr lang="en-US" dirty="0" smtClean="0"/>
              <a:t>Back yards</a:t>
            </a:r>
          </a:p>
          <a:p>
            <a:pPr lvl="1"/>
            <a:r>
              <a:rPr lang="en-US" dirty="0" smtClean="0"/>
              <a:t>Parks</a:t>
            </a:r>
          </a:p>
          <a:p>
            <a:pPr lvl="1"/>
            <a:r>
              <a:rPr lang="en-US" dirty="0" smtClean="0"/>
              <a:t>Vacant lands</a:t>
            </a:r>
          </a:p>
          <a:p>
            <a:r>
              <a:rPr lang="en-US" dirty="0" smtClean="0"/>
              <a:t>1/10</a:t>
            </a:r>
            <a:r>
              <a:rPr lang="en-US" baseline="30000" dirty="0" smtClean="0"/>
              <a:t>th</a:t>
            </a:r>
            <a:r>
              <a:rPr lang="en-US" dirty="0" smtClean="0"/>
              <a:t> acre circular plots</a:t>
            </a:r>
          </a:p>
          <a:p>
            <a:r>
              <a:rPr lang="en-US" dirty="0" smtClean="0"/>
              <a:t>Inventory every tree on plot</a:t>
            </a:r>
          </a:p>
          <a:p>
            <a:pPr lvl="1"/>
            <a:r>
              <a:rPr lang="en-US" dirty="0" smtClean="0"/>
              <a:t>MS State Forestry</a:t>
            </a:r>
          </a:p>
        </p:txBody>
      </p:sp>
      <p:pic>
        <p:nvPicPr>
          <p:cNvPr id="8" name="Picture 2" descr="Desoto_County_Municipality_plots.png"/>
          <p:cNvPicPr>
            <a:picLocks noGrp="1" noChangeAspect="1"/>
          </p:cNvPicPr>
          <p:nvPr>
            <p:ph sz="half" idx="2"/>
          </p:nvPr>
        </p:nvPicPr>
        <p:blipFill>
          <a:blip r:embed="rId3" cstate="print"/>
          <a:srcRect/>
          <a:stretch>
            <a:fillRect/>
          </a:stretch>
        </p:blipFill>
        <p:spPr bwMode="auto">
          <a:xfrm>
            <a:off x="4398281" y="2286000"/>
            <a:ext cx="4593319"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a:r>
              <a:rPr lang="en-US" sz="3600" dirty="0" smtClean="0"/>
              <a:t>Desoto County i-Tree Eco Key Findings</a:t>
            </a:r>
          </a:p>
        </p:txBody>
      </p:sp>
      <p:sp>
        <p:nvSpPr>
          <p:cNvPr id="5" name="Content Placeholder 4"/>
          <p:cNvSpPr>
            <a:spLocks noGrp="1"/>
          </p:cNvSpPr>
          <p:nvPr>
            <p:ph idx="1"/>
          </p:nvPr>
        </p:nvSpPr>
        <p:spPr/>
        <p:txBody>
          <a:bodyPr/>
          <a:lstStyle/>
          <a:p>
            <a:r>
              <a:rPr lang="en-US" dirty="0" smtClean="0"/>
              <a:t>Data were extrapolated to estimate benefits</a:t>
            </a:r>
          </a:p>
          <a:p>
            <a:pPr lvl="1"/>
            <a:r>
              <a:rPr lang="en-US" dirty="0" smtClean="0"/>
              <a:t>Desoto County ≈ 330,000 acres</a:t>
            </a:r>
          </a:p>
          <a:p>
            <a:pPr lvl="1"/>
            <a:r>
              <a:rPr lang="en-US" dirty="0" smtClean="0"/>
              <a:t>Developed land cover type ≈ 15%</a:t>
            </a:r>
            <a:r>
              <a:rPr lang="en-US" b="1" dirty="0" smtClean="0">
                <a:solidFill>
                  <a:srgbClr val="0000FF"/>
                </a:solidFill>
              </a:rPr>
              <a:t>*</a:t>
            </a:r>
          </a:p>
          <a:p>
            <a:pPr lvl="1"/>
            <a:r>
              <a:rPr lang="en-US" dirty="0" smtClean="0"/>
              <a:t>Agricultural ≈ 39%</a:t>
            </a:r>
          </a:p>
          <a:p>
            <a:pPr lvl="1"/>
            <a:r>
              <a:rPr lang="en-US" dirty="0" smtClean="0"/>
              <a:t>Forests ≈ 32%</a:t>
            </a:r>
          </a:p>
          <a:p>
            <a:pPr lvl="1"/>
            <a:r>
              <a:rPr lang="en-US" dirty="0" smtClean="0"/>
              <a:t>Wetlands/water ≈ 13%</a:t>
            </a:r>
          </a:p>
          <a:p>
            <a:pPr lvl="1"/>
            <a:endParaRPr lang="en-US" dirty="0" smtClean="0"/>
          </a:p>
          <a:p>
            <a:pPr lvl="1"/>
            <a:r>
              <a:rPr lang="en-US" dirty="0" smtClean="0"/>
              <a:t>Tree canopy cover ≈ 27% per </a:t>
            </a:r>
            <a:r>
              <a:rPr lang="en-US" dirty="0" err="1" smtClean="0"/>
              <a:t>i</a:t>
            </a:r>
            <a:r>
              <a:rPr lang="en-US" dirty="0" smtClean="0"/>
              <a:t>-Tree Eco</a:t>
            </a:r>
          </a:p>
          <a:p>
            <a:pPr lvl="1"/>
            <a:endParaRPr lang="en-US" dirty="0" smtClean="0"/>
          </a:p>
          <a:p>
            <a:pPr lvl="1"/>
            <a:endParaRPr lang="en-US" dirty="0" smtClean="0"/>
          </a:p>
          <a:p>
            <a:endParaRPr lang="en-US" dirty="0"/>
          </a:p>
        </p:txBody>
      </p:sp>
      <p:sp>
        <p:nvSpPr>
          <p:cNvPr id="4" name="TextBox 3"/>
          <p:cNvSpPr txBox="1"/>
          <p:nvPr/>
        </p:nvSpPr>
        <p:spPr>
          <a:xfrm>
            <a:off x="228600" y="6324600"/>
            <a:ext cx="3656770" cy="435825"/>
          </a:xfrm>
          <a:prstGeom prst="rect">
            <a:avLst/>
          </a:prstGeom>
          <a:noFill/>
        </p:spPr>
        <p:txBody>
          <a:bodyPr wrap="none" rtlCol="0">
            <a:spAutoFit/>
          </a:bodyPr>
          <a:lstStyle/>
          <a:p>
            <a:r>
              <a:rPr lang="en-US" sz="2400" b="1" dirty="0" smtClean="0">
                <a:solidFill>
                  <a:srgbClr val="0000FF"/>
                </a:solidFill>
              </a:rPr>
              <a:t>*  Based on 2001 NLCD </a:t>
            </a:r>
            <a:endParaRPr lang="en-US" sz="2400" b="1" dirty="0">
              <a:solidFill>
                <a:srgbClr val="0000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Retain Forest Lands?</a:t>
            </a:r>
            <a:endParaRPr lang="en-US" dirty="0"/>
          </a:p>
        </p:txBody>
      </p:sp>
      <p:sp>
        <p:nvSpPr>
          <p:cNvPr id="3" name="Content Placeholder 2"/>
          <p:cNvSpPr>
            <a:spLocks noGrp="1"/>
          </p:cNvSpPr>
          <p:nvPr>
            <p:ph sz="half" idx="1"/>
          </p:nvPr>
        </p:nvSpPr>
        <p:spPr/>
        <p:txBody>
          <a:bodyPr/>
          <a:lstStyle/>
          <a:p>
            <a:r>
              <a:rPr lang="en-US" dirty="0" smtClean="0"/>
              <a:t>What do forests do for us?</a:t>
            </a:r>
          </a:p>
          <a:p>
            <a:pPr lvl="1"/>
            <a:r>
              <a:rPr lang="en-US" dirty="0" smtClean="0"/>
              <a:t>Reduce ambient air temperature</a:t>
            </a:r>
          </a:p>
          <a:p>
            <a:pPr lvl="1"/>
            <a:r>
              <a:rPr lang="en-US" dirty="0" smtClean="0"/>
              <a:t>Slow down rainfall</a:t>
            </a:r>
          </a:p>
          <a:p>
            <a:pPr lvl="1"/>
            <a:r>
              <a:rPr lang="en-US" dirty="0" smtClean="0"/>
              <a:t>Filter </a:t>
            </a:r>
            <a:r>
              <a:rPr lang="en-US" dirty="0" err="1" smtClean="0"/>
              <a:t>stormwater</a:t>
            </a:r>
            <a:endParaRPr lang="en-US" dirty="0" smtClean="0"/>
          </a:p>
          <a:p>
            <a:pPr lvl="1"/>
            <a:r>
              <a:rPr lang="en-US" dirty="0" smtClean="0"/>
              <a:t>Air filtration</a:t>
            </a:r>
          </a:p>
          <a:p>
            <a:pPr lvl="2"/>
            <a:r>
              <a:rPr lang="en-US" dirty="0" smtClean="0"/>
              <a:t>Particulates</a:t>
            </a:r>
          </a:p>
          <a:p>
            <a:pPr lvl="2"/>
            <a:r>
              <a:rPr lang="en-US" dirty="0" smtClean="0"/>
              <a:t>pollutants</a:t>
            </a:r>
          </a:p>
          <a:p>
            <a:pPr lvl="1"/>
            <a:r>
              <a:rPr lang="en-US" dirty="0" smtClean="0"/>
              <a:t>Provide recreation to residents</a:t>
            </a:r>
            <a:endParaRPr lang="en-US" dirty="0"/>
          </a:p>
        </p:txBody>
      </p:sp>
      <p:sp>
        <p:nvSpPr>
          <p:cNvPr id="5" name="Content Placeholder 4"/>
          <p:cNvSpPr>
            <a:spLocks noGrp="1"/>
          </p:cNvSpPr>
          <p:nvPr>
            <p:ph sz="half" idx="2"/>
          </p:nvPr>
        </p:nvSpPr>
        <p:spPr/>
        <p:txBody>
          <a:bodyPr/>
          <a:lstStyle/>
          <a:p>
            <a:endParaRPr lang="en-US"/>
          </a:p>
        </p:txBody>
      </p:sp>
      <p:pic>
        <p:nvPicPr>
          <p:cNvPr id="4" name="Picture 3" descr="TreeCanopy.tif"/>
          <p:cNvPicPr>
            <a:picLocks noChangeAspect="1"/>
          </p:cNvPicPr>
          <p:nvPr/>
        </p:nvPicPr>
        <p:blipFill>
          <a:blip r:embed="rId3" cstate="print"/>
          <a:stretch>
            <a:fillRect/>
          </a:stretch>
        </p:blipFill>
        <p:spPr>
          <a:xfrm>
            <a:off x="3969683" y="1905000"/>
            <a:ext cx="5059331" cy="3352800"/>
          </a:xfrm>
          <a:prstGeom prst="rect">
            <a:avLst/>
          </a:prstGeom>
        </p:spPr>
      </p:pic>
    </p:spTree>
    <p:extLst>
      <p:ext uri="{BB962C8B-B14F-4D97-AF65-F5344CB8AC3E}">
        <p14:creationId xmlns:p14="http://schemas.microsoft.com/office/powerpoint/2010/main" val="1937257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Leaf Area = Benefits</a:t>
            </a:r>
            <a:endParaRPr lang="en-US" dirty="0"/>
          </a:p>
        </p:txBody>
      </p:sp>
      <p:graphicFrame>
        <p:nvGraphicFramePr>
          <p:cNvPr id="4" name="Content Placeholder 3"/>
          <p:cNvGraphicFramePr>
            <a:graphicFrameLocks noGrp="1"/>
          </p:cNvGraphicFramePr>
          <p:nvPr>
            <p:ph idx="1"/>
          </p:nvPr>
        </p:nvGraphicFramePr>
        <p:xfrm>
          <a:off x="152400" y="1295400"/>
          <a:ext cx="8761413" cy="533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a:r>
              <a:rPr lang="en-US" sz="3600" dirty="0" smtClean="0"/>
              <a:t>Desoto County i-Tree Eco Project</a:t>
            </a:r>
          </a:p>
        </p:txBody>
      </p:sp>
      <p:sp>
        <p:nvSpPr>
          <p:cNvPr id="5" name="Content Placeholder 4"/>
          <p:cNvSpPr>
            <a:spLocks noGrp="1"/>
          </p:cNvSpPr>
          <p:nvPr>
            <p:ph idx="1"/>
          </p:nvPr>
        </p:nvSpPr>
        <p:spPr/>
        <p:txBody>
          <a:bodyPr/>
          <a:lstStyle/>
          <a:p>
            <a:r>
              <a:rPr lang="en-US" dirty="0" smtClean="0"/>
              <a:t>Key findings</a:t>
            </a:r>
          </a:p>
          <a:p>
            <a:pPr lvl="1"/>
            <a:r>
              <a:rPr lang="en-US" dirty="0" smtClean="0"/>
              <a:t>Number of trees = 19 million</a:t>
            </a:r>
          </a:p>
          <a:p>
            <a:pPr lvl="1"/>
            <a:r>
              <a:rPr lang="en-US" dirty="0" smtClean="0"/>
              <a:t>Most common species</a:t>
            </a:r>
          </a:p>
          <a:p>
            <a:pPr lvl="2"/>
            <a:r>
              <a:rPr lang="en-US" dirty="0" err="1" smtClean="0"/>
              <a:t>Sweetgum</a:t>
            </a:r>
            <a:r>
              <a:rPr lang="en-US" dirty="0" smtClean="0"/>
              <a:t> (19%)</a:t>
            </a:r>
          </a:p>
          <a:p>
            <a:pPr lvl="2"/>
            <a:r>
              <a:rPr lang="en-US" dirty="0" smtClean="0"/>
              <a:t>Winged elm (12%)</a:t>
            </a:r>
          </a:p>
          <a:p>
            <a:pPr lvl="2"/>
            <a:r>
              <a:rPr lang="en-US" dirty="0" smtClean="0"/>
              <a:t>Green ash (5%)</a:t>
            </a:r>
          </a:p>
          <a:p>
            <a:pPr lvl="2"/>
            <a:r>
              <a:rPr lang="en-US" dirty="0" smtClean="0"/>
              <a:t>Loblolly pine (5%)</a:t>
            </a:r>
          </a:p>
          <a:p>
            <a:pPr lvl="1"/>
            <a:r>
              <a:rPr lang="en-US" dirty="0"/>
              <a:t>Total rainfall interception</a:t>
            </a:r>
          </a:p>
          <a:p>
            <a:pPr lvl="2"/>
            <a:r>
              <a:rPr lang="en-US" dirty="0"/>
              <a:t>1.14 billion gallons/</a:t>
            </a:r>
            <a:r>
              <a:rPr lang="en-US" dirty="0" err="1"/>
              <a:t>yr</a:t>
            </a:r>
            <a:endParaRPr lang="en-US" dirty="0"/>
          </a:p>
          <a:p>
            <a:pPr lvl="2"/>
            <a:r>
              <a:rPr lang="en-US" dirty="0"/>
              <a:t>$10.2 M/</a:t>
            </a:r>
            <a:r>
              <a:rPr lang="en-US" dirty="0" err="1"/>
              <a:t>yr</a:t>
            </a:r>
            <a:endParaRPr lang="en-US"/>
          </a:p>
          <a:p>
            <a:pPr lvl="1"/>
            <a:r>
              <a:rPr lang="en-US" smtClean="0"/>
              <a:t>Pollution </a:t>
            </a:r>
            <a:r>
              <a:rPr lang="en-US" dirty="0" smtClean="0"/>
              <a:t>removal = 3500 tons/year ($17 M/yr)</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3264366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a:r>
              <a:rPr lang="en-US" sz="3600" dirty="0" smtClean="0"/>
              <a:t>Desoto County i-Tree Eco Project</a:t>
            </a:r>
          </a:p>
        </p:txBody>
      </p:sp>
      <p:sp>
        <p:nvSpPr>
          <p:cNvPr id="5" name="Content Placeholder 4"/>
          <p:cNvSpPr>
            <a:spLocks noGrp="1"/>
          </p:cNvSpPr>
          <p:nvPr>
            <p:ph idx="1"/>
          </p:nvPr>
        </p:nvSpPr>
        <p:spPr/>
        <p:txBody>
          <a:bodyPr/>
          <a:lstStyle/>
          <a:p>
            <a:r>
              <a:rPr lang="en-US" dirty="0" smtClean="0"/>
              <a:t>Annual rainfall interception</a:t>
            </a:r>
          </a:p>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970328038"/>
              </p:ext>
            </p:extLst>
          </p:nvPr>
        </p:nvGraphicFramePr>
        <p:xfrm>
          <a:off x="914400" y="1905000"/>
          <a:ext cx="7315200" cy="3510280"/>
        </p:xfrm>
        <a:graphic>
          <a:graphicData uri="http://schemas.openxmlformats.org/drawingml/2006/table">
            <a:tbl>
              <a:tblPr firstRow="1" bandRow="1">
                <a:tableStyleId>{073A0DAA-6AF3-43AB-8588-CEC1D06C72B9}</a:tableStyleId>
              </a:tblPr>
              <a:tblGrid>
                <a:gridCol w="2667000"/>
                <a:gridCol w="1371600"/>
                <a:gridCol w="1752600"/>
                <a:gridCol w="1524000"/>
              </a:tblGrid>
              <a:tr h="370840">
                <a:tc>
                  <a:txBody>
                    <a:bodyPr/>
                    <a:lstStyle/>
                    <a:p>
                      <a:r>
                        <a:rPr lang="en-US" dirty="0" smtClean="0"/>
                        <a:t>Land Use</a:t>
                      </a:r>
                      <a:endParaRPr lang="en-US" dirty="0"/>
                    </a:p>
                  </a:txBody>
                  <a:tcPr/>
                </a:tc>
                <a:tc>
                  <a:txBody>
                    <a:bodyPr/>
                    <a:lstStyle/>
                    <a:p>
                      <a:pPr algn="ctr"/>
                      <a:r>
                        <a:rPr lang="en-US" dirty="0" smtClean="0"/>
                        <a:t>Leaf Area (mi</a:t>
                      </a:r>
                      <a:r>
                        <a:rPr lang="en-US" baseline="30000" dirty="0" smtClean="0"/>
                        <a:t>2</a:t>
                      </a:r>
                      <a:r>
                        <a:rPr lang="en-US" dirty="0" smtClean="0"/>
                        <a:t>)</a:t>
                      </a:r>
                      <a:endParaRPr lang="en-US" dirty="0"/>
                    </a:p>
                  </a:txBody>
                  <a:tcPr/>
                </a:tc>
                <a:tc>
                  <a:txBody>
                    <a:bodyPr/>
                    <a:lstStyle/>
                    <a:p>
                      <a:pPr algn="ctr"/>
                      <a:r>
                        <a:rPr lang="en-US" dirty="0" smtClean="0"/>
                        <a:t>Rainfall interception (ft</a:t>
                      </a:r>
                      <a:r>
                        <a:rPr lang="en-US" baseline="30000" dirty="0" smtClean="0"/>
                        <a:t>3</a:t>
                      </a:r>
                      <a:r>
                        <a:rPr lang="en-US" dirty="0" smtClean="0"/>
                        <a:t>/</a:t>
                      </a:r>
                      <a:r>
                        <a:rPr lang="en-US" dirty="0" err="1" smtClean="0"/>
                        <a:t>yr</a:t>
                      </a:r>
                      <a:r>
                        <a:rPr lang="en-US" dirty="0" smtClean="0"/>
                        <a:t>)</a:t>
                      </a:r>
                      <a:endParaRPr lang="en-US" dirty="0"/>
                    </a:p>
                  </a:txBody>
                  <a:tcPr/>
                </a:tc>
                <a:tc>
                  <a:txBody>
                    <a:bodyPr/>
                    <a:lstStyle/>
                    <a:p>
                      <a:pPr algn="ctr"/>
                      <a:r>
                        <a:rPr lang="en-US" dirty="0" smtClean="0"/>
                        <a:t>Value</a:t>
                      </a:r>
                    </a:p>
                    <a:p>
                      <a:pPr algn="ctr"/>
                      <a:r>
                        <a:rPr lang="en-US" dirty="0" smtClean="0"/>
                        <a:t>($0.067/ft</a:t>
                      </a:r>
                      <a:r>
                        <a:rPr lang="en-US" baseline="30000" dirty="0" smtClean="0"/>
                        <a:t>3</a:t>
                      </a:r>
                      <a:r>
                        <a:rPr lang="en-US" dirty="0" smtClean="0"/>
                        <a:t>)</a:t>
                      </a:r>
                      <a:endParaRPr lang="en-US" dirty="0"/>
                    </a:p>
                  </a:txBody>
                  <a:tcPr/>
                </a:tc>
              </a:tr>
              <a:tr h="370840">
                <a:tc>
                  <a:txBody>
                    <a:bodyPr/>
                    <a:lstStyle/>
                    <a:p>
                      <a:r>
                        <a:rPr lang="en-US" dirty="0" smtClean="0"/>
                        <a:t>Cultivated cropland</a:t>
                      </a:r>
                      <a:endParaRPr lang="en-US" dirty="0"/>
                    </a:p>
                  </a:txBody>
                  <a:tcPr/>
                </a:tc>
                <a:tc>
                  <a:txBody>
                    <a:bodyPr/>
                    <a:lstStyle/>
                    <a:p>
                      <a:pPr algn="ctr"/>
                      <a:r>
                        <a:rPr lang="en-US" dirty="0" smtClean="0"/>
                        <a:t>54.5</a:t>
                      </a:r>
                      <a:endParaRPr lang="en-US" dirty="0"/>
                    </a:p>
                  </a:txBody>
                  <a:tcPr/>
                </a:tc>
                <a:tc>
                  <a:txBody>
                    <a:bodyPr/>
                    <a:lstStyle/>
                    <a:p>
                      <a:pPr algn="ctr"/>
                      <a:r>
                        <a:rPr lang="en-US" dirty="0" smtClean="0"/>
                        <a:t>8.5 M</a:t>
                      </a:r>
                      <a:endParaRPr lang="en-US" dirty="0"/>
                    </a:p>
                  </a:txBody>
                  <a:tcPr/>
                </a:tc>
                <a:tc>
                  <a:txBody>
                    <a:bodyPr/>
                    <a:lstStyle/>
                    <a:p>
                      <a:pPr algn="ctr"/>
                      <a:r>
                        <a:rPr lang="en-US" dirty="0" smtClean="0"/>
                        <a:t>$573 K</a:t>
                      </a:r>
                      <a:endParaRPr lang="en-US" dirty="0"/>
                    </a:p>
                  </a:txBody>
                  <a:tcPr/>
                </a:tc>
              </a:tr>
              <a:tr h="370840">
                <a:tc>
                  <a:txBody>
                    <a:bodyPr/>
                    <a:lstStyle/>
                    <a:p>
                      <a:r>
                        <a:rPr lang="en-US" dirty="0" smtClean="0"/>
                        <a:t>Developed </a:t>
                      </a:r>
                      <a:endParaRPr lang="en-US" dirty="0"/>
                    </a:p>
                  </a:txBody>
                  <a:tcPr/>
                </a:tc>
                <a:tc>
                  <a:txBody>
                    <a:bodyPr/>
                    <a:lstStyle/>
                    <a:p>
                      <a:pPr algn="ctr"/>
                      <a:r>
                        <a:rPr lang="en-US" dirty="0" smtClean="0"/>
                        <a:t>18.3</a:t>
                      </a:r>
                      <a:endParaRPr lang="en-US" dirty="0"/>
                    </a:p>
                  </a:txBody>
                  <a:tcPr/>
                </a:tc>
                <a:tc>
                  <a:txBody>
                    <a:bodyPr/>
                    <a:lstStyle/>
                    <a:p>
                      <a:pPr algn="ctr"/>
                      <a:r>
                        <a:rPr lang="en-US" dirty="0" smtClean="0"/>
                        <a:t>2.9 M</a:t>
                      </a:r>
                      <a:endParaRPr lang="en-US" dirty="0"/>
                    </a:p>
                  </a:txBody>
                  <a:tcPr/>
                </a:tc>
                <a:tc>
                  <a:txBody>
                    <a:bodyPr/>
                    <a:lstStyle/>
                    <a:p>
                      <a:pPr algn="ctr"/>
                      <a:r>
                        <a:rPr lang="en-US" dirty="0" smtClean="0"/>
                        <a:t>$192 K</a:t>
                      </a:r>
                      <a:endParaRPr lang="en-US" dirty="0"/>
                    </a:p>
                  </a:txBody>
                  <a:tcPr/>
                </a:tc>
              </a:tr>
              <a:tr h="370840">
                <a:tc>
                  <a:txBody>
                    <a:bodyPr/>
                    <a:lstStyle/>
                    <a:p>
                      <a:r>
                        <a:rPr lang="en-US" dirty="0" smtClean="0"/>
                        <a:t>Forest</a:t>
                      </a:r>
                      <a:endParaRPr lang="en-US" dirty="0"/>
                    </a:p>
                  </a:txBody>
                  <a:tcPr/>
                </a:tc>
                <a:tc>
                  <a:txBody>
                    <a:bodyPr/>
                    <a:lstStyle/>
                    <a:p>
                      <a:pPr algn="ctr"/>
                      <a:r>
                        <a:rPr lang="en-US" dirty="0" smtClean="0"/>
                        <a:t>623.8</a:t>
                      </a:r>
                      <a:endParaRPr lang="en-US" dirty="0"/>
                    </a:p>
                  </a:txBody>
                  <a:tcPr/>
                </a:tc>
                <a:tc>
                  <a:txBody>
                    <a:bodyPr/>
                    <a:lstStyle/>
                    <a:p>
                      <a:pPr algn="ctr"/>
                      <a:r>
                        <a:rPr lang="en-US" dirty="0" smtClean="0"/>
                        <a:t>97.8 M</a:t>
                      </a:r>
                      <a:endParaRPr lang="en-US" dirty="0"/>
                    </a:p>
                  </a:txBody>
                  <a:tcPr/>
                </a:tc>
                <a:tc>
                  <a:txBody>
                    <a:bodyPr/>
                    <a:lstStyle/>
                    <a:p>
                      <a:pPr algn="ctr"/>
                      <a:r>
                        <a:rPr lang="en-US" dirty="0" smtClean="0"/>
                        <a:t>$6.6 M</a:t>
                      </a:r>
                      <a:endParaRPr lang="en-US" dirty="0"/>
                    </a:p>
                  </a:txBody>
                  <a:tcPr/>
                </a:tc>
              </a:tr>
              <a:tr h="370840">
                <a:tc>
                  <a:txBody>
                    <a:bodyPr/>
                    <a:lstStyle/>
                    <a:p>
                      <a:r>
                        <a:rPr lang="en-US" dirty="0" smtClean="0"/>
                        <a:t>Herbaceous </a:t>
                      </a:r>
                      <a:endParaRPr lang="en-US" dirty="0"/>
                    </a:p>
                  </a:txBody>
                  <a:tcPr/>
                </a:tc>
                <a:tc>
                  <a:txBody>
                    <a:bodyPr/>
                    <a:lstStyle/>
                    <a:p>
                      <a:pPr algn="ctr"/>
                      <a:r>
                        <a:rPr lang="en-US" dirty="0" smtClean="0"/>
                        <a:t>111.2</a:t>
                      </a:r>
                      <a:endParaRPr lang="en-US" dirty="0"/>
                    </a:p>
                  </a:txBody>
                  <a:tcPr/>
                </a:tc>
                <a:tc>
                  <a:txBody>
                    <a:bodyPr/>
                    <a:lstStyle/>
                    <a:p>
                      <a:pPr algn="ctr"/>
                      <a:r>
                        <a:rPr lang="en-US" dirty="0" smtClean="0"/>
                        <a:t>17.4 M</a:t>
                      </a:r>
                      <a:endParaRPr lang="en-US" dirty="0"/>
                    </a:p>
                  </a:txBody>
                  <a:tcPr/>
                </a:tc>
                <a:tc>
                  <a:txBody>
                    <a:bodyPr/>
                    <a:lstStyle/>
                    <a:p>
                      <a:pPr algn="ctr"/>
                      <a:r>
                        <a:rPr lang="en-US" dirty="0" smtClean="0"/>
                        <a:t>$1.2 M</a:t>
                      </a:r>
                      <a:endParaRPr lang="en-US" dirty="0"/>
                    </a:p>
                  </a:txBody>
                  <a:tcPr/>
                </a:tc>
              </a:tr>
              <a:tr h="370840">
                <a:tc>
                  <a:txBody>
                    <a:bodyPr/>
                    <a:lstStyle/>
                    <a:p>
                      <a:r>
                        <a:rPr lang="en-US" dirty="0" err="1" smtClean="0"/>
                        <a:t>Open_space</a:t>
                      </a:r>
                      <a:r>
                        <a:rPr lang="en-US" dirty="0" smtClean="0"/>
                        <a:t> Developed</a:t>
                      </a:r>
                      <a:endParaRPr lang="en-US" dirty="0"/>
                    </a:p>
                  </a:txBody>
                  <a:tcPr/>
                </a:tc>
                <a:tc>
                  <a:txBody>
                    <a:bodyPr/>
                    <a:lstStyle/>
                    <a:p>
                      <a:pPr algn="ctr"/>
                      <a:r>
                        <a:rPr lang="en-US" dirty="0" smtClean="0"/>
                        <a:t>74.2</a:t>
                      </a:r>
                      <a:endParaRPr lang="en-US" dirty="0"/>
                    </a:p>
                  </a:txBody>
                  <a:tcPr/>
                </a:tc>
                <a:tc>
                  <a:txBody>
                    <a:bodyPr/>
                    <a:lstStyle/>
                    <a:p>
                      <a:pPr algn="ctr"/>
                      <a:r>
                        <a:rPr lang="en-US" dirty="0" smtClean="0"/>
                        <a:t>11.6 M</a:t>
                      </a:r>
                      <a:endParaRPr lang="en-US" dirty="0"/>
                    </a:p>
                  </a:txBody>
                  <a:tcPr/>
                </a:tc>
                <a:tc>
                  <a:txBody>
                    <a:bodyPr/>
                    <a:lstStyle/>
                    <a:p>
                      <a:pPr algn="ctr"/>
                      <a:r>
                        <a:rPr lang="en-US" dirty="0" smtClean="0"/>
                        <a:t>$780</a:t>
                      </a:r>
                      <a:r>
                        <a:rPr lang="en-US" baseline="0" dirty="0" smtClean="0"/>
                        <a:t> K</a:t>
                      </a:r>
                      <a:endParaRPr lang="en-US" dirty="0"/>
                    </a:p>
                  </a:txBody>
                  <a:tcPr/>
                </a:tc>
              </a:tr>
              <a:tr h="370840">
                <a:tc>
                  <a:txBody>
                    <a:bodyPr/>
                    <a:lstStyle/>
                    <a:p>
                      <a:r>
                        <a:rPr lang="en-US" dirty="0" smtClean="0"/>
                        <a:t>Wetlands </a:t>
                      </a:r>
                      <a:endParaRPr lang="en-US" dirty="0"/>
                    </a:p>
                  </a:txBody>
                  <a:tcPr/>
                </a:tc>
                <a:tc>
                  <a:txBody>
                    <a:bodyPr/>
                    <a:lstStyle/>
                    <a:p>
                      <a:pPr algn="ctr"/>
                      <a:r>
                        <a:rPr lang="en-US" dirty="0" smtClean="0"/>
                        <a:t>88.4</a:t>
                      </a:r>
                      <a:endParaRPr lang="en-US" dirty="0"/>
                    </a:p>
                  </a:txBody>
                  <a:tcPr/>
                </a:tc>
                <a:tc>
                  <a:txBody>
                    <a:bodyPr/>
                    <a:lstStyle/>
                    <a:p>
                      <a:pPr algn="ctr"/>
                      <a:r>
                        <a:rPr lang="en-US" dirty="0" smtClean="0"/>
                        <a:t>13.9M</a:t>
                      </a:r>
                      <a:endParaRPr lang="en-US" dirty="0"/>
                    </a:p>
                  </a:txBody>
                  <a:tcPr/>
                </a:tc>
                <a:tc>
                  <a:txBody>
                    <a:bodyPr/>
                    <a:lstStyle/>
                    <a:p>
                      <a:pPr algn="ctr"/>
                      <a:r>
                        <a:rPr lang="en-US" dirty="0" smtClean="0"/>
                        <a:t>$928 K</a:t>
                      </a:r>
                      <a:endParaRPr lang="en-US" dirty="0"/>
                    </a:p>
                  </a:txBody>
                  <a:tcPr/>
                </a:tc>
              </a:tr>
              <a:tr h="370840">
                <a:tc>
                  <a:txBody>
                    <a:bodyPr/>
                    <a:lstStyle/>
                    <a:p>
                      <a:r>
                        <a:rPr lang="en-US" dirty="0" smtClean="0"/>
                        <a:t>Total</a:t>
                      </a:r>
                      <a:endParaRPr lang="en-US" dirty="0"/>
                    </a:p>
                  </a:txBody>
                  <a:tcPr/>
                </a:tc>
                <a:tc>
                  <a:txBody>
                    <a:bodyPr/>
                    <a:lstStyle/>
                    <a:p>
                      <a:pPr algn="ctr"/>
                      <a:r>
                        <a:rPr lang="en-US" dirty="0" smtClean="0"/>
                        <a:t>970.4</a:t>
                      </a:r>
                      <a:endParaRPr lang="en-US" dirty="0"/>
                    </a:p>
                  </a:txBody>
                  <a:tcPr/>
                </a:tc>
                <a:tc>
                  <a:txBody>
                    <a:bodyPr/>
                    <a:lstStyle/>
                    <a:p>
                      <a:pPr algn="ctr"/>
                      <a:r>
                        <a:rPr lang="en-US" dirty="0" smtClean="0"/>
                        <a:t>152.1 M</a:t>
                      </a:r>
                      <a:endParaRPr lang="en-US" dirty="0"/>
                    </a:p>
                  </a:txBody>
                  <a:tcPr/>
                </a:tc>
                <a:tc>
                  <a:txBody>
                    <a:bodyPr/>
                    <a:lstStyle/>
                    <a:p>
                      <a:pPr algn="ctr"/>
                      <a:r>
                        <a:rPr lang="en-US" dirty="0" smtClean="0"/>
                        <a:t>$10.2 M</a:t>
                      </a:r>
                      <a:endParaRPr lang="en-US" dirty="0"/>
                    </a:p>
                  </a:txBody>
                  <a:tcPr/>
                </a:tc>
              </a:tr>
            </a:tbl>
          </a:graphicData>
        </a:graphic>
      </p:graphicFrame>
      <p:sp>
        <p:nvSpPr>
          <p:cNvPr id="3" name="TextBox 2"/>
          <p:cNvSpPr txBox="1"/>
          <p:nvPr/>
        </p:nvSpPr>
        <p:spPr>
          <a:xfrm>
            <a:off x="304800" y="6172200"/>
            <a:ext cx="8250592" cy="435825"/>
          </a:xfrm>
          <a:prstGeom prst="rect">
            <a:avLst/>
          </a:prstGeom>
          <a:noFill/>
        </p:spPr>
        <p:txBody>
          <a:bodyPr wrap="none" rtlCol="0">
            <a:spAutoFit/>
          </a:bodyPr>
          <a:lstStyle/>
          <a:p>
            <a:r>
              <a:rPr lang="en-US" sz="2400" b="1" dirty="0" smtClean="0">
                <a:solidFill>
                  <a:srgbClr val="FF0000"/>
                </a:solidFill>
              </a:rPr>
              <a:t>Total rainfall interception = 1.14 </a:t>
            </a:r>
            <a:r>
              <a:rPr lang="en-US" sz="2400" b="1" u="sng" dirty="0" smtClean="0">
                <a:solidFill>
                  <a:srgbClr val="FF0000"/>
                </a:solidFill>
              </a:rPr>
              <a:t>Billion</a:t>
            </a:r>
            <a:r>
              <a:rPr lang="en-US" sz="2400" b="1" dirty="0" smtClean="0">
                <a:solidFill>
                  <a:srgbClr val="FF0000"/>
                </a:solidFill>
              </a:rPr>
              <a:t> gallons per year</a:t>
            </a:r>
            <a:endParaRPr lang="en-US" sz="2400" b="1" dirty="0">
              <a:solidFill>
                <a:srgbClr val="FF0000"/>
              </a:solidFill>
            </a:endParaRPr>
          </a:p>
        </p:txBody>
      </p:sp>
    </p:spTree>
    <p:extLst>
      <p:ext uri="{BB962C8B-B14F-4D97-AF65-F5344CB8AC3E}">
        <p14:creationId xmlns:p14="http://schemas.microsoft.com/office/powerpoint/2010/main" val="35949540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Desoto County </a:t>
            </a:r>
            <a:r>
              <a:rPr lang="en-US" sz="3600" dirty="0" err="1" smtClean="0"/>
              <a:t>i</a:t>
            </a:r>
            <a:r>
              <a:rPr lang="en-US" sz="3600" dirty="0" smtClean="0"/>
              <a:t>-Tree Eco Key Findings</a:t>
            </a:r>
            <a:endParaRPr lang="en-US" sz="3600" dirty="0"/>
          </a:p>
        </p:txBody>
      </p:sp>
      <p:sp>
        <p:nvSpPr>
          <p:cNvPr id="3" name="Content Placeholder 2"/>
          <p:cNvSpPr>
            <a:spLocks noGrp="1"/>
          </p:cNvSpPr>
          <p:nvPr>
            <p:ph idx="1"/>
          </p:nvPr>
        </p:nvSpPr>
        <p:spPr/>
        <p:txBody>
          <a:bodyPr/>
          <a:lstStyle/>
          <a:p>
            <a:r>
              <a:rPr lang="en-US" dirty="0" smtClean="0"/>
              <a:t>Key findings related to pollution</a:t>
            </a:r>
          </a:p>
          <a:p>
            <a:pPr lvl="1"/>
            <a:r>
              <a:rPr lang="en-US" dirty="0" smtClean="0"/>
              <a:t>Estimated Total removal = 3500 tons/year</a:t>
            </a:r>
          </a:p>
          <a:p>
            <a:pPr lvl="1"/>
            <a:r>
              <a:rPr lang="en-US" dirty="0" smtClean="0"/>
              <a:t>O</a:t>
            </a:r>
            <a:r>
              <a:rPr lang="en-US" baseline="-25000" dirty="0" smtClean="0"/>
              <a:t>3</a:t>
            </a:r>
            <a:r>
              <a:rPr lang="en-US" dirty="0" smtClean="0"/>
              <a:t> removal = 2500 tons/yr</a:t>
            </a:r>
          </a:p>
          <a:p>
            <a:pPr lvl="1"/>
            <a:r>
              <a:rPr lang="en-US" dirty="0" smtClean="0"/>
              <a:t>CO removal = 85 tons/yr</a:t>
            </a:r>
          </a:p>
          <a:p>
            <a:pPr lvl="1"/>
            <a:r>
              <a:rPr lang="en-US" dirty="0" smtClean="0"/>
              <a:t>NO</a:t>
            </a:r>
            <a:r>
              <a:rPr lang="en-US" baseline="-25000" dirty="0" smtClean="0"/>
              <a:t>2</a:t>
            </a:r>
            <a:r>
              <a:rPr lang="en-US" dirty="0" smtClean="0"/>
              <a:t> removal = 375 tons/yr</a:t>
            </a:r>
          </a:p>
          <a:p>
            <a:r>
              <a:rPr lang="en-US" dirty="0" smtClean="0"/>
              <a:t>2011 Desoto County monitoring station</a:t>
            </a:r>
          </a:p>
          <a:p>
            <a:pPr lvl="1"/>
            <a:r>
              <a:rPr lang="en-US" dirty="0" err="1" smtClean="0"/>
              <a:t>NOx</a:t>
            </a:r>
            <a:r>
              <a:rPr lang="en-US" dirty="0" smtClean="0"/>
              <a:t> = 5080 tons</a:t>
            </a:r>
          </a:p>
          <a:p>
            <a:r>
              <a:rPr lang="en-US" dirty="0" smtClean="0"/>
              <a:t>Trees directly remove about 7% </a:t>
            </a:r>
            <a:r>
              <a:rPr lang="en-US" dirty="0" err="1" smtClean="0"/>
              <a:t>NOx</a:t>
            </a:r>
            <a:r>
              <a:rPr lang="en-US" dirty="0" smtClean="0"/>
              <a:t> annually</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Reducing Photochemical Reaction</a:t>
            </a:r>
            <a:endParaRPr lang="en-US" sz="3600" dirty="0"/>
          </a:p>
        </p:txBody>
      </p:sp>
      <p:sp>
        <p:nvSpPr>
          <p:cNvPr id="3" name="Content Placeholder 2"/>
          <p:cNvSpPr>
            <a:spLocks noGrp="1"/>
          </p:cNvSpPr>
          <p:nvPr>
            <p:ph idx="1"/>
          </p:nvPr>
        </p:nvSpPr>
        <p:spPr/>
        <p:txBody>
          <a:bodyPr/>
          <a:lstStyle/>
          <a:p>
            <a:r>
              <a:rPr lang="en-US" dirty="0" smtClean="0"/>
              <a:t>Photochemical oxidant cycle</a:t>
            </a:r>
          </a:p>
          <a:p>
            <a:pPr lvl="1"/>
            <a:r>
              <a:rPr lang="en-US" dirty="0" smtClean="0"/>
              <a:t>NO</a:t>
            </a:r>
            <a:r>
              <a:rPr lang="en-US" baseline="-25000" dirty="0" smtClean="0"/>
              <a:t>2</a:t>
            </a:r>
            <a:r>
              <a:rPr lang="en-US" dirty="0" smtClean="0"/>
              <a:t> + VOC                     O</a:t>
            </a:r>
            <a:r>
              <a:rPr lang="en-US" baseline="-25000" dirty="0" smtClean="0"/>
              <a:t>3</a:t>
            </a:r>
          </a:p>
          <a:p>
            <a:pPr lvl="1"/>
            <a:r>
              <a:rPr lang="en-US" dirty="0" smtClean="0"/>
              <a:t>Increased ambient air temperatures increase rate of reaction</a:t>
            </a:r>
            <a:endParaRPr lang="en-US" baseline="-25000" dirty="0" smtClean="0"/>
          </a:p>
          <a:p>
            <a:r>
              <a:rPr lang="en-US" dirty="0" smtClean="0"/>
              <a:t>Ozone levels have been shown to be reduced under tree canopy</a:t>
            </a:r>
          </a:p>
          <a:p>
            <a:pPr lvl="1"/>
            <a:r>
              <a:rPr lang="en-US" dirty="0" smtClean="0"/>
              <a:t>Harris and Manning (2010)</a:t>
            </a:r>
          </a:p>
          <a:p>
            <a:r>
              <a:rPr lang="en-US" dirty="0" smtClean="0"/>
              <a:t>The larger role for urban trees?</a:t>
            </a:r>
          </a:p>
          <a:p>
            <a:pPr lvl="1"/>
            <a:r>
              <a:rPr lang="en-US" dirty="0" smtClean="0"/>
              <a:t>Reduce sunlight and temperature via shade</a:t>
            </a:r>
          </a:p>
        </p:txBody>
      </p:sp>
      <p:sp>
        <p:nvSpPr>
          <p:cNvPr id="4" name="Right Arrow 3"/>
          <p:cNvSpPr/>
          <p:nvPr/>
        </p:nvSpPr>
        <p:spPr bwMode="auto">
          <a:xfrm>
            <a:off x="3048000" y="1905000"/>
            <a:ext cx="1600200" cy="332232"/>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93000"/>
              </a:lnSpc>
              <a:spcBef>
                <a:spcPct val="0"/>
              </a:spcBef>
              <a:spcAft>
                <a:spcPct val="0"/>
              </a:spcAft>
              <a:buClr>
                <a:srgbClr val="000000"/>
              </a:buClr>
              <a:buSzPct val="100000"/>
              <a:buFont typeface="Arial" charset="0"/>
              <a:buNone/>
              <a:tabLst/>
            </a:pPr>
            <a:endParaRPr kumimoji="0" lang="en-US" sz="1800" b="0" i="0" u="none" strike="noStrike" cap="none" normalizeH="0" baseline="0" smtClean="0">
              <a:ln>
                <a:noFill/>
              </a:ln>
              <a:solidFill>
                <a:schemeClr val="bg1"/>
              </a:solidFill>
              <a:effectLst/>
              <a:latin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Recommendations for Mitigating O</a:t>
            </a:r>
            <a:r>
              <a:rPr lang="en-US" sz="3600" baseline="-25000" dirty="0" smtClean="0"/>
              <a:t>3</a:t>
            </a:r>
            <a:endParaRPr lang="en-US" sz="3600" baseline="-25000" dirty="0"/>
          </a:p>
        </p:txBody>
      </p:sp>
      <p:sp>
        <p:nvSpPr>
          <p:cNvPr id="3" name="Content Placeholder 2"/>
          <p:cNvSpPr>
            <a:spLocks noGrp="1"/>
          </p:cNvSpPr>
          <p:nvPr>
            <p:ph idx="1"/>
          </p:nvPr>
        </p:nvSpPr>
        <p:spPr/>
        <p:txBody>
          <a:bodyPr/>
          <a:lstStyle/>
          <a:p>
            <a:r>
              <a:rPr lang="en-US" dirty="0" smtClean="0"/>
              <a:t>Retain/increase canopy cover where possible</a:t>
            </a:r>
          </a:p>
          <a:p>
            <a:pPr lvl="1"/>
            <a:r>
              <a:rPr lang="en-US" dirty="0" smtClean="0"/>
              <a:t>Reduces solar light levels</a:t>
            </a:r>
          </a:p>
          <a:p>
            <a:pPr lvl="1"/>
            <a:r>
              <a:rPr lang="en-US" dirty="0" smtClean="0"/>
              <a:t>Reduces urban heat island effect</a:t>
            </a:r>
          </a:p>
          <a:p>
            <a:r>
              <a:rPr lang="en-US" dirty="0" smtClean="0"/>
              <a:t>Strategically plant trees around</a:t>
            </a:r>
          </a:p>
          <a:p>
            <a:pPr lvl="1"/>
            <a:r>
              <a:rPr lang="en-US" dirty="0" smtClean="0"/>
              <a:t>Buildings</a:t>
            </a:r>
          </a:p>
          <a:p>
            <a:pPr lvl="1"/>
            <a:r>
              <a:rPr lang="en-US" dirty="0" smtClean="0"/>
              <a:t>Parking lots</a:t>
            </a:r>
          </a:p>
          <a:p>
            <a:pPr lvl="1"/>
            <a:r>
              <a:rPr lang="en-US" dirty="0" smtClean="0"/>
              <a:t>Roads</a:t>
            </a:r>
          </a:p>
          <a:p>
            <a:r>
              <a:rPr lang="en-US" dirty="0" smtClean="0"/>
              <a:t>Plant large, long-lived, low maintenance trees</a:t>
            </a:r>
          </a:p>
          <a:p>
            <a:pPr lvl="1"/>
            <a:r>
              <a:rPr lang="en-US" dirty="0" smtClean="0"/>
              <a:t>Natives and low BVOC emitters</a:t>
            </a:r>
          </a:p>
          <a:p>
            <a:r>
              <a:rPr lang="en-US" dirty="0" smtClean="0"/>
              <a:t>Encourage citizens to plant on their parcels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i-Tree Tools Conclusion</a:t>
            </a:r>
            <a:endParaRPr lang="en-US" dirty="0"/>
          </a:p>
        </p:txBody>
      </p:sp>
      <p:sp>
        <p:nvSpPr>
          <p:cNvPr id="6" name="Content Placeholder 5"/>
          <p:cNvSpPr>
            <a:spLocks noGrp="1"/>
          </p:cNvSpPr>
          <p:nvPr>
            <p:ph idx="1"/>
          </p:nvPr>
        </p:nvSpPr>
        <p:spPr/>
        <p:txBody>
          <a:bodyPr/>
          <a:lstStyle/>
          <a:p>
            <a:r>
              <a:rPr lang="en-US" smtClean="0"/>
              <a:t>So how </a:t>
            </a:r>
            <a:r>
              <a:rPr lang="en-US" dirty="0" smtClean="0"/>
              <a:t>can we use </a:t>
            </a:r>
            <a:r>
              <a:rPr lang="en-US" smtClean="0"/>
              <a:t>this information?</a:t>
            </a:r>
            <a:endParaRPr lang="en-US" dirty="0" smtClean="0"/>
          </a:p>
          <a:p>
            <a:pPr lvl="1"/>
            <a:r>
              <a:rPr lang="en-US" dirty="0" smtClean="0"/>
              <a:t>Planning for future development</a:t>
            </a:r>
          </a:p>
          <a:p>
            <a:pPr lvl="2"/>
            <a:r>
              <a:rPr lang="en-US" dirty="0" smtClean="0"/>
              <a:t>Where to develop</a:t>
            </a:r>
          </a:p>
          <a:p>
            <a:pPr lvl="1"/>
            <a:r>
              <a:rPr lang="en-US" dirty="0" smtClean="0"/>
              <a:t>Developing green infrastructure policy</a:t>
            </a:r>
          </a:p>
          <a:p>
            <a:pPr lvl="2"/>
            <a:r>
              <a:rPr lang="en-US" dirty="0" smtClean="0"/>
              <a:t>Canopy cover goals</a:t>
            </a:r>
          </a:p>
          <a:p>
            <a:pPr lvl="2"/>
            <a:r>
              <a:rPr lang="en-US" dirty="0" smtClean="0"/>
              <a:t>Carbon storage and sequestration plans</a:t>
            </a:r>
          </a:p>
          <a:p>
            <a:pPr lvl="2"/>
            <a:r>
              <a:rPr lang="en-US" dirty="0" smtClean="0"/>
              <a:t>Pollution mitigation plans</a:t>
            </a:r>
          </a:p>
          <a:p>
            <a:pPr lvl="2"/>
            <a:r>
              <a:rPr lang="en-US" dirty="0" err="1" smtClean="0"/>
              <a:t>Stormwater</a:t>
            </a:r>
            <a:r>
              <a:rPr lang="en-US" dirty="0" smtClean="0"/>
              <a:t> plans</a:t>
            </a:r>
          </a:p>
          <a:p>
            <a:pPr lvl="1"/>
            <a:r>
              <a:rPr lang="en-US" dirty="0" smtClean="0"/>
              <a:t>Managing the forest to maximize benefits</a:t>
            </a:r>
            <a:endParaRPr lang="en-US" dirty="0"/>
          </a:p>
        </p:txBody>
      </p:sp>
    </p:spTree>
    <p:extLst>
      <p:ext uri="{BB962C8B-B14F-4D97-AF65-F5344CB8AC3E}">
        <p14:creationId xmlns:p14="http://schemas.microsoft.com/office/powerpoint/2010/main" val="26961881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69343" y="1143000"/>
            <a:ext cx="7772400" cy="2743200"/>
          </a:xfrm>
        </p:spPr>
        <p:txBody>
          <a:bodyPr/>
          <a:lstStyle/>
          <a:p>
            <a:pPr algn="ctr"/>
            <a:r>
              <a:rPr lang="en-GB" b="1" dirty="0" smtClean="0"/>
              <a:t>Using Trees to Help Mitigate Tropospheric Ozone Levels and </a:t>
            </a:r>
            <a:r>
              <a:rPr lang="en-GB" b="1" dirty="0" err="1" smtClean="0"/>
              <a:t>Stormwater</a:t>
            </a:r>
            <a:r>
              <a:rPr lang="en-GB" b="1" dirty="0" smtClean="0"/>
              <a:t> Runoff in Desoto County</a:t>
            </a:r>
            <a:endParaRPr lang="en-US" dirty="0"/>
          </a:p>
        </p:txBody>
      </p:sp>
      <p:sp>
        <p:nvSpPr>
          <p:cNvPr id="5" name="Subtitle 4"/>
          <p:cNvSpPr>
            <a:spLocks noGrp="1"/>
          </p:cNvSpPr>
          <p:nvPr>
            <p:ph type="subTitle" idx="1"/>
          </p:nvPr>
        </p:nvSpPr>
        <p:spPr>
          <a:xfrm>
            <a:off x="1331343" y="4967064"/>
            <a:ext cx="6400800" cy="1752600"/>
          </a:xfrm>
        </p:spPr>
        <p:txBody>
          <a:bodyPr/>
          <a:lstStyle/>
          <a:p>
            <a:pPr>
              <a:lnSpc>
                <a:spcPct val="100000"/>
              </a:lnSpc>
              <a:spcBef>
                <a:spcPts val="0"/>
              </a:spcBef>
            </a:pPr>
            <a:r>
              <a:rPr lang="en-US" sz="2000" dirty="0" smtClean="0">
                <a:solidFill>
                  <a:schemeClr val="tx1"/>
                </a:solidFill>
              </a:rPr>
              <a:t>Eric Kuehler</a:t>
            </a:r>
          </a:p>
          <a:p>
            <a:pPr>
              <a:lnSpc>
                <a:spcPct val="100000"/>
              </a:lnSpc>
              <a:spcBef>
                <a:spcPts val="0"/>
              </a:spcBef>
            </a:pPr>
            <a:r>
              <a:rPr lang="en-US" sz="2000" dirty="0" smtClean="0">
                <a:solidFill>
                  <a:schemeClr val="tx1"/>
                </a:solidFill>
              </a:rPr>
              <a:t>Technology Transfer Specialist</a:t>
            </a:r>
          </a:p>
          <a:p>
            <a:pPr>
              <a:lnSpc>
                <a:spcPct val="100000"/>
              </a:lnSpc>
              <a:spcBef>
                <a:spcPts val="0"/>
              </a:spcBef>
            </a:pPr>
            <a:r>
              <a:rPr lang="en-US" sz="2000" dirty="0" smtClean="0">
                <a:solidFill>
                  <a:schemeClr val="tx1"/>
                </a:solidFill>
              </a:rPr>
              <a:t>USDA Forest Service</a:t>
            </a:r>
          </a:p>
          <a:p>
            <a:pPr>
              <a:lnSpc>
                <a:spcPct val="100000"/>
              </a:lnSpc>
              <a:spcBef>
                <a:spcPts val="0"/>
              </a:spcBef>
            </a:pPr>
            <a:r>
              <a:rPr lang="en-US" sz="2000" dirty="0" smtClean="0">
                <a:solidFill>
                  <a:schemeClr val="tx1"/>
                </a:solidFill>
              </a:rPr>
              <a:t>ekuehler@fs.fed.us</a:t>
            </a:r>
          </a:p>
          <a:p>
            <a:pPr>
              <a:lnSpc>
                <a:spcPct val="100000"/>
              </a:lnSpc>
              <a:spcBef>
                <a:spcPts val="0"/>
              </a:spcBef>
            </a:pPr>
            <a:r>
              <a:rPr lang="en-US" sz="2000" dirty="0" smtClean="0">
                <a:solidFill>
                  <a:schemeClr val="tx1"/>
                </a:solidFill>
              </a:rPr>
              <a:t>706-559-4268</a:t>
            </a:r>
            <a:endParaRPr lang="en-US" sz="2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4724400"/>
            <a:ext cx="1828800" cy="1938528"/>
          </a:xfrm>
          <a:prstGeom prst="rect">
            <a:avLst/>
          </a:prstGeom>
        </p:spPr>
      </p:pic>
    </p:spTree>
    <p:extLst>
      <p:ext uri="{BB962C8B-B14F-4D97-AF65-F5344CB8AC3E}">
        <p14:creationId xmlns:p14="http://schemas.microsoft.com/office/powerpoint/2010/main" val="3825491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bradford10.jpg"/>
          <p:cNvPicPr>
            <a:picLocks noChangeAspect="1"/>
          </p:cNvPicPr>
          <p:nvPr/>
        </p:nvPicPr>
        <p:blipFill>
          <a:blip r:embed="rId3" cstate="print"/>
          <a:srcRect/>
          <a:stretch>
            <a:fillRect/>
          </a:stretch>
        </p:blipFill>
        <p:spPr bwMode="auto">
          <a:xfrm>
            <a:off x="228600" y="3124200"/>
            <a:ext cx="5080000" cy="3390900"/>
          </a:xfrm>
          <a:prstGeom prst="rect">
            <a:avLst/>
          </a:prstGeom>
          <a:noFill/>
          <a:ln w="9525">
            <a:noFill/>
            <a:miter lim="800000"/>
            <a:headEnd/>
            <a:tailEnd/>
          </a:ln>
        </p:spPr>
      </p:pic>
      <p:sp>
        <p:nvSpPr>
          <p:cNvPr id="9219" name="Title 1"/>
          <p:cNvSpPr>
            <a:spLocks noGrp="1"/>
          </p:cNvSpPr>
          <p:nvPr>
            <p:ph type="title"/>
          </p:nvPr>
        </p:nvSpPr>
        <p:spPr/>
        <p:txBody>
          <a:bodyPr/>
          <a:lstStyle/>
          <a:p>
            <a:pPr algn="ctr"/>
            <a:r>
              <a:rPr lang="en-US" sz="4000" dirty="0" smtClean="0"/>
              <a:t>Why do we plant trees in cities?</a:t>
            </a:r>
          </a:p>
        </p:txBody>
      </p:sp>
      <p:pic>
        <p:nvPicPr>
          <p:cNvPr id="9220" name="Content Placeholder 6" descr="Crape_Myrtle_Red.jpg"/>
          <p:cNvPicPr>
            <a:picLocks noGrp="1" noChangeAspect="1"/>
          </p:cNvPicPr>
          <p:nvPr>
            <p:ph idx="1"/>
          </p:nvPr>
        </p:nvPicPr>
        <p:blipFill>
          <a:blip r:embed="rId4" cstate="print"/>
          <a:srcRect/>
          <a:stretch>
            <a:fillRect/>
          </a:stretch>
        </p:blipFill>
        <p:spPr>
          <a:xfrm>
            <a:off x="5410200" y="1371600"/>
            <a:ext cx="3419475" cy="4051300"/>
          </a:xfrm>
        </p:spPr>
      </p:pic>
      <p:sp>
        <p:nvSpPr>
          <p:cNvPr id="9221" name="TextBox 7"/>
          <p:cNvSpPr txBox="1">
            <a:spLocks noChangeArrowheads="1"/>
          </p:cNvSpPr>
          <p:nvPr/>
        </p:nvSpPr>
        <p:spPr bwMode="auto">
          <a:xfrm>
            <a:off x="304800" y="1676400"/>
            <a:ext cx="4227439" cy="893834"/>
          </a:xfrm>
          <a:prstGeom prst="rect">
            <a:avLst/>
          </a:prstGeom>
          <a:noFill/>
          <a:ln w="9525">
            <a:noFill/>
            <a:miter lim="800000"/>
            <a:headEnd/>
            <a:tailEnd/>
          </a:ln>
        </p:spPr>
        <p:txBody>
          <a:bodyPr wrap="none">
            <a:spAutoFit/>
          </a:bodyPr>
          <a:lstStyle/>
          <a:p>
            <a:pPr>
              <a:buFont typeface="Arial" charset="0"/>
              <a:buChar char="•"/>
            </a:pPr>
            <a:r>
              <a:rPr lang="en-US" sz="2800" dirty="0">
                <a:solidFill>
                  <a:schemeClr val="tx1"/>
                </a:solidFill>
              </a:rPr>
              <a:t>  Aesthetic </a:t>
            </a:r>
            <a:r>
              <a:rPr lang="en-US" sz="2800" dirty="0" smtClean="0">
                <a:solidFill>
                  <a:schemeClr val="tx1"/>
                </a:solidFill>
              </a:rPr>
              <a:t>beauty?</a:t>
            </a:r>
          </a:p>
          <a:p>
            <a:pPr>
              <a:buFont typeface="Arial" charset="0"/>
              <a:buChar char="•"/>
            </a:pPr>
            <a:r>
              <a:rPr lang="en-US" sz="2800" dirty="0">
                <a:solidFill>
                  <a:schemeClr val="tx1"/>
                </a:solidFill>
              </a:rPr>
              <a:t> </a:t>
            </a:r>
            <a:r>
              <a:rPr lang="en-US" sz="2800" dirty="0" smtClean="0">
                <a:solidFill>
                  <a:schemeClr val="tx1"/>
                </a:solidFill>
              </a:rPr>
              <a:t> Environmental services</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p:txBody>
          <a:bodyPr/>
          <a:lstStyle/>
          <a:p>
            <a:endParaRPr lang="en-US" dirty="0"/>
          </a:p>
        </p:txBody>
      </p:sp>
      <p:sp>
        <p:nvSpPr>
          <p:cNvPr id="6146" name="Title 1"/>
          <p:cNvSpPr>
            <a:spLocks noGrp="1"/>
          </p:cNvSpPr>
          <p:nvPr>
            <p:ph type="title"/>
          </p:nvPr>
        </p:nvSpPr>
        <p:spPr/>
        <p:txBody>
          <a:bodyPr/>
          <a:lstStyle/>
          <a:p>
            <a:r>
              <a:rPr lang="en-US" sz="4000" smtClean="0"/>
              <a:t>What are Environmental Services?</a:t>
            </a:r>
          </a:p>
        </p:txBody>
      </p:sp>
      <p:sp>
        <p:nvSpPr>
          <p:cNvPr id="6147" name="Content Placeholder 8"/>
          <p:cNvSpPr>
            <a:spLocks noGrp="1"/>
          </p:cNvSpPr>
          <p:nvPr>
            <p:ph sz="half" idx="1"/>
          </p:nvPr>
        </p:nvSpPr>
        <p:spPr/>
        <p:txBody>
          <a:bodyPr/>
          <a:lstStyle/>
          <a:p>
            <a:r>
              <a:rPr lang="en-US" dirty="0" smtClean="0"/>
              <a:t>Services provided naturally with no direct costs</a:t>
            </a:r>
          </a:p>
          <a:p>
            <a:r>
              <a:rPr lang="en-US" dirty="0" smtClean="0"/>
              <a:t>Energy Conservation</a:t>
            </a:r>
          </a:p>
          <a:p>
            <a:pPr lvl="1"/>
            <a:r>
              <a:rPr lang="en-US" dirty="0" smtClean="0"/>
              <a:t>Shade / wind break</a:t>
            </a:r>
          </a:p>
          <a:p>
            <a:pPr lvl="1"/>
            <a:r>
              <a:rPr lang="en-US" dirty="0" smtClean="0"/>
              <a:t>Reduced ambient air temperatures</a:t>
            </a:r>
          </a:p>
          <a:p>
            <a:pPr lvl="2"/>
            <a:r>
              <a:rPr lang="en-US" dirty="0" smtClean="0"/>
              <a:t>Lower heat island effect</a:t>
            </a:r>
          </a:p>
          <a:p>
            <a:r>
              <a:rPr lang="en-US" dirty="0" err="1" smtClean="0"/>
              <a:t>Stormwater</a:t>
            </a:r>
            <a:r>
              <a:rPr lang="en-US" dirty="0" smtClean="0"/>
              <a:t> interception</a:t>
            </a:r>
          </a:p>
          <a:p>
            <a:pPr lvl="1"/>
            <a:r>
              <a:rPr lang="en-US" dirty="0" smtClean="0"/>
              <a:t>Reduced flow rate</a:t>
            </a:r>
          </a:p>
          <a:p>
            <a:pPr lvl="1"/>
            <a:r>
              <a:rPr lang="en-US" dirty="0" smtClean="0"/>
              <a:t>Help mitigate </a:t>
            </a:r>
            <a:r>
              <a:rPr lang="en-US" dirty="0" err="1" smtClean="0"/>
              <a:t>stormwater</a:t>
            </a:r>
            <a:r>
              <a:rPr lang="en-US" dirty="0" smtClean="0"/>
              <a:t> problems</a:t>
            </a:r>
          </a:p>
          <a:p>
            <a:endParaRPr lang="en-US" dirty="0" smtClean="0"/>
          </a:p>
        </p:txBody>
      </p:sp>
      <p:pic>
        <p:nvPicPr>
          <p:cNvPr id="6149" name="Picture 11" descr="people under tree.jpg"/>
          <p:cNvPicPr>
            <a:picLocks noGrp="1" noChangeAspect="1"/>
          </p:cNvPicPr>
          <p:nvPr isPhoto="1"/>
        </p:nvPicPr>
        <p:blipFill>
          <a:blip r:embed="rId3" cstate="print"/>
          <a:srcRect/>
          <a:stretch>
            <a:fillRect/>
          </a:stretch>
        </p:blipFill>
        <p:spPr bwMode="auto">
          <a:xfrm>
            <a:off x="4572000" y="1219200"/>
            <a:ext cx="3962400" cy="2633662"/>
          </a:xfrm>
          <a:prstGeom prst="rect">
            <a:avLst/>
          </a:prstGeom>
          <a:noFill/>
          <a:ln w="9525">
            <a:noFill/>
            <a:miter lim="800000"/>
            <a:headEnd/>
            <a:tailEnd/>
          </a:ln>
        </p:spPr>
      </p:pic>
      <p:pic>
        <p:nvPicPr>
          <p:cNvPr id="6" name="Picture 12" descr="water-droplet-falling_leaf.jpg"/>
          <p:cNvPicPr>
            <a:picLocks noChangeAspect="1"/>
          </p:cNvPicPr>
          <p:nvPr/>
        </p:nvPicPr>
        <p:blipFill>
          <a:blip r:embed="rId4" cstate="print"/>
          <a:srcRect/>
          <a:stretch>
            <a:fillRect/>
          </a:stretch>
        </p:blipFill>
        <p:spPr bwMode="auto">
          <a:xfrm>
            <a:off x="4572000" y="4038600"/>
            <a:ext cx="3999854" cy="26817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z="4000" smtClean="0"/>
              <a:t>What are Environmental Services?</a:t>
            </a:r>
          </a:p>
        </p:txBody>
      </p:sp>
      <p:sp>
        <p:nvSpPr>
          <p:cNvPr id="8195" name="Content Placeholder 8"/>
          <p:cNvSpPr>
            <a:spLocks noGrp="1"/>
          </p:cNvSpPr>
          <p:nvPr>
            <p:ph sz="half" idx="1"/>
          </p:nvPr>
        </p:nvSpPr>
        <p:spPr>
          <a:xfrm>
            <a:off x="152400" y="1295400"/>
            <a:ext cx="4303713" cy="5105400"/>
          </a:xfrm>
        </p:spPr>
        <p:txBody>
          <a:bodyPr/>
          <a:lstStyle/>
          <a:p>
            <a:r>
              <a:rPr lang="en-US" smtClean="0"/>
              <a:t>Pollution removal</a:t>
            </a:r>
          </a:p>
          <a:p>
            <a:pPr lvl="1"/>
            <a:r>
              <a:rPr lang="en-US" smtClean="0"/>
              <a:t>Particulate matter</a:t>
            </a:r>
          </a:p>
          <a:p>
            <a:pPr lvl="2"/>
            <a:r>
              <a:rPr lang="en-US" smtClean="0"/>
              <a:t>Soot</a:t>
            </a:r>
          </a:p>
          <a:p>
            <a:pPr lvl="2"/>
            <a:r>
              <a:rPr lang="en-US" smtClean="0"/>
              <a:t>Dust</a:t>
            </a:r>
          </a:p>
          <a:p>
            <a:pPr lvl="1"/>
            <a:r>
              <a:rPr lang="en-US" smtClean="0"/>
              <a:t>Gaseous matter</a:t>
            </a:r>
          </a:p>
          <a:p>
            <a:pPr lvl="2"/>
            <a:r>
              <a:rPr lang="en-US" smtClean="0"/>
              <a:t>NO</a:t>
            </a:r>
            <a:r>
              <a:rPr lang="en-US" baseline="-25000" smtClean="0"/>
              <a:t>2</a:t>
            </a:r>
            <a:r>
              <a:rPr lang="en-US" smtClean="0"/>
              <a:t>, SO</a:t>
            </a:r>
            <a:r>
              <a:rPr lang="en-US" baseline="-25000" smtClean="0"/>
              <a:t>2</a:t>
            </a:r>
            <a:r>
              <a:rPr lang="en-US" smtClean="0"/>
              <a:t>, O</a:t>
            </a:r>
            <a:r>
              <a:rPr lang="en-US" baseline="-25000" smtClean="0"/>
              <a:t>3</a:t>
            </a:r>
            <a:r>
              <a:rPr lang="en-US" smtClean="0"/>
              <a:t>, CO</a:t>
            </a:r>
          </a:p>
          <a:p>
            <a:r>
              <a:rPr lang="en-US" smtClean="0"/>
              <a:t>Carbon Storage</a:t>
            </a:r>
          </a:p>
          <a:p>
            <a:pPr lvl="1"/>
            <a:r>
              <a:rPr lang="en-US" smtClean="0"/>
              <a:t>Stem</a:t>
            </a:r>
          </a:p>
          <a:p>
            <a:pPr lvl="1"/>
            <a:r>
              <a:rPr lang="en-US" smtClean="0"/>
              <a:t>Roots</a:t>
            </a:r>
          </a:p>
          <a:p>
            <a:r>
              <a:rPr lang="en-US" smtClean="0"/>
              <a:t>Carbon sequestration</a:t>
            </a:r>
          </a:p>
          <a:p>
            <a:pPr lvl="1"/>
            <a:r>
              <a:rPr lang="en-US" smtClean="0"/>
              <a:t>Removal of CO</a:t>
            </a:r>
            <a:r>
              <a:rPr lang="en-US" baseline="-25000" smtClean="0"/>
              <a:t>2</a:t>
            </a:r>
            <a:r>
              <a:rPr lang="en-US" smtClean="0"/>
              <a:t> from air</a:t>
            </a:r>
          </a:p>
        </p:txBody>
      </p:sp>
      <p:pic>
        <p:nvPicPr>
          <p:cNvPr id="8196" name="Content Placeholder 10" descr="bus under trees.jpg"/>
          <p:cNvPicPr>
            <a:picLocks noGrp="1" noChangeAspect="1"/>
          </p:cNvPicPr>
          <p:nvPr>
            <p:ph sz="half" idx="2"/>
          </p:nvPr>
        </p:nvPicPr>
        <p:blipFill>
          <a:blip r:embed="rId3" cstate="print"/>
          <a:srcRect/>
          <a:stretch>
            <a:fillRect/>
          </a:stretch>
        </p:blipFill>
        <p:spPr>
          <a:xfrm>
            <a:off x="4370388" y="2362200"/>
            <a:ext cx="4011612" cy="2667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Benefits of Urban Trees</a:t>
            </a:r>
            <a:endParaRPr lang="en-US" dirty="0"/>
          </a:p>
        </p:txBody>
      </p:sp>
      <p:sp>
        <p:nvSpPr>
          <p:cNvPr id="3" name="Content Placeholder 2"/>
          <p:cNvSpPr>
            <a:spLocks noGrp="1"/>
          </p:cNvSpPr>
          <p:nvPr>
            <p:ph idx="1"/>
          </p:nvPr>
        </p:nvSpPr>
        <p:spPr/>
        <p:txBody>
          <a:bodyPr/>
          <a:lstStyle/>
          <a:p>
            <a:r>
              <a:rPr lang="en-US" sz="2800" dirty="0" smtClean="0"/>
              <a:t>Increased business income</a:t>
            </a:r>
          </a:p>
          <a:p>
            <a:r>
              <a:rPr lang="en-US" sz="2800" dirty="0" smtClean="0"/>
              <a:t>Increased property values</a:t>
            </a:r>
          </a:p>
          <a:p>
            <a:r>
              <a:rPr lang="en-US" sz="2800" dirty="0" smtClean="0"/>
              <a:t>Reduced asphalt replacement</a:t>
            </a:r>
          </a:p>
          <a:p>
            <a:r>
              <a:rPr lang="en-US" sz="2800" dirty="0" smtClean="0"/>
              <a:t>Traffic calming</a:t>
            </a:r>
          </a:p>
          <a:p>
            <a:r>
              <a:rPr lang="en-US" sz="2800" dirty="0" smtClean="0"/>
              <a:t>Natural UVA/UVB protection</a:t>
            </a:r>
          </a:p>
          <a:p>
            <a:r>
              <a:rPr lang="en-US" sz="2800" dirty="0" smtClean="0"/>
              <a:t>Safer walking environments</a:t>
            </a:r>
          </a:p>
          <a:p>
            <a:r>
              <a:rPr lang="en-US" sz="2800" dirty="0" smtClean="0"/>
              <a:t>Improved overall health</a:t>
            </a:r>
          </a:p>
          <a:p>
            <a:r>
              <a:rPr lang="en-US" sz="2800" dirty="0" smtClean="0"/>
              <a:t>Natural screen/filter</a:t>
            </a:r>
          </a:p>
        </p:txBody>
      </p:sp>
      <p:sp>
        <p:nvSpPr>
          <p:cNvPr id="5" name="TextBox 4"/>
          <p:cNvSpPr txBox="1"/>
          <p:nvPr/>
        </p:nvSpPr>
        <p:spPr>
          <a:xfrm>
            <a:off x="1752600" y="5638800"/>
            <a:ext cx="5604419" cy="664797"/>
          </a:xfrm>
          <a:prstGeom prst="rect">
            <a:avLst/>
          </a:prstGeom>
          <a:noFill/>
        </p:spPr>
        <p:txBody>
          <a:bodyPr wrap="none" rtlCol="0">
            <a:spAutoFit/>
          </a:bodyPr>
          <a:lstStyle/>
          <a:p>
            <a:r>
              <a:rPr lang="en-US" sz="4000" dirty="0" smtClean="0">
                <a:solidFill>
                  <a:srgbClr val="0000FF"/>
                </a:solidFill>
              </a:rPr>
              <a:t>Improved Quality of Life</a:t>
            </a:r>
            <a:endParaRPr lang="en-US" sz="4000" dirty="0">
              <a:solidFill>
                <a:srgbClr val="0000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How do trees provide these services?</a:t>
            </a:r>
            <a:endParaRPr lang="en-US" sz="4000" dirty="0"/>
          </a:p>
        </p:txBody>
      </p:sp>
      <p:sp>
        <p:nvSpPr>
          <p:cNvPr id="3" name="Content Placeholder 2"/>
          <p:cNvSpPr>
            <a:spLocks noGrp="1"/>
          </p:cNvSpPr>
          <p:nvPr>
            <p:ph idx="1"/>
          </p:nvPr>
        </p:nvSpPr>
        <p:spPr/>
        <p:txBody>
          <a:bodyPr/>
          <a:lstStyle/>
          <a:p>
            <a:r>
              <a:rPr lang="en-US" dirty="0" smtClean="0"/>
              <a:t>The greater the leaf area the greater the services</a:t>
            </a:r>
            <a:endParaRPr lang="en-US" dirty="0"/>
          </a:p>
        </p:txBody>
      </p:sp>
      <p:sp>
        <p:nvSpPr>
          <p:cNvPr id="4" name="Rectangle 3"/>
          <p:cNvSpPr/>
          <p:nvPr/>
        </p:nvSpPr>
        <p:spPr>
          <a:xfrm>
            <a:off x="122208" y="5686191"/>
            <a:ext cx="8762999" cy="1008225"/>
          </a:xfrm>
          <a:prstGeom prst="rect">
            <a:avLst/>
          </a:prstGeom>
        </p:spPr>
        <p:txBody>
          <a:bodyPr wrap="square">
            <a:spAutoFit/>
          </a:bodyPr>
          <a:lstStyle/>
          <a:p>
            <a:pPr algn="ctr"/>
            <a:r>
              <a:rPr lang="en-US" sz="3200" dirty="0">
                <a:solidFill>
                  <a:srgbClr val="0000FF"/>
                </a:solidFill>
              </a:rPr>
              <a:t>How can we quantify these services and the value of urban trees to society?</a:t>
            </a:r>
          </a:p>
        </p:txBody>
      </p:sp>
      <p:pic>
        <p:nvPicPr>
          <p:cNvPr id="1026" name="Picture 2" descr="https://encrypted-tbn2.gstatic.com/images?q=tbn:ANd9GcSOM81qeZ0CPHqC3yIhIKTtM-ke6ieiOpkKDlhgv5mFY3wlnDExv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6911" y="2362200"/>
            <a:ext cx="4324889" cy="3239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592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i-Tree</a:t>
            </a:r>
          </a:p>
        </p:txBody>
      </p:sp>
      <p:sp>
        <p:nvSpPr>
          <p:cNvPr id="10243" name="Content Placeholder 2"/>
          <p:cNvSpPr>
            <a:spLocks noGrp="1"/>
          </p:cNvSpPr>
          <p:nvPr>
            <p:ph idx="1"/>
          </p:nvPr>
        </p:nvSpPr>
        <p:spPr>
          <a:xfrm>
            <a:off x="152400" y="1295400"/>
            <a:ext cx="8761413" cy="5181600"/>
          </a:xfrm>
        </p:spPr>
        <p:txBody>
          <a:bodyPr/>
          <a:lstStyle/>
          <a:p>
            <a:pPr eaLnBrk="1" hangingPunct="1"/>
            <a:r>
              <a:rPr lang="en-US" dirty="0" smtClean="0"/>
              <a:t>Suite of public domain urban forest analysis and benefits assessment software</a:t>
            </a:r>
          </a:p>
          <a:p>
            <a:pPr lvl="1" eaLnBrk="1" hangingPunct="1"/>
            <a:r>
              <a:rPr lang="en-US" b="1" dirty="0" smtClean="0"/>
              <a:t>www.itreetools.org</a:t>
            </a:r>
          </a:p>
          <a:p>
            <a:pPr eaLnBrk="1" hangingPunct="1"/>
            <a:r>
              <a:rPr lang="en-US" dirty="0" smtClean="0"/>
              <a:t>Released to the public in 2006</a:t>
            </a:r>
          </a:p>
          <a:p>
            <a:pPr eaLnBrk="1" hangingPunct="1"/>
            <a:r>
              <a:rPr lang="en-US" dirty="0" smtClean="0"/>
              <a:t>Quantifies structure, environmental benefits, and monetary value of community trees</a:t>
            </a:r>
          </a:p>
          <a:p>
            <a:pPr eaLnBrk="1" hangingPunct="1"/>
            <a:r>
              <a:rPr lang="en-US" dirty="0" smtClean="0"/>
              <a:t>Helps communities better manage their natural resources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eaLnBrk="1" hangingPunct="1"/>
            <a:r>
              <a:rPr lang="en-US" smtClean="0"/>
              <a:t>i-Tree Suite of Software Tools</a:t>
            </a:r>
          </a:p>
        </p:txBody>
      </p:sp>
      <p:sp>
        <p:nvSpPr>
          <p:cNvPr id="3" name="Content Placeholder 2"/>
          <p:cNvSpPr>
            <a:spLocks noGrp="1"/>
          </p:cNvSpPr>
          <p:nvPr>
            <p:ph idx="1"/>
          </p:nvPr>
        </p:nvSpPr>
        <p:spPr>
          <a:xfrm>
            <a:off x="152400" y="1295400"/>
            <a:ext cx="8761413" cy="5410200"/>
          </a:xfrm>
        </p:spPr>
        <p:txBody>
          <a:bodyPr>
            <a:normAutofit/>
          </a:bodyPr>
          <a:lstStyle/>
          <a:p>
            <a:pPr eaLnBrk="1" hangingPunct="1">
              <a:defRPr/>
            </a:pPr>
            <a:r>
              <a:rPr lang="en-US" sz="2400" dirty="0" err="1" smtClean="0"/>
              <a:t>i</a:t>
            </a:r>
            <a:r>
              <a:rPr lang="en-US" sz="2400" dirty="0" smtClean="0"/>
              <a:t>-Tree Streets</a:t>
            </a:r>
          </a:p>
          <a:p>
            <a:pPr lvl="1" eaLnBrk="1" hangingPunct="1">
              <a:defRPr/>
            </a:pPr>
            <a:r>
              <a:rPr lang="en-US" sz="1800" dirty="0" smtClean="0"/>
              <a:t>Street tree cost/benefit analysis model</a:t>
            </a:r>
          </a:p>
          <a:p>
            <a:pPr eaLnBrk="1" hangingPunct="1">
              <a:defRPr/>
            </a:pPr>
            <a:r>
              <a:rPr lang="en-US" sz="2400" dirty="0" err="1" smtClean="0"/>
              <a:t>i</a:t>
            </a:r>
            <a:r>
              <a:rPr lang="en-US" sz="2400" dirty="0" smtClean="0"/>
              <a:t>-Tree Storm</a:t>
            </a:r>
          </a:p>
          <a:p>
            <a:pPr lvl="1" eaLnBrk="1" hangingPunct="1">
              <a:defRPr/>
            </a:pPr>
            <a:r>
              <a:rPr lang="en-US" sz="1800" dirty="0" smtClean="0"/>
              <a:t>Pre- / Post-storm debris estimation model</a:t>
            </a:r>
          </a:p>
          <a:p>
            <a:pPr eaLnBrk="1" hangingPunct="1">
              <a:defRPr/>
            </a:pPr>
            <a:r>
              <a:rPr lang="en-US" sz="2400" dirty="0" err="1"/>
              <a:t>i</a:t>
            </a:r>
            <a:r>
              <a:rPr lang="en-US" sz="2400" dirty="0"/>
              <a:t>-Tree Hydro (new to Version 4)</a:t>
            </a:r>
          </a:p>
          <a:p>
            <a:pPr lvl="1" eaLnBrk="1" hangingPunct="1">
              <a:defRPr/>
            </a:pPr>
            <a:r>
              <a:rPr lang="en-US" sz="1800" dirty="0"/>
              <a:t>Stream flow / water quality simulation model</a:t>
            </a:r>
          </a:p>
          <a:p>
            <a:pPr eaLnBrk="1" hangingPunct="1">
              <a:defRPr/>
            </a:pPr>
            <a:r>
              <a:rPr lang="en-US" sz="2600" b="1" dirty="0" err="1" smtClean="0"/>
              <a:t>i</a:t>
            </a:r>
            <a:r>
              <a:rPr lang="en-US" sz="2600" b="1" dirty="0" smtClean="0"/>
              <a:t>-Tree </a:t>
            </a:r>
            <a:r>
              <a:rPr lang="en-US" sz="2600" b="1" dirty="0" err="1" smtClean="0"/>
              <a:t>Vue</a:t>
            </a:r>
            <a:endParaRPr lang="en-US" sz="2600" b="1" dirty="0" smtClean="0"/>
          </a:p>
          <a:p>
            <a:pPr lvl="1" eaLnBrk="1" hangingPunct="1">
              <a:defRPr/>
            </a:pPr>
            <a:r>
              <a:rPr lang="en-US" sz="2400" dirty="0" smtClean="0"/>
              <a:t>Urban tree canopy / environmental benefits tool</a:t>
            </a:r>
          </a:p>
          <a:p>
            <a:pPr eaLnBrk="1" hangingPunct="1">
              <a:defRPr/>
            </a:pPr>
            <a:r>
              <a:rPr lang="en-US" sz="2600" b="1" dirty="0" err="1" smtClean="0"/>
              <a:t>i</a:t>
            </a:r>
            <a:r>
              <a:rPr lang="en-US" sz="2600" b="1" dirty="0" smtClean="0"/>
              <a:t>-Tree Canopy </a:t>
            </a:r>
            <a:r>
              <a:rPr lang="en-US" sz="2600" dirty="0" smtClean="0"/>
              <a:t>(on-line tool)</a:t>
            </a:r>
          </a:p>
          <a:p>
            <a:pPr lvl="1" eaLnBrk="1" hangingPunct="1">
              <a:defRPr/>
            </a:pPr>
            <a:r>
              <a:rPr lang="en-US" sz="2400" dirty="0" smtClean="0"/>
              <a:t>Urban tree canopy estimation tool</a:t>
            </a:r>
          </a:p>
          <a:p>
            <a:pPr eaLnBrk="1" hangingPunct="1">
              <a:defRPr/>
            </a:pPr>
            <a:r>
              <a:rPr lang="en-US" sz="2600" b="1" dirty="0" err="1"/>
              <a:t>i</a:t>
            </a:r>
            <a:r>
              <a:rPr lang="en-US" sz="2600" b="1" dirty="0"/>
              <a:t>-Tree Eco</a:t>
            </a:r>
          </a:p>
          <a:p>
            <a:pPr lvl="1" eaLnBrk="1" hangingPunct="1">
              <a:defRPr/>
            </a:pPr>
            <a:r>
              <a:rPr lang="en-US" sz="2400"/>
              <a:t>Urban tree/forest structure, function, value </a:t>
            </a:r>
            <a:r>
              <a:rPr lang="en-US" sz="2400" smtClean="0"/>
              <a:t>model</a:t>
            </a:r>
            <a:endParaRPr lang="en-US" sz="24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4063</TotalTime>
  <Words>2519</Words>
  <Application>Microsoft Office PowerPoint</Application>
  <PresentationFormat>On-screen Show (4:3)</PresentationFormat>
  <Paragraphs>328</Paragraphs>
  <Slides>27</Slides>
  <Notes>26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Design</vt:lpstr>
      <vt:lpstr>Using Trees to Help Mitigate Tropospheric Ozone Levels and Stormwater Runoff in Desoto County</vt:lpstr>
      <vt:lpstr>Why Retain Forest Lands?</vt:lpstr>
      <vt:lpstr>Why do we plant trees in cities?</vt:lpstr>
      <vt:lpstr>What are Environmental Services?</vt:lpstr>
      <vt:lpstr>What are Environmental Services?</vt:lpstr>
      <vt:lpstr>Other Benefits of Urban Trees</vt:lpstr>
      <vt:lpstr>How do trees provide these services?</vt:lpstr>
      <vt:lpstr>i-Tree</vt:lpstr>
      <vt:lpstr>i-Tree Suite of Software Tools</vt:lpstr>
      <vt:lpstr>Desoto County i-Tree Vue Project</vt:lpstr>
      <vt:lpstr>Desoto County i-Tree Vue Project</vt:lpstr>
      <vt:lpstr>Desoto County i-Tree Vue Project</vt:lpstr>
      <vt:lpstr>Desoto County i-Tree Vue Project</vt:lpstr>
      <vt:lpstr>Desoto County i-Tree Canopy Project</vt:lpstr>
      <vt:lpstr>Desoto County i-Tree Canopy Project</vt:lpstr>
      <vt:lpstr>Desoto County i-Tree Canopy Project</vt:lpstr>
      <vt:lpstr>Desoto County i-Tree Eco Project</vt:lpstr>
      <vt:lpstr>Desoto County i-Tree Eco Project</vt:lpstr>
      <vt:lpstr>Desoto County i-Tree Eco Key Findings</vt:lpstr>
      <vt:lpstr>Leaf Area = Benefits</vt:lpstr>
      <vt:lpstr>Desoto County i-Tree Eco Project</vt:lpstr>
      <vt:lpstr>Desoto County i-Tree Eco Project</vt:lpstr>
      <vt:lpstr>Desoto County i-Tree Eco Key Findings</vt:lpstr>
      <vt:lpstr>Reducing Photochemical Reaction</vt:lpstr>
      <vt:lpstr>Recommendations for Mitigating O3</vt:lpstr>
      <vt:lpstr>i-Tree Tools Conclusion</vt:lpstr>
      <vt:lpstr>Using Trees to Help Mitigate Tropospheric Ozone Levels and Stormwater Runoff in Desoto County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UFORE overview CT</dc:title>
  <dc:creator>fescobedo</dc:creator>
  <cp:lastModifiedBy>Kuehler, Eric -FS</cp:lastModifiedBy>
  <cp:revision>292</cp:revision>
  <dcterms:modified xsi:type="dcterms:W3CDTF">2013-04-11T20:42:24Z</dcterms:modified>
</cp:coreProperties>
</file>