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66" r:id="rId3"/>
    <p:sldId id="259" r:id="rId4"/>
    <p:sldId id="260" r:id="rId5"/>
    <p:sldId id="261" r:id="rId6"/>
    <p:sldId id="262" r:id="rId7"/>
    <p:sldId id="267"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21" autoAdjust="0"/>
  </p:normalViewPr>
  <p:slideViewPr>
    <p:cSldViewPr>
      <p:cViewPr varScale="1">
        <p:scale>
          <a:sx n="46" d="100"/>
          <a:sy n="46" d="100"/>
        </p:scale>
        <p:origin x="-207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C8FDC-7C9C-4332-AF36-7728824CA595}" type="datetimeFigureOut">
              <a:rPr lang="en-US" smtClean="0"/>
              <a:t>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1B2DC-2079-4878-A62C-20B02CC8F1BE}" type="slidenum">
              <a:rPr lang="en-US" smtClean="0"/>
              <a:t>‹#›</a:t>
            </a:fld>
            <a:endParaRPr lang="en-US" dirty="0"/>
          </a:p>
        </p:txBody>
      </p:sp>
    </p:spTree>
    <p:extLst>
      <p:ext uri="{BB962C8B-B14F-4D97-AF65-F5344CB8AC3E}">
        <p14:creationId xmlns:p14="http://schemas.microsoft.com/office/powerpoint/2010/main" val="374326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141768" y="697266"/>
            <a:ext cx="2574464" cy="3427050"/>
          </a:xfrm>
          <a:prstGeom prst="rect">
            <a:avLst/>
          </a:prstGeom>
          <a:solidFill>
            <a:srgbClr val="FFFFFF"/>
          </a:solidFill>
          <a:ln w="9360">
            <a:solidFill>
              <a:srgbClr val="000000"/>
            </a:solidFill>
            <a:miter lim="800000"/>
            <a:headEnd/>
            <a:tailEnd/>
          </a:ln>
        </p:spPr>
        <p:txBody>
          <a:bodyPr wrap="none" lIns="94409" tIns="47205" rIns="94409" bIns="4720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36867" name="Text Box 2"/>
          <p:cNvSpPr>
            <a:spLocks noGrp="1" noChangeArrowheads="1"/>
          </p:cNvSpPr>
          <p:nvPr>
            <p:ph type="body"/>
          </p:nvPr>
        </p:nvSpPr>
        <p:spPr>
          <a:xfrm>
            <a:off x="685490" y="4344258"/>
            <a:ext cx="5845275" cy="41102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defRPr/>
            </a:pPr>
            <a:r>
              <a:rPr lang="en-US" sz="1200" dirty="0" smtClean="0"/>
              <a:t>This project is a partnership among CARPDC,  Alabama Emergency Management Agency (AEMA), Society of Municipal Arborists (SMA) and Alabama Association of Regional Commissions  (AARC) with USDA Forest Service providing technical oversight on behalf of NUCFAC.  The</a:t>
            </a:r>
            <a:r>
              <a:rPr lang="en-US" sz="1200" baseline="0" dirty="0" smtClean="0"/>
              <a:t> </a:t>
            </a:r>
            <a:r>
              <a:rPr lang="en-US" dirty="0" smtClean="0"/>
              <a:t>GIS tool (UTRI) application development by Abi Dhakal – GIS Specialist with the Alabama Forestry Commission – formally with Central Alabama Regional Planning and Development Commission and</a:t>
            </a:r>
            <a:r>
              <a:rPr lang="en-US" baseline="0" dirty="0" smtClean="0"/>
              <a:t> technical assistance by </a:t>
            </a:r>
            <a:r>
              <a:rPr lang="en-US" dirty="0" smtClean="0"/>
              <a:t>Reggie Franklin – GIS specialist with Central Alabama Regional Planning and Development Commission. Overall project development</a:t>
            </a:r>
            <a:r>
              <a:rPr lang="en-US" baseline="0" dirty="0" smtClean="0"/>
              <a:t> by Rachel Barker – Project Manager with ArborMetrics Solutions, Inc. - formally with Central Regional Planning and Development Commission.</a:t>
            </a:r>
            <a:endParaRPr lang="en-US"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defRPr/>
            </a:pPr>
            <a:r>
              <a:rPr lang="en-US" dirty="0" smtClean="0"/>
              <a:t>This project was recommended for funding by the National Urban and Community Forestry Advisor Council (NUCFAC) and was developed as a collaboration tool to engage UF professionals and EM on a regional level.  Regional Planning agencies across the country are often a resource to bring these various professionals together to form collaborative strategies to find solutions for regional initiatives.  They also often have on staff the professionals and resources capable of providing  the technical expertise required to conduct the GIS application developed and discussed today.  In addition, Regional Planning agencies are often involved in developing the required natural hazard mitigation plans for counties in their regions and with the subsequent required five year updates.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a:t>
            </a:r>
            <a:r>
              <a:rPr lang="en-US" sz="1200" b="1" i="1" dirty="0" smtClean="0"/>
              <a:t>This project was funded in whole or in part by the U. S. Forest Service’s Urban and Community Forestry Challenge Cost Share Grant Program</a:t>
            </a:r>
            <a:r>
              <a:rPr lang="en-US" sz="1200" dirty="0" smtClean="0"/>
              <a:t>,</a:t>
            </a:r>
            <a:r>
              <a:rPr lang="en-US" sz="1200" b="1" i="1" dirty="0" smtClean="0"/>
              <a:t> as recommended by the National Urban and Community Forestry Advisory Council”</a:t>
            </a: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b="1" i="1" dirty="0" smtClean="0"/>
              <a:t> </a:t>
            </a: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b="1" i="1" dirty="0" smtClean="0"/>
              <a:t>“The United States Department of Agriculture (USDA) prohibits discrimination in all its programs and activities on the basis of race, color, national origin, gender, religion, age, disability, political beliefs, sexual orientation, and martial or familial status. (Not all prohibited bases apply to all programs).  Persons with disabilities who require alternative means for communication of program information (Braille, large print, audiotape, etc.) should contact USDA’s TARGET Center at 202-720-2600 (voice and TDD).”</a:t>
            </a:r>
            <a:endParaRPr lang="en-US" sz="1200" dirty="0" smtClean="0"/>
          </a:p>
          <a:p>
            <a:pPr>
              <a:lnSpc>
                <a:spcPct val="95000"/>
              </a:lnSpc>
              <a:spcBef>
                <a:spcPts val="462"/>
              </a:spcBef>
              <a:tabLst>
                <a:tab pos="0" algn="l"/>
                <a:tab pos="467003" algn="l"/>
                <a:tab pos="935507" algn="l"/>
                <a:tab pos="1404012" algn="l"/>
                <a:tab pos="1872516" algn="l"/>
                <a:tab pos="2341020" algn="l"/>
                <a:tab pos="2809524" algn="l"/>
                <a:tab pos="3278029" algn="l"/>
                <a:tab pos="3746533" algn="l"/>
                <a:tab pos="4215037" algn="l"/>
                <a:tab pos="4683542" algn="l"/>
                <a:tab pos="5152046" algn="l"/>
                <a:tab pos="5620550" algn="l"/>
                <a:tab pos="6089054" algn="l"/>
                <a:tab pos="6556057" algn="l"/>
                <a:tab pos="7024561" algn="l"/>
                <a:tab pos="7493065" algn="l"/>
                <a:tab pos="7961569" algn="l"/>
                <a:tab pos="8430074" algn="l"/>
                <a:tab pos="8898578" algn="l"/>
                <a:tab pos="9367082" algn="l"/>
              </a:tabLst>
            </a:pPr>
            <a:endParaRPr lang="en-US" sz="1200" dirty="0" smtClean="0"/>
          </a:p>
          <a:p>
            <a:pPr>
              <a:lnSpc>
                <a:spcPct val="95000"/>
              </a:lnSpc>
              <a:spcBef>
                <a:spcPts val="466"/>
              </a:spcBef>
              <a:tabLst>
                <a:tab pos="0" algn="l"/>
                <a:tab pos="468329" algn="l"/>
                <a:tab pos="939769" algn="l"/>
                <a:tab pos="1412765" algn="l"/>
                <a:tab pos="1884206" algn="l"/>
                <a:tab pos="2357202" algn="l"/>
                <a:tab pos="2828642" algn="l"/>
                <a:tab pos="3301638" algn="l"/>
                <a:tab pos="3773079" algn="l"/>
                <a:tab pos="4246075" algn="l"/>
                <a:tab pos="4717515" algn="l"/>
                <a:tab pos="5190512" algn="l"/>
                <a:tab pos="5661952" algn="l"/>
                <a:tab pos="6134949" algn="l"/>
                <a:tab pos="6604833" algn="l"/>
                <a:tab pos="7077829" algn="l"/>
                <a:tab pos="7549269" algn="l"/>
                <a:tab pos="8020710" algn="l"/>
                <a:tab pos="8493706" algn="l"/>
                <a:tab pos="8965146" algn="l"/>
                <a:tab pos="9438142" algn="l"/>
              </a:tabLst>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141768" y="697266"/>
            <a:ext cx="2574464" cy="3427050"/>
          </a:xfrm>
          <a:prstGeom prst="rect">
            <a:avLst/>
          </a:prstGeom>
          <a:solidFill>
            <a:srgbClr val="FFFFFF"/>
          </a:solidFill>
          <a:ln w="9360">
            <a:solidFill>
              <a:srgbClr val="000000"/>
            </a:solidFill>
            <a:miter lim="800000"/>
            <a:headEnd/>
            <a:tailEnd/>
          </a:ln>
        </p:spPr>
        <p:txBody>
          <a:bodyPr wrap="none" lIns="94409" tIns="47205" rIns="94409" bIns="4720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36867" name="Text Box 2"/>
          <p:cNvSpPr>
            <a:spLocks noGrp="1" noChangeArrowheads="1"/>
          </p:cNvSpPr>
          <p:nvPr>
            <p:ph type="body"/>
          </p:nvPr>
        </p:nvSpPr>
        <p:spPr>
          <a:xfrm>
            <a:off x="685490" y="4344258"/>
            <a:ext cx="5845275" cy="41102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dirty="0" smtClean="0"/>
              <a:t>One of the added benefits of utilizing the URTI and its supporting GIS layers </a:t>
            </a:r>
          </a:p>
          <a:p>
            <a:r>
              <a:rPr lang="en-US" dirty="0" smtClean="0"/>
              <a:t>(e.g. parcel file that includes publicly owned property) is developing a portion of a </a:t>
            </a:r>
          </a:p>
          <a:p>
            <a:r>
              <a:rPr lang="en-US" dirty="0" smtClean="0"/>
              <a:t>debris management plan to identify potential staging areas.  </a:t>
            </a:r>
          </a:p>
          <a:p>
            <a:endParaRPr lang="en-US" dirty="0" smtClean="0"/>
          </a:p>
          <a:p>
            <a:r>
              <a:rPr lang="en-US" dirty="0" smtClean="0"/>
              <a:t>Often times the</a:t>
            </a:r>
            <a:r>
              <a:rPr lang="en-US" baseline="0" dirty="0" smtClean="0"/>
              <a:t> siting of staging areas for debris management is the first </a:t>
            </a:r>
          </a:p>
          <a:p>
            <a:r>
              <a:rPr lang="en-US" baseline="0" dirty="0" smtClean="0"/>
              <a:t>dialogue between Emergency Managers and Urban Forestry professionals as the </a:t>
            </a:r>
          </a:p>
          <a:p>
            <a:r>
              <a:rPr lang="en-US" baseline="0" dirty="0" smtClean="0"/>
              <a:t>opportunities for collaboration and the development of a Vegetative Risk Management</a:t>
            </a:r>
          </a:p>
          <a:p>
            <a:r>
              <a:rPr lang="en-US" baseline="0" dirty="0" smtClean="0"/>
              <a:t>Plan become more apparent. The benefit to both professions and the general </a:t>
            </a:r>
          </a:p>
          <a:p>
            <a:r>
              <a:rPr lang="en-US" baseline="0" dirty="0" smtClean="0"/>
              <a:t>public often become clear as this part of the overall plan is developed.  </a:t>
            </a:r>
          </a:p>
          <a:p>
            <a:endParaRPr lang="en-US"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142360" y="696406"/>
            <a:ext cx="2573284" cy="3428114"/>
          </a:xfrm>
          <a:prstGeom prst="rect">
            <a:avLst/>
          </a:prstGeom>
          <a:solidFill>
            <a:srgbClr val="FFFFFF"/>
          </a:solidFill>
          <a:ln w="9360">
            <a:solidFill>
              <a:srgbClr val="000000"/>
            </a:solidFill>
            <a:miter lim="800000"/>
            <a:headEnd/>
            <a:tailEnd/>
          </a:ln>
        </p:spPr>
        <p:txBody>
          <a:bodyPr wrap="none" lIns="93674" tIns="46838" rIns="93674" bIns="46838" anchor="ctr"/>
          <a:lstStyle/>
          <a:p>
            <a:endParaRPr lang="en-US" dirty="0"/>
          </a:p>
        </p:txBody>
      </p:sp>
      <p:sp>
        <p:nvSpPr>
          <p:cNvPr id="27651" name="Rectangle 3"/>
          <p:cNvSpPr>
            <a:spLocks noGrp="1" noChangeArrowheads="1"/>
          </p:cNvSpPr>
          <p:nvPr>
            <p:ph type="body"/>
          </p:nvPr>
        </p:nvSpPr>
        <p:spPr>
          <a:xfrm>
            <a:off x="685496" y="4344359"/>
            <a:ext cx="5483947" cy="4110333"/>
          </a:xfrm>
          <a:noFill/>
          <a:ln/>
        </p:spPr>
        <p:txBody>
          <a:bodyPr wrap="none" anchor="ctr"/>
          <a:lstStyle/>
          <a:p>
            <a:endParaRPr lang="en-US" dirty="0" smtClean="0"/>
          </a:p>
          <a:p>
            <a:r>
              <a:rPr lang="en-US" dirty="0" smtClean="0"/>
              <a:t>Shown here is a parcel file used while developing the UTRI.</a:t>
            </a:r>
            <a:r>
              <a:rPr lang="en-US" baseline="0" dirty="0" smtClean="0"/>
              <a:t>  The parcel file can </a:t>
            </a:r>
          </a:p>
          <a:p>
            <a:r>
              <a:rPr lang="en-US" baseline="0" dirty="0" smtClean="0"/>
              <a:t>identify parcels with any number of considerations.  Most common </a:t>
            </a:r>
          </a:p>
          <a:p>
            <a:r>
              <a:rPr lang="en-US" baseline="0" dirty="0" smtClean="0"/>
              <a:t>would be:  </a:t>
            </a:r>
            <a:r>
              <a:rPr lang="en-US" dirty="0" smtClean="0"/>
              <a:t>access, size of parcel, whether it is cleared or wooded, as well as </a:t>
            </a:r>
          </a:p>
          <a:p>
            <a:r>
              <a:rPr lang="en-US" dirty="0" smtClean="0"/>
              <a:t>proximity to areas closest to population centers </a:t>
            </a:r>
          </a:p>
          <a:p>
            <a:r>
              <a:rPr lang="en-US" dirty="0" smtClean="0"/>
              <a:t>and significant areas of highest UTRI risk for tree (debris) failure. </a:t>
            </a:r>
          </a:p>
          <a:p>
            <a:endParaRPr lang="en-US" baseline="0" dirty="0" smtClean="0"/>
          </a:p>
          <a:p>
            <a:r>
              <a:rPr lang="en-US" baseline="0" dirty="0" smtClean="0"/>
              <a:t>This slide shows an attribute table utilizing a parcel file used to find property </a:t>
            </a:r>
          </a:p>
          <a:p>
            <a:r>
              <a:rPr lang="en-US" baseline="0" dirty="0" smtClean="0"/>
              <a:t>locations within the county that belonged to local, county, state or school boards.  </a:t>
            </a:r>
          </a:p>
          <a:p>
            <a:r>
              <a:rPr lang="en-US" baseline="0" dirty="0" smtClean="0"/>
              <a:t>These were then identified in red on the next slide.</a:t>
            </a:r>
          </a:p>
          <a:p>
            <a:endParaRPr lang="en-US" baseline="0" dirty="0" smtClean="0"/>
          </a:p>
          <a:p>
            <a:r>
              <a:rPr lang="en-US" baseline="0" dirty="0" smtClean="0"/>
              <a:t>This information is used to develop all of the following maps.  Then the process is simple:</a:t>
            </a:r>
          </a:p>
          <a:p>
            <a:r>
              <a:rPr lang="en-US" baseline="0" dirty="0" smtClean="0"/>
              <a:t>It entails convening the appropriate parties and decision makers to simply sit across</a:t>
            </a:r>
          </a:p>
          <a:p>
            <a:r>
              <a:rPr lang="en-US" baseline="0" dirty="0" smtClean="0"/>
              <a:t>the table from each other with this information to select the best areas and </a:t>
            </a:r>
          </a:p>
          <a:p>
            <a:r>
              <a:rPr lang="en-US" baseline="0" dirty="0" smtClean="0"/>
              <a:t>search for possible private property areas that would require further investigation</a:t>
            </a:r>
          </a:p>
          <a:p>
            <a:r>
              <a:rPr lang="en-US" baseline="0" dirty="0" smtClean="0"/>
              <a:t>and subsequent contracts to allow for the staging area.</a:t>
            </a:r>
          </a:p>
          <a:p>
            <a:endParaRPr lang="en-US" baseline="0" dirty="0" smtClean="0"/>
          </a:p>
          <a:p>
            <a:r>
              <a:rPr lang="en-US" baseline="0" dirty="0" smtClean="0"/>
              <a:t>The point being the simple fact of having this information to make informed decisions </a:t>
            </a:r>
          </a:p>
          <a:p>
            <a:r>
              <a:rPr lang="en-US" baseline="0" dirty="0" smtClean="0"/>
              <a:t>together and BEFORE the storm/event.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142360" y="696406"/>
            <a:ext cx="2573284" cy="3428114"/>
          </a:xfrm>
          <a:prstGeom prst="rect">
            <a:avLst/>
          </a:prstGeom>
          <a:solidFill>
            <a:srgbClr val="FFFFFF"/>
          </a:solidFill>
          <a:ln w="9360">
            <a:solidFill>
              <a:srgbClr val="000000"/>
            </a:solidFill>
            <a:miter lim="800000"/>
            <a:headEnd/>
            <a:tailEnd/>
          </a:ln>
        </p:spPr>
        <p:txBody>
          <a:bodyPr wrap="none" lIns="93674" tIns="46838" rIns="93674" bIns="46838" anchor="ctr"/>
          <a:lstStyle/>
          <a:p>
            <a:endParaRPr lang="en-US" dirty="0"/>
          </a:p>
        </p:txBody>
      </p:sp>
      <p:sp>
        <p:nvSpPr>
          <p:cNvPr id="27651" name="Rectangle 3"/>
          <p:cNvSpPr>
            <a:spLocks noGrp="1" noChangeArrowheads="1"/>
          </p:cNvSpPr>
          <p:nvPr>
            <p:ph type="body"/>
          </p:nvPr>
        </p:nvSpPr>
        <p:spPr>
          <a:xfrm>
            <a:off x="685496" y="4344359"/>
            <a:ext cx="5483947" cy="4110333"/>
          </a:xfrm>
          <a:noFill/>
          <a:ln/>
        </p:spPr>
        <p:txBody>
          <a:bodyPr wrap="none" anchor="ctr"/>
          <a:lstStyle/>
          <a:p>
            <a:r>
              <a:rPr lang="en-US" dirty="0" smtClean="0"/>
              <a:t>In this example: All of the properties</a:t>
            </a:r>
            <a:r>
              <a:rPr lang="en-US" baseline="0" dirty="0" smtClean="0"/>
              <a:t> in red are local, county, state</a:t>
            </a:r>
          </a:p>
          <a:p>
            <a:r>
              <a:rPr lang="en-US" baseline="0" dirty="0" smtClean="0"/>
              <a:t>or school board owned.  The debris staging sites are then linked </a:t>
            </a:r>
          </a:p>
          <a:p>
            <a:r>
              <a:rPr lang="en-US" baseline="0" dirty="0" smtClean="0"/>
              <a:t>to the most populated areas as well as the areas with the most canopy. </a:t>
            </a:r>
          </a:p>
          <a:p>
            <a:r>
              <a:rPr lang="en-US" baseline="0" dirty="0" smtClean="0"/>
              <a:t>Over 12 sites were identified as viable throughout the county.</a:t>
            </a:r>
          </a:p>
          <a:p>
            <a:endParaRPr lang="en-US" baseline="0" dirty="0" smtClean="0"/>
          </a:p>
          <a:p>
            <a:r>
              <a:rPr lang="en-US" sz="1100" dirty="0"/>
              <a:t>If public property is not sufficient, then large, suitable tracts of </a:t>
            </a:r>
          </a:p>
          <a:p>
            <a:r>
              <a:rPr lang="en-US" sz="1100" dirty="0"/>
              <a:t>private property can possibly be located for contracting.</a:t>
            </a:r>
            <a:endParaRPr lang="en-US" sz="1100"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142360" y="696406"/>
            <a:ext cx="2573284" cy="3428114"/>
          </a:xfrm>
          <a:prstGeom prst="rect">
            <a:avLst/>
          </a:prstGeom>
          <a:solidFill>
            <a:srgbClr val="FFFFFF"/>
          </a:solidFill>
          <a:ln w="9360">
            <a:solidFill>
              <a:srgbClr val="000000"/>
            </a:solidFill>
            <a:miter lim="800000"/>
            <a:headEnd/>
            <a:tailEnd/>
          </a:ln>
        </p:spPr>
        <p:txBody>
          <a:bodyPr wrap="none" lIns="93674" tIns="46838" rIns="93674" bIns="46838" anchor="ctr"/>
          <a:lstStyle/>
          <a:p>
            <a:endParaRPr lang="en-US" dirty="0"/>
          </a:p>
        </p:txBody>
      </p:sp>
      <p:sp>
        <p:nvSpPr>
          <p:cNvPr id="27651" name="Rectangle 3"/>
          <p:cNvSpPr>
            <a:spLocks noGrp="1" noChangeArrowheads="1"/>
          </p:cNvSpPr>
          <p:nvPr>
            <p:ph type="body"/>
          </p:nvPr>
        </p:nvSpPr>
        <p:spPr>
          <a:xfrm>
            <a:off x="685496" y="4344359"/>
            <a:ext cx="5483947" cy="4110333"/>
          </a:xfrm>
          <a:noFill/>
          <a:ln/>
        </p:spPr>
        <p:txBody>
          <a:bodyPr wrap="none" anchor="ctr"/>
          <a:lstStyle/>
          <a:p>
            <a:r>
              <a:rPr lang="en-US" dirty="0" smtClean="0"/>
              <a:t>After all concerned</a:t>
            </a:r>
            <a:r>
              <a:rPr lang="en-US" baseline="0" dirty="0" smtClean="0"/>
              <a:t> parties and decision makers convened together to collaborate on the</a:t>
            </a:r>
          </a:p>
          <a:p>
            <a:r>
              <a:rPr lang="en-US" baseline="0" dirty="0" smtClean="0"/>
              <a:t>possible staging sites… this map was developed. </a:t>
            </a:r>
          </a:p>
          <a:p>
            <a:endParaRPr lang="en-US" baseline="0" dirty="0" smtClean="0"/>
          </a:p>
          <a:p>
            <a:r>
              <a:rPr lang="en-US" dirty="0" smtClean="0"/>
              <a:t>This sites shows the 12 most viable debris</a:t>
            </a:r>
            <a:r>
              <a:rPr lang="en-US" baseline="0" dirty="0" smtClean="0"/>
              <a:t> staging sites that can then </a:t>
            </a:r>
          </a:p>
          <a:p>
            <a:r>
              <a:rPr lang="en-US" baseline="0" dirty="0" smtClean="0"/>
              <a:t>be related to population density, tree canopy, road access, or the UTRI index </a:t>
            </a:r>
          </a:p>
          <a:p>
            <a:r>
              <a:rPr lang="en-US" baseline="0" dirty="0" smtClean="0"/>
              <a:t>by street segment.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142360" y="696406"/>
            <a:ext cx="2573284" cy="3428114"/>
          </a:xfrm>
          <a:prstGeom prst="rect">
            <a:avLst/>
          </a:prstGeom>
          <a:solidFill>
            <a:srgbClr val="FFFFFF"/>
          </a:solidFill>
          <a:ln w="9360">
            <a:solidFill>
              <a:srgbClr val="000000"/>
            </a:solidFill>
            <a:miter lim="800000"/>
            <a:headEnd/>
            <a:tailEnd/>
          </a:ln>
        </p:spPr>
        <p:txBody>
          <a:bodyPr wrap="none" lIns="93674" tIns="46838" rIns="93674" bIns="46838" anchor="ctr"/>
          <a:lstStyle/>
          <a:p>
            <a:endParaRPr lang="en-US" dirty="0"/>
          </a:p>
        </p:txBody>
      </p:sp>
      <p:sp>
        <p:nvSpPr>
          <p:cNvPr id="27651" name="Rectangle 3"/>
          <p:cNvSpPr>
            <a:spLocks noGrp="1" noChangeArrowheads="1"/>
          </p:cNvSpPr>
          <p:nvPr>
            <p:ph type="body"/>
          </p:nvPr>
        </p:nvSpPr>
        <p:spPr>
          <a:xfrm>
            <a:off x="685496" y="4344359"/>
            <a:ext cx="5483947" cy="4110333"/>
          </a:xfrm>
          <a:noFill/>
          <a:ln/>
        </p:spPr>
        <p:txBody>
          <a:bodyPr wrap="none" anchor="ctr"/>
          <a:lstStyle/>
          <a:p>
            <a:pPr indent="-270267">
              <a:lnSpc>
                <a:spcPct val="99000"/>
              </a:lnSpc>
              <a:spcBef>
                <a:spcPts val="426"/>
              </a:spcBef>
              <a:tabLst>
                <a:tab pos="0" algn="l"/>
                <a:tab pos="432428" algn="l"/>
                <a:tab pos="864857" algn="l"/>
                <a:tab pos="1297284" algn="l"/>
                <a:tab pos="1729712" algn="l"/>
                <a:tab pos="2162140" algn="l"/>
                <a:tab pos="2594569" algn="l"/>
                <a:tab pos="3026996" algn="l"/>
                <a:tab pos="3459424" algn="l"/>
                <a:tab pos="3891853" algn="l"/>
                <a:tab pos="4324281" algn="l"/>
                <a:tab pos="4756708" algn="l"/>
                <a:tab pos="5189136" algn="l"/>
                <a:tab pos="5621564" algn="l"/>
                <a:tab pos="6053992" algn="l"/>
                <a:tab pos="6486419" algn="l"/>
                <a:tab pos="6918847" algn="l"/>
                <a:tab pos="7351276" algn="l"/>
                <a:tab pos="7783704" algn="l"/>
                <a:tab pos="8216131" algn="l"/>
                <a:tab pos="8648560" algn="l"/>
              </a:tabLst>
              <a:defRPr/>
            </a:pPr>
            <a:r>
              <a:rPr lang="en-GB" sz="1100" dirty="0" smtClean="0"/>
              <a:t>This</a:t>
            </a:r>
            <a:r>
              <a:rPr lang="en-GB" sz="1100" baseline="0" dirty="0" smtClean="0"/>
              <a:t> shows number 1 blown up with an aerial overlay.</a:t>
            </a:r>
          </a:p>
          <a:p>
            <a:pPr indent="-270267">
              <a:lnSpc>
                <a:spcPct val="99000"/>
              </a:lnSpc>
              <a:spcBef>
                <a:spcPts val="426"/>
              </a:spcBef>
              <a:tabLst>
                <a:tab pos="0" algn="l"/>
                <a:tab pos="432428" algn="l"/>
                <a:tab pos="864857" algn="l"/>
                <a:tab pos="1297284" algn="l"/>
                <a:tab pos="1729712" algn="l"/>
                <a:tab pos="2162140" algn="l"/>
                <a:tab pos="2594569" algn="l"/>
                <a:tab pos="3026996" algn="l"/>
                <a:tab pos="3459424" algn="l"/>
                <a:tab pos="3891853" algn="l"/>
                <a:tab pos="4324281" algn="l"/>
                <a:tab pos="4756708" algn="l"/>
                <a:tab pos="5189136" algn="l"/>
                <a:tab pos="5621564" algn="l"/>
                <a:tab pos="6053992" algn="l"/>
                <a:tab pos="6486419" algn="l"/>
                <a:tab pos="6918847" algn="l"/>
                <a:tab pos="7351276" algn="l"/>
                <a:tab pos="7783704" algn="l"/>
                <a:tab pos="8216131" algn="l"/>
                <a:tab pos="8648560" algn="l"/>
              </a:tabLst>
              <a:defRPr/>
            </a:pPr>
            <a:endParaRPr lang="en-GB" sz="1100" baseline="0" dirty="0" smtClean="0"/>
          </a:p>
          <a:p>
            <a:pPr indent="-270267">
              <a:lnSpc>
                <a:spcPct val="99000"/>
              </a:lnSpc>
              <a:spcBef>
                <a:spcPts val="426"/>
              </a:spcBef>
              <a:tabLst>
                <a:tab pos="0" algn="l"/>
                <a:tab pos="432428" algn="l"/>
                <a:tab pos="864857" algn="l"/>
                <a:tab pos="1297284" algn="l"/>
                <a:tab pos="1729712" algn="l"/>
                <a:tab pos="2162140" algn="l"/>
                <a:tab pos="2594569" algn="l"/>
                <a:tab pos="3026996" algn="l"/>
                <a:tab pos="3459424" algn="l"/>
                <a:tab pos="3891853" algn="l"/>
                <a:tab pos="4324281" algn="l"/>
                <a:tab pos="4756708" algn="l"/>
                <a:tab pos="5189136" algn="l"/>
                <a:tab pos="5621564" algn="l"/>
                <a:tab pos="6053992" algn="l"/>
                <a:tab pos="6486419" algn="l"/>
                <a:tab pos="6918847" algn="l"/>
                <a:tab pos="7351276" algn="l"/>
                <a:tab pos="7783704" algn="l"/>
                <a:tab pos="8216131" algn="l"/>
                <a:tab pos="8648560" algn="l"/>
              </a:tabLst>
              <a:defRPr/>
            </a:pPr>
            <a:r>
              <a:rPr lang="en-GB" sz="1100" dirty="0" smtClean="0"/>
              <a:t>This </a:t>
            </a:r>
            <a:r>
              <a:rPr lang="en-GB" sz="1100" dirty="0"/>
              <a:t>is an example within the City of Millbrook.  This site is currently </a:t>
            </a:r>
          </a:p>
          <a:p>
            <a:pPr indent="-270267">
              <a:lnSpc>
                <a:spcPct val="99000"/>
              </a:lnSpc>
              <a:spcBef>
                <a:spcPts val="426"/>
              </a:spcBef>
              <a:tabLst>
                <a:tab pos="0" algn="l"/>
                <a:tab pos="432428" algn="l"/>
                <a:tab pos="864857" algn="l"/>
                <a:tab pos="1297284" algn="l"/>
                <a:tab pos="1729712" algn="l"/>
                <a:tab pos="2162140" algn="l"/>
                <a:tab pos="2594569" algn="l"/>
                <a:tab pos="3026996" algn="l"/>
                <a:tab pos="3459424" algn="l"/>
                <a:tab pos="3891853" algn="l"/>
                <a:tab pos="4324281" algn="l"/>
                <a:tab pos="4756708" algn="l"/>
                <a:tab pos="5189136" algn="l"/>
                <a:tab pos="5621564" algn="l"/>
                <a:tab pos="6053992" algn="l"/>
                <a:tab pos="6486419" algn="l"/>
                <a:tab pos="6918847" algn="l"/>
                <a:tab pos="7351276" algn="l"/>
                <a:tab pos="7783704" algn="l"/>
                <a:tab pos="8216131" algn="l"/>
                <a:tab pos="8648560" algn="l"/>
              </a:tabLst>
              <a:defRPr/>
            </a:pPr>
            <a:r>
              <a:rPr lang="en-GB" sz="1100" dirty="0"/>
              <a:t>owned by the school board for a future school.  It is open pasture </a:t>
            </a:r>
          </a:p>
          <a:p>
            <a:pPr indent="-270267">
              <a:lnSpc>
                <a:spcPct val="99000"/>
              </a:lnSpc>
              <a:spcBef>
                <a:spcPts val="426"/>
              </a:spcBef>
              <a:tabLst>
                <a:tab pos="0" algn="l"/>
                <a:tab pos="432428" algn="l"/>
                <a:tab pos="864857" algn="l"/>
                <a:tab pos="1297284" algn="l"/>
                <a:tab pos="1729712" algn="l"/>
                <a:tab pos="2162140" algn="l"/>
                <a:tab pos="2594569" algn="l"/>
                <a:tab pos="3026996" algn="l"/>
                <a:tab pos="3459424" algn="l"/>
                <a:tab pos="3891853" algn="l"/>
                <a:tab pos="4324281" algn="l"/>
                <a:tab pos="4756708" algn="l"/>
                <a:tab pos="5189136" algn="l"/>
                <a:tab pos="5621564" algn="l"/>
                <a:tab pos="6053992" algn="l"/>
                <a:tab pos="6486419" algn="l"/>
                <a:tab pos="6918847" algn="l"/>
                <a:tab pos="7351276" algn="l"/>
                <a:tab pos="7783704" algn="l"/>
                <a:tab pos="8216131" algn="l"/>
                <a:tab pos="8648560" algn="l"/>
              </a:tabLst>
              <a:defRPr/>
            </a:pPr>
            <a:r>
              <a:rPr lang="en-GB" sz="1100" dirty="0"/>
              <a:t>primarily with access to a state highway.  </a:t>
            </a:r>
            <a:r>
              <a:rPr lang="en-GB" sz="1100" dirty="0" smtClean="0"/>
              <a:t>The group decided</a:t>
            </a:r>
            <a:r>
              <a:rPr lang="en-GB" sz="1100" baseline="0" dirty="0" smtClean="0"/>
              <a:t> on this parcel</a:t>
            </a:r>
          </a:p>
          <a:p>
            <a:pPr indent="-270267">
              <a:lnSpc>
                <a:spcPct val="99000"/>
              </a:lnSpc>
              <a:spcBef>
                <a:spcPts val="426"/>
              </a:spcBef>
              <a:tabLst>
                <a:tab pos="0" algn="l"/>
                <a:tab pos="432428" algn="l"/>
                <a:tab pos="864857" algn="l"/>
                <a:tab pos="1297284" algn="l"/>
                <a:tab pos="1729712" algn="l"/>
                <a:tab pos="2162140" algn="l"/>
                <a:tab pos="2594569" algn="l"/>
                <a:tab pos="3026996" algn="l"/>
                <a:tab pos="3459424" algn="l"/>
                <a:tab pos="3891853" algn="l"/>
                <a:tab pos="4324281" algn="l"/>
                <a:tab pos="4756708" algn="l"/>
                <a:tab pos="5189136" algn="l"/>
                <a:tab pos="5621564" algn="l"/>
                <a:tab pos="6053992" algn="l"/>
                <a:tab pos="6486419" algn="l"/>
                <a:tab pos="6918847" algn="l"/>
                <a:tab pos="7351276" algn="l"/>
                <a:tab pos="7783704" algn="l"/>
                <a:tab pos="8216131" algn="l"/>
                <a:tab pos="8648560" algn="l"/>
              </a:tabLst>
              <a:defRPr/>
            </a:pPr>
            <a:r>
              <a:rPr lang="en-GB" sz="1100" baseline="0" dirty="0" smtClean="0"/>
              <a:t>as a suitable staging site.</a:t>
            </a:r>
            <a:endParaRPr lang="en-US"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2141768" y="697266"/>
            <a:ext cx="2574464" cy="3427050"/>
          </a:xfrm>
          <a:prstGeom prst="rect">
            <a:avLst/>
          </a:prstGeom>
          <a:solidFill>
            <a:srgbClr val="FFFFFF"/>
          </a:solidFill>
          <a:ln w="9360">
            <a:solidFill>
              <a:srgbClr val="000000"/>
            </a:solidFill>
            <a:miter lim="800000"/>
            <a:headEnd/>
            <a:tailEnd/>
          </a:ln>
        </p:spPr>
        <p:txBody>
          <a:bodyPr wrap="none" lIns="94409" tIns="47205" rIns="94409" bIns="47205" anchor="ctr"/>
          <a:lstStyle>
            <a:lvl1pPr eaLnBrk="0" hangingPunct="0">
              <a:defRPr>
                <a:solidFill>
                  <a:schemeClr val="bg1"/>
                </a:solidFill>
                <a:latin typeface="Arial" pitchFamily="34" charset="0"/>
                <a:cs typeface="Arial" pitchFamily="34" charset="0"/>
              </a:defRPr>
            </a:lvl1pPr>
            <a:lvl2pPr marL="742950" indent="-285750" eaLnBrk="0" hangingPunct="0">
              <a:defRPr>
                <a:solidFill>
                  <a:schemeClr val="bg1"/>
                </a:solidFill>
                <a:latin typeface="Arial" pitchFamily="34" charset="0"/>
                <a:cs typeface="Arial" pitchFamily="34" charset="0"/>
              </a:defRPr>
            </a:lvl2pPr>
            <a:lvl3pPr marL="1143000" indent="-228600" eaLnBrk="0" hangingPunct="0">
              <a:defRPr>
                <a:solidFill>
                  <a:schemeClr val="bg1"/>
                </a:solidFill>
                <a:latin typeface="Arial" pitchFamily="34" charset="0"/>
                <a:cs typeface="Arial" pitchFamily="34" charset="0"/>
              </a:defRPr>
            </a:lvl3pPr>
            <a:lvl4pPr marL="1600200" indent="-228600" eaLnBrk="0" hangingPunct="0">
              <a:defRPr>
                <a:solidFill>
                  <a:schemeClr val="bg1"/>
                </a:solidFill>
                <a:latin typeface="Arial" pitchFamily="34" charset="0"/>
                <a:cs typeface="Arial" pitchFamily="34" charset="0"/>
              </a:defRPr>
            </a:lvl4pPr>
            <a:lvl5pPr marL="2057400" indent="-228600" eaLnBrk="0" hangingPunct="0">
              <a:defRPr>
                <a:solidFill>
                  <a:schemeClr val="bg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bg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bg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bg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bg1"/>
                </a:solidFill>
                <a:latin typeface="Arial" pitchFamily="34" charset="0"/>
                <a:cs typeface="Arial" pitchFamily="34" charset="0"/>
              </a:defRPr>
            </a:lvl9pPr>
          </a:lstStyle>
          <a:p>
            <a:pPr eaLnBrk="1" hangingPunct="1">
              <a:lnSpc>
                <a:spcPct val="81000"/>
              </a:lnSpc>
              <a:buClr>
                <a:srgbClr val="000000"/>
              </a:buClr>
              <a:buSzPct val="100000"/>
              <a:buFont typeface="Arial" pitchFamily="34" charset="0"/>
              <a:buNone/>
            </a:pPr>
            <a:endParaRPr lang="en-US"/>
          </a:p>
        </p:txBody>
      </p:sp>
      <p:sp>
        <p:nvSpPr>
          <p:cNvPr id="36867" name="Text Box 2"/>
          <p:cNvSpPr>
            <a:spLocks noGrp="1" noChangeArrowheads="1"/>
          </p:cNvSpPr>
          <p:nvPr>
            <p:ph type="body"/>
          </p:nvPr>
        </p:nvSpPr>
        <p:spPr>
          <a:xfrm>
            <a:off x="685490" y="4344258"/>
            <a:ext cx="5845275" cy="41102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For more information on Vegetative Risk Management Plans and the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Urban Tree Risk Index (UTRI) GIS tool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Please visit the Urban Forestry South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website http://www.urbanforestrysouth.org/ and search for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“VRMP or Vegetative Risk Management Plan” or “UTRI” to find the document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(Urban Tree Risk Index Model &amp; the UTRI Data Process and GIS Tool Description)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with detailed step by step instructions on how to develop the GIS model.  </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to find information and webinars discussing each.</a:t>
            </a:r>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dirty="0" smtClean="0"/>
              <a:t>“</a:t>
            </a:r>
            <a:r>
              <a:rPr lang="en-US" sz="1200" b="1" i="1" dirty="0" smtClean="0"/>
              <a:t>This project was funded in whole or in part by the U. S. Forest Service’s Urban and Community Forestry Challenge Cost Share Grant Program</a:t>
            </a:r>
            <a:r>
              <a:rPr lang="en-US" sz="1200" dirty="0" smtClean="0"/>
              <a:t>,</a:t>
            </a:r>
            <a:r>
              <a:rPr lang="en-US" sz="1200" b="1" i="1" dirty="0" smtClean="0"/>
              <a:t> as recommended by the National Urban and Community Forestry Advisory Council”</a:t>
            </a: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b="1" i="1" dirty="0" smtClean="0"/>
              <a:t> </a:t>
            </a:r>
            <a:endParaRPr lang="en-US" sz="1200" dirty="0" smtClean="0"/>
          </a:p>
          <a:p>
            <a:pPr>
              <a:tabLst>
                <a:tab pos="0" algn="l"/>
                <a:tab pos="477838" algn="l"/>
                <a:tab pos="958850" algn="l"/>
                <a:tab pos="1441450" algn="l"/>
                <a:tab pos="1922463" algn="l"/>
                <a:tab pos="2405063" algn="l"/>
                <a:tab pos="2886075" algn="l"/>
                <a:tab pos="3368675" algn="l"/>
                <a:tab pos="3849688" algn="l"/>
                <a:tab pos="4332288" algn="l"/>
                <a:tab pos="4813300" algn="l"/>
                <a:tab pos="5295900" algn="l"/>
                <a:tab pos="5776913" algn="l"/>
                <a:tab pos="6259513" algn="l"/>
                <a:tab pos="6738938" algn="l"/>
                <a:tab pos="7221538" algn="l"/>
                <a:tab pos="7702550" algn="l"/>
                <a:tab pos="8183563" algn="l"/>
                <a:tab pos="8666163" algn="l"/>
                <a:tab pos="9147175" algn="l"/>
                <a:tab pos="9629775" algn="l"/>
              </a:tabLst>
            </a:pPr>
            <a:r>
              <a:rPr lang="en-US" sz="1200" b="1" i="1" dirty="0" smtClean="0"/>
              <a:t>“The United States Department of Agriculture (USDA) prohibits discrimination in all its programs and activities on the basis of race, color, national origin, gender, religion, age, disability, political beliefs, sexual orientation, and martial or familial status. (Not all prohibited bases apply to all programs).  Persons with disabilities who require alternative means for communication of program information (Braille, large print, audiotape, etc.) should contact USDA’s TARGET Center at 202-720-2600 (voice and TDD).”</a:t>
            </a:r>
            <a:endParaRPr lang="en-US" sz="1200" dirty="0" smtClean="0"/>
          </a:p>
          <a:p>
            <a:pPr>
              <a:lnSpc>
                <a:spcPct val="95000"/>
              </a:lnSpc>
              <a:spcBef>
                <a:spcPts val="462"/>
              </a:spcBef>
              <a:tabLst>
                <a:tab pos="0" algn="l"/>
                <a:tab pos="467003" algn="l"/>
                <a:tab pos="935507" algn="l"/>
                <a:tab pos="1404012" algn="l"/>
                <a:tab pos="1872516" algn="l"/>
                <a:tab pos="2341020" algn="l"/>
                <a:tab pos="2809524" algn="l"/>
                <a:tab pos="3278029" algn="l"/>
                <a:tab pos="3746533" algn="l"/>
                <a:tab pos="4215037" algn="l"/>
                <a:tab pos="4683542" algn="l"/>
                <a:tab pos="5152046" algn="l"/>
                <a:tab pos="5620550" algn="l"/>
                <a:tab pos="6089054" algn="l"/>
                <a:tab pos="6556057" algn="l"/>
                <a:tab pos="7024561" algn="l"/>
                <a:tab pos="7493065" algn="l"/>
                <a:tab pos="7961569" algn="l"/>
                <a:tab pos="8430074" algn="l"/>
                <a:tab pos="8898578" algn="l"/>
                <a:tab pos="9367082" algn="l"/>
              </a:tabLst>
            </a:pPr>
            <a:endParaRPr lang="en-US" sz="1200" dirty="0" smtClean="0"/>
          </a:p>
          <a:p>
            <a:pPr>
              <a:lnSpc>
                <a:spcPct val="95000"/>
              </a:lnSpc>
              <a:spcBef>
                <a:spcPts val="466"/>
              </a:spcBef>
              <a:tabLst>
                <a:tab pos="0" algn="l"/>
                <a:tab pos="468329" algn="l"/>
                <a:tab pos="939769" algn="l"/>
                <a:tab pos="1412765" algn="l"/>
                <a:tab pos="1884206" algn="l"/>
                <a:tab pos="2357202" algn="l"/>
                <a:tab pos="2828642" algn="l"/>
                <a:tab pos="3301638" algn="l"/>
                <a:tab pos="3773079" algn="l"/>
                <a:tab pos="4246075" algn="l"/>
                <a:tab pos="4717515" algn="l"/>
                <a:tab pos="5190512" algn="l"/>
                <a:tab pos="5661952" algn="l"/>
                <a:tab pos="6134949" algn="l"/>
                <a:tab pos="6604833" algn="l"/>
                <a:tab pos="7077829" algn="l"/>
                <a:tab pos="7549269" algn="l"/>
                <a:tab pos="8020710" algn="l"/>
                <a:tab pos="8493706" algn="l"/>
                <a:tab pos="8965146" algn="l"/>
                <a:tab pos="9438142" algn="l"/>
              </a:tabLst>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2B8860-0F17-4EA1-BDEA-67C7119A16ED}" type="datetimeFigureOut">
              <a:rPr lang="en-US" smtClean="0"/>
              <a:t>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7373E-DEB4-4B49-87E0-28308007A601}" type="slidenum">
              <a:rPr lang="en-US" smtClean="0"/>
              <a:t>‹#›</a:t>
            </a:fld>
            <a:endParaRPr lang="en-US" dirty="0"/>
          </a:p>
        </p:txBody>
      </p:sp>
    </p:spTree>
    <p:extLst>
      <p:ext uri="{BB962C8B-B14F-4D97-AF65-F5344CB8AC3E}">
        <p14:creationId xmlns:p14="http://schemas.microsoft.com/office/powerpoint/2010/main" val="419343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B8860-0F17-4EA1-BDEA-67C7119A16ED}" type="datetimeFigureOut">
              <a:rPr lang="en-US" smtClean="0"/>
              <a:t>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7373E-DEB4-4B49-87E0-28308007A601}" type="slidenum">
              <a:rPr lang="en-US" smtClean="0"/>
              <a:t>‹#›</a:t>
            </a:fld>
            <a:endParaRPr lang="en-US" dirty="0"/>
          </a:p>
        </p:txBody>
      </p:sp>
    </p:spTree>
    <p:extLst>
      <p:ext uri="{BB962C8B-B14F-4D97-AF65-F5344CB8AC3E}">
        <p14:creationId xmlns:p14="http://schemas.microsoft.com/office/powerpoint/2010/main" val="434995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B8860-0F17-4EA1-BDEA-67C7119A16ED}" type="datetimeFigureOut">
              <a:rPr lang="en-US" smtClean="0"/>
              <a:t>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7373E-DEB4-4B49-87E0-28308007A601}" type="slidenum">
              <a:rPr lang="en-US" smtClean="0"/>
              <a:t>‹#›</a:t>
            </a:fld>
            <a:endParaRPr lang="en-US" dirty="0"/>
          </a:p>
        </p:txBody>
      </p:sp>
    </p:spTree>
    <p:extLst>
      <p:ext uri="{BB962C8B-B14F-4D97-AF65-F5344CB8AC3E}">
        <p14:creationId xmlns:p14="http://schemas.microsoft.com/office/powerpoint/2010/main" val="3464984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79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B8860-0F17-4EA1-BDEA-67C7119A16ED}" type="datetimeFigureOut">
              <a:rPr lang="en-US" smtClean="0"/>
              <a:t>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7373E-DEB4-4B49-87E0-28308007A601}" type="slidenum">
              <a:rPr lang="en-US" smtClean="0"/>
              <a:t>‹#›</a:t>
            </a:fld>
            <a:endParaRPr lang="en-US" dirty="0"/>
          </a:p>
        </p:txBody>
      </p:sp>
    </p:spTree>
    <p:extLst>
      <p:ext uri="{BB962C8B-B14F-4D97-AF65-F5344CB8AC3E}">
        <p14:creationId xmlns:p14="http://schemas.microsoft.com/office/powerpoint/2010/main" val="309297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B8860-0F17-4EA1-BDEA-67C7119A16ED}" type="datetimeFigureOut">
              <a:rPr lang="en-US" smtClean="0"/>
              <a:t>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A7373E-DEB4-4B49-87E0-28308007A601}" type="slidenum">
              <a:rPr lang="en-US" smtClean="0"/>
              <a:t>‹#›</a:t>
            </a:fld>
            <a:endParaRPr lang="en-US" dirty="0"/>
          </a:p>
        </p:txBody>
      </p:sp>
    </p:spTree>
    <p:extLst>
      <p:ext uri="{BB962C8B-B14F-4D97-AF65-F5344CB8AC3E}">
        <p14:creationId xmlns:p14="http://schemas.microsoft.com/office/powerpoint/2010/main" val="1757753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B8860-0F17-4EA1-BDEA-67C7119A16ED}" type="datetimeFigureOut">
              <a:rPr lang="en-US" smtClean="0"/>
              <a:t>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7373E-DEB4-4B49-87E0-28308007A601}" type="slidenum">
              <a:rPr lang="en-US" smtClean="0"/>
              <a:t>‹#›</a:t>
            </a:fld>
            <a:endParaRPr lang="en-US" dirty="0"/>
          </a:p>
        </p:txBody>
      </p:sp>
    </p:spTree>
    <p:extLst>
      <p:ext uri="{BB962C8B-B14F-4D97-AF65-F5344CB8AC3E}">
        <p14:creationId xmlns:p14="http://schemas.microsoft.com/office/powerpoint/2010/main" val="1276970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2B8860-0F17-4EA1-BDEA-67C7119A16ED}" type="datetimeFigureOut">
              <a:rPr lang="en-US" smtClean="0"/>
              <a:t>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A7373E-DEB4-4B49-87E0-28308007A601}" type="slidenum">
              <a:rPr lang="en-US" smtClean="0"/>
              <a:t>‹#›</a:t>
            </a:fld>
            <a:endParaRPr lang="en-US" dirty="0"/>
          </a:p>
        </p:txBody>
      </p:sp>
    </p:spTree>
    <p:extLst>
      <p:ext uri="{BB962C8B-B14F-4D97-AF65-F5344CB8AC3E}">
        <p14:creationId xmlns:p14="http://schemas.microsoft.com/office/powerpoint/2010/main" val="32130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B8860-0F17-4EA1-BDEA-67C7119A16ED}" type="datetimeFigureOut">
              <a:rPr lang="en-US" smtClean="0"/>
              <a:t>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A7373E-DEB4-4B49-87E0-28308007A601}" type="slidenum">
              <a:rPr lang="en-US" smtClean="0"/>
              <a:t>‹#›</a:t>
            </a:fld>
            <a:endParaRPr lang="en-US" dirty="0"/>
          </a:p>
        </p:txBody>
      </p:sp>
    </p:spTree>
    <p:extLst>
      <p:ext uri="{BB962C8B-B14F-4D97-AF65-F5344CB8AC3E}">
        <p14:creationId xmlns:p14="http://schemas.microsoft.com/office/powerpoint/2010/main" val="340100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B8860-0F17-4EA1-BDEA-67C7119A16ED}" type="datetimeFigureOut">
              <a:rPr lang="en-US" smtClean="0"/>
              <a:t>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A7373E-DEB4-4B49-87E0-28308007A601}" type="slidenum">
              <a:rPr lang="en-US" smtClean="0"/>
              <a:t>‹#›</a:t>
            </a:fld>
            <a:endParaRPr lang="en-US" dirty="0"/>
          </a:p>
        </p:txBody>
      </p:sp>
    </p:spTree>
    <p:extLst>
      <p:ext uri="{BB962C8B-B14F-4D97-AF65-F5344CB8AC3E}">
        <p14:creationId xmlns:p14="http://schemas.microsoft.com/office/powerpoint/2010/main" val="126107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B8860-0F17-4EA1-BDEA-67C7119A16ED}" type="datetimeFigureOut">
              <a:rPr lang="en-US" smtClean="0"/>
              <a:t>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7373E-DEB4-4B49-87E0-28308007A601}" type="slidenum">
              <a:rPr lang="en-US" smtClean="0"/>
              <a:t>‹#›</a:t>
            </a:fld>
            <a:endParaRPr lang="en-US" dirty="0"/>
          </a:p>
        </p:txBody>
      </p:sp>
    </p:spTree>
    <p:extLst>
      <p:ext uri="{BB962C8B-B14F-4D97-AF65-F5344CB8AC3E}">
        <p14:creationId xmlns:p14="http://schemas.microsoft.com/office/powerpoint/2010/main" val="181021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B8860-0F17-4EA1-BDEA-67C7119A16ED}" type="datetimeFigureOut">
              <a:rPr lang="en-US" smtClean="0"/>
              <a:t>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A7373E-DEB4-4B49-87E0-28308007A601}" type="slidenum">
              <a:rPr lang="en-US" smtClean="0"/>
              <a:t>‹#›</a:t>
            </a:fld>
            <a:endParaRPr lang="en-US" dirty="0"/>
          </a:p>
        </p:txBody>
      </p:sp>
    </p:spTree>
    <p:extLst>
      <p:ext uri="{BB962C8B-B14F-4D97-AF65-F5344CB8AC3E}">
        <p14:creationId xmlns:p14="http://schemas.microsoft.com/office/powerpoint/2010/main" val="109581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B8860-0F17-4EA1-BDEA-67C7119A16ED}" type="datetimeFigureOut">
              <a:rPr lang="en-US" smtClean="0"/>
              <a:t>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7373E-DEB4-4B49-87E0-28308007A601}" type="slidenum">
              <a:rPr lang="en-US" smtClean="0"/>
              <a:t>‹#›</a:t>
            </a:fld>
            <a:endParaRPr lang="en-US" dirty="0"/>
          </a:p>
        </p:txBody>
      </p:sp>
    </p:spTree>
    <p:extLst>
      <p:ext uri="{BB962C8B-B14F-4D97-AF65-F5344CB8AC3E}">
        <p14:creationId xmlns:p14="http://schemas.microsoft.com/office/powerpoint/2010/main" val="3048292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475" y="5969000"/>
            <a:ext cx="635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5" name="Picture 9" descr="SMA_Logo(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8" y="5919788"/>
            <a:ext cx="109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6" name="ClipArt Placeholder 5" descr="LOGO-carpd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5919788"/>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5949950"/>
            <a:ext cx="5524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8125" y="5969000"/>
            <a:ext cx="752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C:\Documents and Settings\dhartel\My Documents\Ufs\Logo\Logo_Old\Best Copies (Big Tree)\usdalogofromCUFR.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050" y="5949950"/>
            <a:ext cx="819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1235075" y="1295400"/>
            <a:ext cx="7223125" cy="1470025"/>
          </a:xfrm>
        </p:spPr>
        <p:txBody>
          <a:bodyPr/>
          <a:lstStyle/>
          <a:p>
            <a:r>
              <a:rPr lang="en-US" dirty="0"/>
              <a:t>Debris Management</a:t>
            </a:r>
          </a:p>
        </p:txBody>
      </p:sp>
      <p:sp>
        <p:nvSpPr>
          <p:cNvPr id="4" name="Subtitle 3"/>
          <p:cNvSpPr>
            <a:spLocks noGrp="1"/>
          </p:cNvSpPr>
          <p:nvPr>
            <p:ph type="subTitle" idx="1"/>
          </p:nvPr>
        </p:nvSpPr>
        <p:spPr>
          <a:xfrm>
            <a:off x="1235075" y="2819400"/>
            <a:ext cx="7254875" cy="1752600"/>
          </a:xfrm>
        </p:spPr>
        <p:txBody>
          <a:bodyPr>
            <a:normAutofit/>
          </a:bodyPr>
          <a:lstStyle/>
          <a:p>
            <a:r>
              <a:rPr lang="en-US" dirty="0"/>
              <a:t>Staging Areas</a:t>
            </a:r>
          </a:p>
          <a:p>
            <a:r>
              <a:rPr lang="en-US" dirty="0"/>
              <a:t>Utilizing Urban Tree Risk Index (UTRI) GIS Tool</a:t>
            </a:r>
          </a:p>
          <a:p>
            <a:endParaRPr lang="en-US" dirty="0"/>
          </a:p>
        </p:txBody>
      </p:sp>
    </p:spTree>
    <p:extLst>
      <p:ext uri="{BB962C8B-B14F-4D97-AF65-F5344CB8AC3E}">
        <p14:creationId xmlns:p14="http://schemas.microsoft.com/office/powerpoint/2010/main" val="4938762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1235075" y="256309"/>
            <a:ext cx="7451725" cy="1143000"/>
          </a:xfrm>
        </p:spPr>
        <p:txBody>
          <a:bodyPr/>
          <a:lstStyle/>
          <a:p>
            <a:r>
              <a:rPr lang="en-US" dirty="0" smtClean="0">
                <a:latin typeface="Bookman Old Style" pitchFamily="18" charset="0"/>
              </a:rPr>
              <a:t>Staging Areas</a:t>
            </a:r>
            <a:endParaRPr lang="en-US" dirty="0">
              <a:latin typeface="Bookman Old Style" pitchFamily="18" charset="0"/>
            </a:endParaRP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05000" y="1600200"/>
            <a:ext cx="6281504" cy="4800600"/>
          </a:xfrm>
        </p:spPr>
      </p:pic>
    </p:spTree>
    <p:extLst>
      <p:ext uri="{BB962C8B-B14F-4D97-AF65-F5344CB8AC3E}">
        <p14:creationId xmlns:p14="http://schemas.microsoft.com/office/powerpoint/2010/main" val="1619139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pic>
        <p:nvPicPr>
          <p:cNvPr id="9219" name="Picture 4"/>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943100"/>
            <a:ext cx="6553200" cy="4572000"/>
          </a:xfrm>
          <a:prstGeom prst="rect">
            <a:avLst/>
          </a:prstGeom>
        </p:spPr>
      </p:pic>
      <p:sp>
        <p:nvSpPr>
          <p:cNvPr id="8" name="Rectangle 1"/>
          <p:cNvSpPr txBox="1">
            <a:spLocks noChangeArrowheads="1"/>
          </p:cNvSpPr>
          <p:nvPr/>
        </p:nvSpPr>
        <p:spPr bwMode="auto">
          <a:xfrm>
            <a:off x="1201189" y="304800"/>
            <a:ext cx="7451725"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457200" eaLnBrk="1" hangingPunct="1">
              <a:lnSpc>
                <a:spcPct val="99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3200" b="1" dirty="0" smtClean="0">
                <a:solidFill>
                  <a:srgbClr val="000000"/>
                </a:solidFill>
                <a:latin typeface="Bookman Old Style" pitchFamily="18" charset="0"/>
                <a:ea typeface="+mn-ea"/>
                <a:cs typeface="Arial" charset="0"/>
              </a:rPr>
              <a:t>VRMP Template – By Section</a:t>
            </a:r>
            <a:br>
              <a:rPr lang="en-US" sz="3200" b="1" dirty="0" smtClean="0">
                <a:solidFill>
                  <a:srgbClr val="000000"/>
                </a:solidFill>
                <a:latin typeface="Bookman Old Style" pitchFamily="18" charset="0"/>
                <a:ea typeface="+mn-ea"/>
                <a:cs typeface="Arial" charset="0"/>
              </a:rPr>
            </a:br>
            <a:r>
              <a:rPr lang="en-US" sz="3200" b="1" dirty="0" smtClean="0">
                <a:solidFill>
                  <a:srgbClr val="000000"/>
                </a:solidFill>
                <a:latin typeface="Bookman Old Style" pitchFamily="18" charset="0"/>
                <a:ea typeface="+mn-ea"/>
                <a:cs typeface="Arial" charset="0"/>
              </a:rPr>
              <a:t>	Step 6- Potential Debris Staging Areas</a:t>
            </a:r>
            <a:endParaRPr lang="en-GB" sz="3200" b="1" dirty="0">
              <a:solidFill>
                <a:srgbClr val="000000"/>
              </a:solidFill>
              <a:latin typeface="Bookman Old Style" pitchFamily="18" charset="0"/>
              <a:ea typeface="+mn-ea"/>
              <a:cs typeface="Arial" charset="0"/>
            </a:endParaRPr>
          </a:p>
        </p:txBody>
      </p:sp>
    </p:spTree>
    <p:extLst>
      <p:ext uri="{BB962C8B-B14F-4D97-AF65-F5344CB8AC3E}">
        <p14:creationId xmlns:p14="http://schemas.microsoft.com/office/powerpoint/2010/main" val="96366874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pic>
        <p:nvPicPr>
          <p:cNvPr id="9219" name="Picture 4"/>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pic>
        <p:nvPicPr>
          <p:cNvPr id="1026" name="Picture 2" descr="C:\Users\Owner\Dropbox\UTRI-CARPDC (2)\Documents\Powerpoints\City,county,State properties pic\City,county,St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440" y="128587"/>
            <a:ext cx="7757160" cy="642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33509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057400" y="3429000"/>
            <a:ext cx="6400800" cy="1981200"/>
          </a:xfrm>
          <a:prstGeom prst="rect">
            <a:avLst/>
          </a:prstGeom>
          <a:noFill/>
          <a:ln w="9525">
            <a:noFill/>
            <a:round/>
            <a:headEnd/>
            <a:tailEnd/>
          </a:ln>
        </p:spPr>
        <p:txBody>
          <a:bodyPr lIns="90000" tIns="46800" rIns="90000" bIns="46800"/>
          <a:lstStyle/>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a:p>
            <a:pPr algn="ctr">
              <a:lnSpc>
                <a:spcPct val="100000"/>
              </a:lnSpc>
              <a:spcBef>
                <a:spcPts val="450"/>
              </a:spcBef>
              <a:buFont typeface="Century Gothic"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a:solidFill>
                <a:srgbClr val="000000"/>
              </a:solidFill>
              <a:latin typeface="Century Gothic" pitchFamily="34" charset="0"/>
            </a:endParaRPr>
          </a:p>
        </p:txBody>
      </p:sp>
      <p:pic>
        <p:nvPicPr>
          <p:cNvPr id="9219" name="Picture 4"/>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pic>
        <p:nvPicPr>
          <p:cNvPr id="6" name="Picture 2" descr="C:\Users\Owner\Dropbox\UTRI-CARPDC (2)\Documents\Powerpoints\County_site_map\County_site_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440" y="189817"/>
            <a:ext cx="7680960" cy="643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47835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p:cNvPicPr preferRelativeResize="0">
            <a:picLocks noChangeArrowheads="1"/>
          </p:cNvPicPr>
          <p:nvPr/>
        </p:nvPicPr>
        <p:blipFill>
          <a:blip r:embed="rId3" cstate="print">
            <a:lum bright="20000"/>
          </a:blip>
          <a:srcRect/>
          <a:stretch>
            <a:fillRect/>
          </a:stretch>
        </p:blipFill>
        <p:spPr bwMode="auto">
          <a:xfrm>
            <a:off x="228600" y="304800"/>
            <a:ext cx="1005840" cy="6400800"/>
          </a:xfrm>
          <a:prstGeom prst="rect">
            <a:avLst/>
          </a:prstGeom>
          <a:noFill/>
          <a:ln w="9525">
            <a:noFill/>
            <a:miter lim="800000"/>
            <a:headEnd/>
            <a:tailEnd/>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40743"/>
            <a:ext cx="4442753" cy="572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399" y="385152"/>
            <a:ext cx="1985965" cy="38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Owner\Dropbox\UTRI-CARPDC (2)\Documents\Powerpoints\City,county,State properties pic\City,county,Sta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240648"/>
            <a:ext cx="1828800" cy="24153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7162800" y="4240648"/>
            <a:ext cx="1228728" cy="740434"/>
          </a:xfrm>
          <a:prstGeom prst="straightConnector1">
            <a:avLst/>
          </a:prstGeom>
          <a:ln w="38100">
            <a:solidFill>
              <a:srgbClr val="006600"/>
            </a:solidFill>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8430503" y="3967764"/>
            <a:ext cx="402610" cy="316690"/>
          </a:xfrm>
          <a:prstGeom prst="rect">
            <a:avLst/>
          </a:prstGeom>
          <a:noFill/>
          <a:ln>
            <a:solidFill>
              <a:schemeClr val="tx1"/>
            </a:solidFill>
          </a:ln>
        </p:spPr>
        <p:txBody>
          <a:bodyPr wrap="square" rtlCol="0">
            <a:spAutoFit/>
          </a:bodyPr>
          <a:lstStyle/>
          <a:p>
            <a:r>
              <a:rPr lang="en-US" b="1" dirty="0">
                <a:solidFill>
                  <a:srgbClr val="FF0000"/>
                </a:solidFill>
              </a:rPr>
              <a:t>1</a:t>
            </a:r>
          </a:p>
        </p:txBody>
      </p:sp>
    </p:spTree>
    <p:extLst>
      <p:ext uri="{BB962C8B-B14F-4D97-AF65-F5344CB8AC3E}">
        <p14:creationId xmlns:p14="http://schemas.microsoft.com/office/powerpoint/2010/main" val="307833694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p:cNvPicPr preferRelativeResize="0">
            <a:picLocks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8600" y="304800"/>
            <a:ext cx="10064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1475" y="5969000"/>
            <a:ext cx="6350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5" name="Picture 9" descr="SMA_Logo(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8" y="5919788"/>
            <a:ext cx="1095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6" name="ClipArt Placeholder 5" descr="LOGO-carpd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5919788"/>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5949950"/>
            <a:ext cx="5524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8125" y="5969000"/>
            <a:ext cx="752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C:\Documents and Settings\dhartel\My Documents\Ufs\Logo\Logo_Old\Best Copies (Big Tree)\usdalogofromCUFR.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050" y="5949950"/>
            <a:ext cx="819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1235075" y="1295400"/>
            <a:ext cx="7223125" cy="1470025"/>
          </a:xfrm>
        </p:spPr>
        <p:txBody>
          <a:bodyPr/>
          <a:lstStyle/>
          <a:p>
            <a:r>
              <a:rPr lang="en-US" dirty="0"/>
              <a:t>Debris Management</a:t>
            </a:r>
          </a:p>
        </p:txBody>
      </p:sp>
      <p:sp>
        <p:nvSpPr>
          <p:cNvPr id="4" name="Subtitle 3"/>
          <p:cNvSpPr>
            <a:spLocks noGrp="1"/>
          </p:cNvSpPr>
          <p:nvPr>
            <p:ph type="subTitle" idx="1"/>
          </p:nvPr>
        </p:nvSpPr>
        <p:spPr>
          <a:xfrm>
            <a:off x="1235075" y="2819400"/>
            <a:ext cx="7254875" cy="1752600"/>
          </a:xfrm>
        </p:spPr>
        <p:txBody>
          <a:bodyPr>
            <a:normAutofit/>
          </a:bodyPr>
          <a:lstStyle/>
          <a:p>
            <a:r>
              <a:rPr lang="en-US" dirty="0"/>
              <a:t>Staging Areas</a:t>
            </a:r>
          </a:p>
          <a:p>
            <a:r>
              <a:rPr lang="en-US" dirty="0"/>
              <a:t>Utilizing Urban Tree Risk Index (UTRI) GIS Tool</a:t>
            </a:r>
          </a:p>
          <a:p>
            <a:endParaRPr lang="en-US" dirty="0"/>
          </a:p>
        </p:txBody>
      </p:sp>
    </p:spTree>
    <p:extLst>
      <p:ext uri="{BB962C8B-B14F-4D97-AF65-F5344CB8AC3E}">
        <p14:creationId xmlns:p14="http://schemas.microsoft.com/office/powerpoint/2010/main" val="42750755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924</Words>
  <Application>Microsoft Office PowerPoint</Application>
  <PresentationFormat>On-screen Show (4:3)</PresentationFormat>
  <Paragraphs>83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Debris Management</vt:lpstr>
      <vt:lpstr>Staging Areas</vt:lpstr>
      <vt:lpstr>PowerPoint Presentation</vt:lpstr>
      <vt:lpstr>PowerPoint Presentation</vt:lpstr>
      <vt:lpstr>PowerPoint Presentation</vt:lpstr>
      <vt:lpstr>PowerPoint Presentation</vt:lpstr>
      <vt:lpstr>Debris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Debris Management</dc:title>
  <dc:creator>Owner</dc:creator>
  <cp:lastModifiedBy>Owner</cp:lastModifiedBy>
  <cp:revision>12</cp:revision>
  <dcterms:created xsi:type="dcterms:W3CDTF">2012-09-06T19:42:56Z</dcterms:created>
  <dcterms:modified xsi:type="dcterms:W3CDTF">2013-01-06T23:11:57Z</dcterms:modified>
</cp:coreProperties>
</file>