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36" autoAdjust="0"/>
  </p:normalViewPr>
  <p:slideViewPr>
    <p:cSldViewPr>
      <p:cViewPr varScale="1">
        <p:scale>
          <a:sx n="52" d="100"/>
          <a:sy n="52" d="100"/>
        </p:scale>
        <p:origin x="-18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B7A9F-7621-4DF3-917B-C9AE36636314}" type="datetimeFigureOut">
              <a:rPr lang="en-US" smtClean="0"/>
              <a:t>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B9FAE-957C-475A-8F57-99C339CD22DD}" type="slidenum">
              <a:rPr lang="en-US" smtClean="0"/>
              <a:t>‹#›</a:t>
            </a:fld>
            <a:endParaRPr lang="en-US"/>
          </a:p>
        </p:txBody>
      </p:sp>
    </p:spTree>
    <p:extLst>
      <p:ext uri="{BB962C8B-B14F-4D97-AF65-F5344CB8AC3E}">
        <p14:creationId xmlns:p14="http://schemas.microsoft.com/office/powerpoint/2010/main" val="39937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urbanforestrysouth.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1768" y="697266"/>
            <a:ext cx="2574464" cy="3427050"/>
          </a:xfrm>
          <a:prstGeom prst="rect">
            <a:avLst/>
          </a:prstGeom>
          <a:solidFill>
            <a:srgbClr val="FFFFFF"/>
          </a:solidFill>
          <a:ln w="9360">
            <a:solidFill>
              <a:srgbClr val="000000"/>
            </a:solidFill>
            <a:miter lim="800000"/>
            <a:headEnd/>
            <a:tailEnd/>
          </a:ln>
        </p:spPr>
        <p:txBody>
          <a:bodyPr wrap="none" lIns="94409" tIns="47205" rIns="94409" bIns="4720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6867" name="Text Box 2"/>
          <p:cNvSpPr>
            <a:spLocks noGrp="1" noChangeArrowheads="1"/>
          </p:cNvSpPr>
          <p:nvPr>
            <p:ph type="body"/>
          </p:nvPr>
        </p:nvSpPr>
        <p:spPr>
          <a:xfrm>
            <a:off x="685490" y="4344258"/>
            <a:ext cx="5845275"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r>
              <a:rPr lang="en-US" sz="1200" dirty="0" smtClean="0"/>
              <a:t>This project is a partnership among CARPDC,  Alabama Emergency Management Agency (AEMA), Society of Municipal Arborists (SMA) and Alabama Association of Regional Commissions  (AARC) with USDA Forest Service providing technical oversight on behalf of NUCFAC.  The</a:t>
            </a:r>
            <a:r>
              <a:rPr lang="en-US" sz="1200" baseline="0" dirty="0" smtClean="0"/>
              <a:t> </a:t>
            </a:r>
            <a:r>
              <a:rPr lang="en-US" dirty="0" smtClean="0"/>
              <a:t>GIS tool (UTRI) application development by Abi Dhakal – GIS Specialist with the Alabama Forestry Commission – formally with Central Alabama Regional Planning and Development Commission and</a:t>
            </a:r>
            <a:r>
              <a:rPr lang="en-US" baseline="0" dirty="0" smtClean="0"/>
              <a:t> technical assistance by </a:t>
            </a:r>
            <a:r>
              <a:rPr lang="en-US" dirty="0" smtClean="0"/>
              <a:t>Reggie Franklin – GIS specialist with Central Alabama Regional Planning and Development Commission. Overall project development</a:t>
            </a:r>
            <a:r>
              <a:rPr lang="en-US" baseline="0" dirty="0" smtClean="0"/>
              <a:t> by Rachel Barker – Project Manager with ArborMetrics Solutions, Inc. - formally with Central Regional Planning and Development Commission.</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r>
              <a:rPr lang="en-US" dirty="0" smtClean="0"/>
              <a:t>This project was recommended for funding by the National Urban and Community Forestry Advisor Council (NUCFAC) and was developed as a collaboration tool to engage UF professionals and EM on a regional level.  Regional Planning agencies across the country are often a resource to bring these various professionals together to form collaborative strategies to find solutions for regional initiatives.  They also often have on staff the professionals and resources capable of providing  the technical expertise required to conduct the GIS application developed and discussed today.  In addition, Regional Planning agencies are often involved in developing the required natural hazard mitigation plans for counties in their regions and with the subsequent required five year updates.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a:t>
            </a:r>
            <a:r>
              <a:rPr lang="en-US" sz="1200" b="1" i="1" dirty="0" smtClean="0"/>
              <a:t>This project was funded in whole or in part by the U. S. Forest Service’s Urban and Community Forestry Challenge Cost Share Grant Program</a:t>
            </a:r>
            <a:r>
              <a:rPr lang="en-US" sz="1200" dirty="0" smtClean="0"/>
              <a:t>,</a:t>
            </a:r>
            <a:r>
              <a:rPr lang="en-US" sz="1200" b="1" i="1" dirty="0" smtClean="0"/>
              <a:t> as recommended by the National Urban and Community Forestry Advisory Council”</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 </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sz="1200" dirty="0" smtClean="0"/>
          </a:p>
          <a:p>
            <a:pPr>
              <a:lnSpc>
                <a:spcPct val="95000"/>
              </a:lnSpc>
              <a:spcBef>
                <a:spcPts val="462"/>
              </a:spcBef>
              <a:tabLst>
                <a:tab pos="0" algn="l"/>
                <a:tab pos="467003" algn="l"/>
                <a:tab pos="935507" algn="l"/>
                <a:tab pos="1404012" algn="l"/>
                <a:tab pos="1872516" algn="l"/>
                <a:tab pos="2341020" algn="l"/>
                <a:tab pos="2809524" algn="l"/>
                <a:tab pos="3278029" algn="l"/>
                <a:tab pos="3746533" algn="l"/>
                <a:tab pos="4215037" algn="l"/>
                <a:tab pos="4683542" algn="l"/>
                <a:tab pos="5152046" algn="l"/>
                <a:tab pos="5620550" algn="l"/>
                <a:tab pos="6089054" algn="l"/>
                <a:tab pos="6556057" algn="l"/>
                <a:tab pos="7024561" algn="l"/>
                <a:tab pos="7493065" algn="l"/>
                <a:tab pos="7961569" algn="l"/>
                <a:tab pos="8430074" algn="l"/>
                <a:tab pos="8898578" algn="l"/>
                <a:tab pos="9367082" algn="l"/>
              </a:tabLst>
            </a:pPr>
            <a:endParaRPr lang="en-US" sz="1200" dirty="0" smtClean="0"/>
          </a:p>
          <a:p>
            <a:pPr>
              <a:lnSpc>
                <a:spcPct val="95000"/>
              </a:lnSpc>
              <a:spcBef>
                <a:spcPts val="466"/>
              </a:spcBef>
              <a:tabLst>
                <a:tab pos="0" algn="l"/>
                <a:tab pos="468329" algn="l"/>
                <a:tab pos="939769" algn="l"/>
                <a:tab pos="1412765" algn="l"/>
                <a:tab pos="1884206" algn="l"/>
                <a:tab pos="2357202" algn="l"/>
                <a:tab pos="2828642" algn="l"/>
                <a:tab pos="3301638" algn="l"/>
                <a:tab pos="3773079" algn="l"/>
                <a:tab pos="4246075" algn="l"/>
                <a:tab pos="4717515" algn="l"/>
                <a:tab pos="5190512" algn="l"/>
                <a:tab pos="5661952" algn="l"/>
                <a:tab pos="6134949" algn="l"/>
                <a:tab pos="6604833" algn="l"/>
                <a:tab pos="7077829" algn="l"/>
                <a:tab pos="7549269" algn="l"/>
                <a:tab pos="8020710" algn="l"/>
                <a:tab pos="8493706" algn="l"/>
                <a:tab pos="8965146" algn="l"/>
                <a:tab pos="9438142" algn="l"/>
              </a:tabLst>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p>
        </p:txBody>
      </p:sp>
      <p:sp>
        <p:nvSpPr>
          <p:cNvPr id="22531" name="Rectangle 3"/>
          <p:cNvSpPr>
            <a:spLocks noGrp="1" noChangeArrowheads="1"/>
          </p:cNvSpPr>
          <p:nvPr>
            <p:ph type="body"/>
          </p:nvPr>
        </p:nvSpPr>
        <p:spPr>
          <a:xfrm>
            <a:off x="685494" y="4344359"/>
            <a:ext cx="5483947" cy="4110332"/>
          </a:xfrm>
          <a:noFill/>
          <a:ln/>
        </p:spPr>
        <p:txBody>
          <a:bodyPr wrap="none" anchor="ctr"/>
          <a:lstStyle/>
          <a:p>
            <a:r>
              <a:rPr lang="en-US" dirty="0" smtClean="0"/>
              <a:t>The Emergency Management cycle</a:t>
            </a:r>
            <a:r>
              <a:rPr lang="en-US" baseline="0" dirty="0" smtClean="0"/>
              <a:t> consists of Mitigation/Planning, Recovery and Response.  We have identified several areas where the Urban Forestry profession can collaborate with Emergency Managers.  Let’s look at them one by one</a:t>
            </a:r>
            <a:r>
              <a:rPr lang="en-US" baseline="0" dirty="0" smtClean="0"/>
              <a:t>.</a:t>
            </a:r>
          </a:p>
          <a:p>
            <a:endParaRPr lang="en-US" baseline="0" dirty="0" smtClean="0"/>
          </a:p>
          <a:p>
            <a:r>
              <a:rPr lang="en-US" baseline="0" dirty="0" smtClean="0"/>
              <a:t>Here are opportunities for collaboration under Mitigation/Planning:</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solidFill>
                <a:prstClr val="white"/>
              </a:solidFill>
            </a:endParaRPr>
          </a:p>
        </p:txBody>
      </p:sp>
      <p:sp>
        <p:nvSpPr>
          <p:cNvPr id="22531" name="Rectangle 3"/>
          <p:cNvSpPr>
            <a:spLocks noGrp="1" noChangeArrowheads="1"/>
          </p:cNvSpPr>
          <p:nvPr>
            <p:ph type="body"/>
          </p:nvPr>
        </p:nvSpPr>
        <p:spPr>
          <a:xfrm>
            <a:off x="685494" y="4344359"/>
            <a:ext cx="5483947" cy="4110332"/>
          </a:xfrm>
          <a:noFill/>
          <a:ln/>
        </p:spPr>
        <p:txBody>
          <a:bodyPr wrap="none" anchor="ctr"/>
          <a:lstStyle/>
          <a:p>
            <a:r>
              <a:rPr lang="en-US" dirty="0" smtClean="0"/>
              <a:t>Here are a few</a:t>
            </a:r>
            <a:r>
              <a:rPr lang="en-US" baseline="0" dirty="0" smtClean="0"/>
              <a:t> more under mitigation/planning:</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solidFill>
                <a:prstClr val="white"/>
              </a:solidFill>
            </a:endParaRPr>
          </a:p>
        </p:txBody>
      </p:sp>
      <p:sp>
        <p:nvSpPr>
          <p:cNvPr id="22531" name="Rectangle 3"/>
          <p:cNvSpPr>
            <a:spLocks noGrp="1" noChangeArrowheads="1"/>
          </p:cNvSpPr>
          <p:nvPr>
            <p:ph type="body"/>
          </p:nvPr>
        </p:nvSpPr>
        <p:spPr>
          <a:xfrm>
            <a:off x="685494" y="4344359"/>
            <a:ext cx="5483947" cy="4110332"/>
          </a:xfrm>
          <a:noFill/>
          <a:ln/>
        </p:spPr>
        <p:txBody>
          <a:bodyPr wrap="none" anchor="ctr"/>
          <a:lstStyle/>
          <a:p>
            <a:r>
              <a:rPr lang="en-US" dirty="0" smtClean="0"/>
              <a:t>Under the Response</a:t>
            </a:r>
            <a:r>
              <a:rPr lang="en-US" baseline="0" dirty="0" smtClean="0"/>
              <a:t> category we have identified </a:t>
            </a:r>
            <a:r>
              <a:rPr lang="en-US" baseline="0" dirty="0" smtClean="0"/>
              <a:t>the following areas:</a:t>
            </a:r>
            <a:endParaRPr lang="en-US" baseline="0"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solidFill>
                <a:prstClr val="white"/>
              </a:solidFill>
            </a:endParaRPr>
          </a:p>
        </p:txBody>
      </p:sp>
      <p:sp>
        <p:nvSpPr>
          <p:cNvPr id="22531" name="Rectangle 3"/>
          <p:cNvSpPr>
            <a:spLocks noGrp="1" noChangeArrowheads="1"/>
          </p:cNvSpPr>
          <p:nvPr>
            <p:ph type="body"/>
          </p:nvPr>
        </p:nvSpPr>
        <p:spPr>
          <a:xfrm>
            <a:off x="685494" y="4344359"/>
            <a:ext cx="5483947" cy="4110332"/>
          </a:xfrm>
          <a:noFill/>
          <a:ln/>
        </p:spPr>
        <p:txBody>
          <a:bodyPr wrap="none" anchor="ctr"/>
          <a:lstStyle/>
          <a:p>
            <a:r>
              <a:rPr lang="en-US" dirty="0" smtClean="0"/>
              <a:t>Under the</a:t>
            </a:r>
            <a:r>
              <a:rPr lang="en-US" baseline="0" dirty="0" smtClean="0"/>
              <a:t> Recovery aspect of Emergency Management we have identified five areas:</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solidFill>
                <a:prstClr val="white"/>
              </a:solidFill>
            </a:endParaRPr>
          </a:p>
        </p:txBody>
      </p:sp>
      <p:sp>
        <p:nvSpPr>
          <p:cNvPr id="22531" name="Rectangle 3"/>
          <p:cNvSpPr>
            <a:spLocks noGrp="1" noChangeArrowheads="1"/>
          </p:cNvSpPr>
          <p:nvPr>
            <p:ph type="body"/>
          </p:nvPr>
        </p:nvSpPr>
        <p:spPr>
          <a:xfrm>
            <a:off x="685494" y="4344359"/>
            <a:ext cx="5483947" cy="4110332"/>
          </a:xfrm>
          <a:noFill/>
          <a:ln/>
        </p:spPr>
        <p:txBody>
          <a:bodyPr wrap="none" anchor="ctr"/>
          <a:lstStyle/>
          <a:p>
            <a:r>
              <a:rPr lang="en-US" dirty="0" smtClean="0"/>
              <a:t>Replanting:</a:t>
            </a:r>
          </a:p>
          <a:p>
            <a:endParaRPr lang="en-US" dirty="0" smtClean="0"/>
          </a:p>
          <a:p>
            <a:r>
              <a:rPr lang="en-US" dirty="0" smtClean="0"/>
              <a:t>Education:</a:t>
            </a:r>
            <a:r>
              <a:rPr lang="en-US" baseline="0" dirty="0" smtClean="0"/>
              <a:t>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p>
        </p:txBody>
      </p:sp>
      <p:sp>
        <p:nvSpPr>
          <p:cNvPr id="23555" name="Rectangle 3"/>
          <p:cNvSpPr>
            <a:spLocks noGrp="1" noChangeArrowheads="1"/>
          </p:cNvSpPr>
          <p:nvPr>
            <p:ph type="body"/>
          </p:nvPr>
        </p:nvSpPr>
        <p:spPr>
          <a:xfrm>
            <a:off x="685494" y="4344359"/>
            <a:ext cx="5483947" cy="4110332"/>
          </a:xfrm>
          <a:noFill/>
          <a:ln/>
        </p:spPr>
        <p:txBody>
          <a:bodyPr wrap="none" anchor="ctr"/>
          <a:lstStyle/>
          <a:p>
            <a:r>
              <a:rPr lang="en-US" baseline="0" dirty="0" smtClean="0"/>
              <a:t>We have talked about Urban Foresters and other like minded professionals.  You might be asking where to find these people.  The Society of Municipal Arborists, one of our partners on this project, has a comprehensive list of Who Works With &amp; Manages Community Trees on their website at www.urban-forestry.com.  There you will find a link to their BMP series… Green Communities are $mart Communities.  Each BMP has an associated links sheet with links to resources available to you.  </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1768" y="697266"/>
            <a:ext cx="2574464" cy="3427050"/>
          </a:xfrm>
          <a:prstGeom prst="rect">
            <a:avLst/>
          </a:prstGeom>
          <a:solidFill>
            <a:srgbClr val="FFFFFF"/>
          </a:solidFill>
          <a:ln w="9360">
            <a:solidFill>
              <a:srgbClr val="000000"/>
            </a:solidFill>
            <a:miter lim="800000"/>
            <a:headEnd/>
            <a:tailEnd/>
          </a:ln>
        </p:spPr>
        <p:txBody>
          <a:bodyPr wrap="none" lIns="94409" tIns="47205" rIns="94409" bIns="4720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6867" name="Text Box 2"/>
          <p:cNvSpPr>
            <a:spLocks noGrp="1" noChangeArrowheads="1"/>
          </p:cNvSpPr>
          <p:nvPr>
            <p:ph type="body"/>
          </p:nvPr>
        </p:nvSpPr>
        <p:spPr>
          <a:xfrm>
            <a:off x="685490" y="4344258"/>
            <a:ext cx="5845275"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r>
              <a:rPr lang="en-US" sz="1200" dirty="0" smtClean="0"/>
              <a:t>This project is a partnership among CARPDC,  Alabama Emergency Management Agency (AEMA), Society of Municipal Arborists (SMA) and Alabama Association of Regional Commissions  (AARC) with USDA Forest Service providing technical oversight on behalf of NUCFAC.</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lgn="just"/>
            <a:r>
              <a:rPr lang="en-US" sz="1200" dirty="0" smtClean="0"/>
              <a:t>For more information on</a:t>
            </a:r>
            <a:r>
              <a:rPr lang="en-US" sz="1200" baseline="0" dirty="0" smtClean="0"/>
              <a:t> Vegetative Risk Management Plans, Collaboration Opportunities and Debris</a:t>
            </a:r>
          </a:p>
          <a:p>
            <a:pPr algn="just"/>
            <a:r>
              <a:rPr lang="en-US" sz="1200" baseline="0" dirty="0" smtClean="0"/>
              <a:t>Management – Staging Sites as well as detailed instructions to develop the </a:t>
            </a:r>
          </a:p>
          <a:p>
            <a:pPr algn="just"/>
            <a:r>
              <a:rPr lang="en-US" sz="1200" baseline="0" dirty="0" smtClean="0"/>
              <a:t>Urban Tree Risk Index (UTRI) GIS tool :</a:t>
            </a:r>
          </a:p>
          <a:p>
            <a:pPr algn="just"/>
            <a:endParaRPr lang="en-US" sz="1200" baseline="0" dirty="0" smtClean="0"/>
          </a:p>
          <a:p>
            <a:pPr algn="just"/>
            <a:r>
              <a:rPr lang="en-US" sz="1200" baseline="0" dirty="0" smtClean="0"/>
              <a:t>Please v</a:t>
            </a:r>
            <a:r>
              <a:rPr lang="en-US" sz="1200" i="0" kern="1200" dirty="0" smtClean="0">
                <a:solidFill>
                  <a:schemeClr val="tx1"/>
                </a:solidFill>
                <a:effectLst/>
                <a:latin typeface="+mn-lt"/>
                <a:ea typeface="+mn-ea"/>
                <a:cs typeface="+mn-cs"/>
              </a:rPr>
              <a:t>isit the Urban Forestry South </a:t>
            </a:r>
          </a:p>
          <a:p>
            <a:pPr algn="just"/>
            <a:r>
              <a:rPr lang="en-US" sz="1200" i="0" kern="1200" dirty="0" smtClean="0">
                <a:solidFill>
                  <a:schemeClr val="tx1"/>
                </a:solidFill>
                <a:effectLst/>
                <a:latin typeface="+mn-lt"/>
                <a:ea typeface="+mn-ea"/>
                <a:cs typeface="+mn-cs"/>
              </a:rPr>
              <a:t>website </a:t>
            </a:r>
            <a:r>
              <a:rPr lang="en-US" sz="1200" i="0" u="sng" kern="1200" dirty="0" smtClean="0">
                <a:solidFill>
                  <a:schemeClr val="tx1"/>
                </a:solidFill>
                <a:effectLst/>
                <a:latin typeface="+mn-lt"/>
                <a:ea typeface="+mn-ea"/>
                <a:cs typeface="+mn-cs"/>
                <a:hlinkClick r:id="rId3"/>
              </a:rPr>
              <a:t>http://www.urbanforestrysouth.org/</a:t>
            </a:r>
            <a:r>
              <a:rPr lang="en-US" sz="1200" i="0" kern="1200" dirty="0" smtClean="0">
                <a:solidFill>
                  <a:schemeClr val="tx1"/>
                </a:solidFill>
                <a:effectLst/>
                <a:latin typeface="+mn-lt"/>
                <a:ea typeface="+mn-ea"/>
                <a:cs typeface="+mn-cs"/>
              </a:rPr>
              <a:t> and search for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“VRMP or Vegetative Risk Management Plan” or “UTRI” to find the document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(Urban Tree Risk Index Model &amp; the UTRI Data Process and GIS Tool Description)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with detailed step by step instructions on how to develop the GIS model.  </a:t>
            </a:r>
            <a:endParaRPr lang="en-US" sz="1200" i="1" kern="1200" dirty="0" smtClean="0">
              <a:solidFill>
                <a:schemeClr val="tx1"/>
              </a:solidFill>
              <a:effectLst/>
              <a:latin typeface="+mn-lt"/>
              <a:ea typeface="+mn-ea"/>
              <a:cs typeface="+mn-cs"/>
            </a:endParaRPr>
          </a:p>
          <a:p>
            <a:pPr algn="just"/>
            <a:r>
              <a:rPr lang="en-US" sz="1200" i="0" kern="1200" dirty="0" smtClean="0">
                <a:solidFill>
                  <a:schemeClr val="tx1"/>
                </a:solidFill>
                <a:effectLst/>
                <a:latin typeface="+mn-lt"/>
                <a:ea typeface="+mn-ea"/>
                <a:cs typeface="+mn-cs"/>
              </a:rPr>
              <a:t>to find information and webinars discussing each.</a:t>
            </a:r>
          </a:p>
          <a:p>
            <a:pPr algn="just"/>
            <a:endParaRPr lang="en-US" sz="1200" i="0" kern="1200" dirty="0" smtClean="0">
              <a:solidFill>
                <a:schemeClr val="tx1"/>
              </a:solidFill>
              <a:effectLst/>
              <a:latin typeface="+mn-lt"/>
              <a:ea typeface="+mn-ea"/>
              <a:cs typeface="+mn-cs"/>
            </a:endParaRP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a:t>
            </a:r>
            <a:r>
              <a:rPr lang="en-US" sz="1200" b="1" i="1" dirty="0" smtClean="0"/>
              <a:t>This project was funded in whole or in part by the U. S. Forest Service’s Urban and Community Forestry Challenge Cost Share Grant Program</a:t>
            </a:r>
            <a:r>
              <a:rPr lang="en-US" sz="1200" dirty="0" smtClean="0"/>
              <a:t>,</a:t>
            </a:r>
            <a:r>
              <a:rPr lang="en-US" sz="1200" b="1" i="1" dirty="0" smtClean="0"/>
              <a:t> as recommended by the National Urban and Community Forestry Advisory Council”</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 </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sz="1200" dirty="0" smtClean="0"/>
          </a:p>
          <a:p>
            <a:pPr algn="just"/>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CF586D2B-4775-464C-ABC2-88DBF9C2BBC9}" type="slidenum">
              <a:rPr lang="en-US" smtClean="0"/>
              <a:pPr/>
              <a:t>2</a:t>
            </a:fld>
            <a:endParaRPr lang="en-US" dirty="0" smtClean="0"/>
          </a:p>
        </p:txBody>
      </p:sp>
      <p:sp>
        <p:nvSpPr>
          <p:cNvPr id="71683"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p>
        </p:txBody>
      </p:sp>
      <p:sp>
        <p:nvSpPr>
          <p:cNvPr id="71684" name="Rectangle 2"/>
          <p:cNvSpPr>
            <a:spLocks noGrp="1" noChangeArrowheads="1"/>
          </p:cNvSpPr>
          <p:nvPr>
            <p:ph type="body"/>
          </p:nvPr>
        </p:nvSpPr>
        <p:spPr>
          <a:xfrm>
            <a:off x="685802" y="4344989"/>
            <a:ext cx="5483225" cy="4110037"/>
          </a:xfrm>
          <a:noFill/>
          <a:ln/>
        </p:spPr>
        <p:txBody>
          <a:bodyPr wrap="none" lIns="0" tIns="0" rIns="0" bIns="0" anchor="ctr"/>
          <a:lstStyle/>
          <a:p>
            <a:pPr>
              <a:lnSpc>
                <a:spcPct val="95000"/>
              </a:lnSpc>
              <a:spcBef>
                <a:spcPts val="462"/>
              </a:spcBef>
              <a:tabLst>
                <a:tab pos="0" algn="l"/>
                <a:tab pos="467003" algn="l"/>
                <a:tab pos="935507" algn="l"/>
                <a:tab pos="1404012" algn="l"/>
                <a:tab pos="1872516" algn="l"/>
                <a:tab pos="2341020" algn="l"/>
                <a:tab pos="2809524" algn="l"/>
                <a:tab pos="3278029" algn="l"/>
                <a:tab pos="3746533" algn="l"/>
                <a:tab pos="4215037" algn="l"/>
                <a:tab pos="4683542" algn="l"/>
                <a:tab pos="5152046" algn="l"/>
                <a:tab pos="5620550" algn="l"/>
                <a:tab pos="6089054" algn="l"/>
                <a:tab pos="6556057" algn="l"/>
                <a:tab pos="7024561" algn="l"/>
                <a:tab pos="7493065" algn="l"/>
                <a:tab pos="7961569" algn="l"/>
                <a:tab pos="8430074" algn="l"/>
                <a:tab pos="8898578" algn="l"/>
                <a:tab pos="9367082" algn="l"/>
              </a:tabLst>
            </a:pPr>
            <a:r>
              <a:rPr lang="en-US" sz="1500" dirty="0"/>
              <a:t>Why Urban Tree Risk Management…. I would like for you to ask yourself if you are an urban forester or a city manager or even if help communities manage and plan their natural resources… have you taken steps to reduce or perhaps even eliminate your communities’ urban tree vulnerability in the next big disaster?  Why do we need to manage trees for risk? Do urban foresters and Emergency managers work together in your community? </a:t>
            </a:r>
            <a:r>
              <a:rPr lang="en-US" sz="1500" dirty="0"/>
              <a:t>Why do we need to manage trees for risk</a:t>
            </a:r>
            <a:r>
              <a:rPr lang="en-US" sz="1500" dirty="0" smtClean="0"/>
              <a:t>? What is the leading cost to Emergency</a:t>
            </a:r>
            <a:r>
              <a:rPr lang="en-US" sz="1500" baseline="0" dirty="0" smtClean="0"/>
              <a:t> Managers after an event… you got it!  Debris removal costs.</a:t>
            </a:r>
            <a:endParaRPr lang="en-US" sz="15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0EFBAC41-503B-478F-A8CC-DDAF82A482E8}" type="slidenum">
              <a:rPr lang="en-US" smtClean="0"/>
              <a:pPr/>
              <a:t>3</a:t>
            </a:fld>
            <a:endParaRPr lang="en-US" dirty="0" smtClean="0"/>
          </a:p>
        </p:txBody>
      </p:sp>
      <p:sp>
        <p:nvSpPr>
          <p:cNvPr id="72707"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p>
        </p:txBody>
      </p:sp>
      <p:sp>
        <p:nvSpPr>
          <p:cNvPr id="72708" name="Rectangle 2"/>
          <p:cNvSpPr>
            <a:spLocks noGrp="1" noChangeArrowheads="1"/>
          </p:cNvSpPr>
          <p:nvPr>
            <p:ph type="body"/>
          </p:nvPr>
        </p:nvSpPr>
        <p:spPr>
          <a:xfrm>
            <a:off x="685802" y="4344989"/>
            <a:ext cx="5483225" cy="4110037"/>
          </a:xfrm>
          <a:noFill/>
          <a:ln/>
        </p:spPr>
        <p:txBody>
          <a:bodyPr wrap="none" lIns="0" tIns="0" rIns="0" bIns="0" anchor="ctr"/>
          <a:lstStyle/>
          <a:p>
            <a:pPr defTabSz="432465" fontAlgn="base">
              <a:spcBef>
                <a:spcPct val="30000"/>
              </a:spcBef>
              <a:spcAft>
                <a:spcPct val="0"/>
              </a:spcAft>
              <a:buClr>
                <a:srgbClr val="000000"/>
              </a:buClr>
              <a:buSzPct val="100000"/>
              <a:defRPr/>
            </a:pPr>
            <a:r>
              <a:rPr lang="en-US" sz="1400" dirty="0">
                <a:solidFill>
                  <a:srgbClr val="C00000"/>
                </a:solidFill>
                <a:latin typeface="Calibri" pitchFamily="34" charset="0"/>
              </a:rPr>
              <a:t>The fact of the matter is….Urban Forestry meets Emergency Management time and time again.</a:t>
            </a:r>
          </a:p>
          <a:p>
            <a:pPr defTabSz="432465" fontAlgn="base">
              <a:spcBef>
                <a:spcPct val="30000"/>
              </a:spcBef>
              <a:spcAft>
                <a:spcPct val="0"/>
              </a:spcAft>
              <a:buClr>
                <a:srgbClr val="000000"/>
              </a:buClr>
              <a:buSzPct val="100000"/>
              <a:defRPr/>
            </a:pPr>
            <a:endParaRPr lang="en-US" sz="1100" dirty="0">
              <a:solidFill>
                <a:srgbClr val="000000"/>
              </a:solidFill>
              <a:latin typeface="Calibri" pitchFamily="34" charset="0"/>
            </a:endParaRPr>
          </a:p>
          <a:p>
            <a:pPr defTabSz="432465" fontAlgn="base">
              <a:spcBef>
                <a:spcPct val="30000"/>
              </a:spcBef>
              <a:spcAft>
                <a:spcPct val="0"/>
              </a:spcAft>
              <a:buClr>
                <a:srgbClr val="000000"/>
              </a:buClr>
              <a:buSzPct val="100000"/>
              <a:defRPr/>
            </a:pPr>
            <a:r>
              <a:rPr lang="en-US" sz="1100" dirty="0">
                <a:solidFill>
                  <a:srgbClr val="000000"/>
                </a:solidFill>
                <a:latin typeface="Calibri" pitchFamily="34" charset="0"/>
              </a:rPr>
              <a:t>Although each profession is </a:t>
            </a:r>
            <a:r>
              <a:rPr lang="en-US" sz="1600" dirty="0">
                <a:solidFill>
                  <a:srgbClr val="000000"/>
                </a:solidFill>
                <a:latin typeface="Calibri" pitchFamily="34" charset="0"/>
              </a:rPr>
              <a:t>not</a:t>
            </a:r>
            <a:r>
              <a:rPr lang="en-US" sz="1100" dirty="0">
                <a:solidFill>
                  <a:srgbClr val="000000"/>
                </a:solidFill>
                <a:latin typeface="Calibri" pitchFamily="34" charset="0"/>
              </a:rPr>
              <a:t> totally aware of the other and the role each plays.</a:t>
            </a:r>
          </a:p>
          <a:p>
            <a:pPr defTabSz="432465" fontAlgn="base">
              <a:spcBef>
                <a:spcPct val="30000"/>
              </a:spcBef>
              <a:spcAft>
                <a:spcPct val="0"/>
              </a:spcAft>
              <a:buClr>
                <a:srgbClr val="000000"/>
              </a:buClr>
              <a:buSzPct val="100000"/>
              <a:defRPr/>
            </a:pPr>
            <a:endParaRPr lang="en-US" sz="1100" dirty="0">
              <a:solidFill>
                <a:srgbClr val="000000"/>
              </a:solidFill>
              <a:latin typeface="Calibri" pitchFamily="34" charset="0"/>
            </a:endParaRPr>
          </a:p>
          <a:p>
            <a:pPr defTabSz="432465" fontAlgn="base">
              <a:spcBef>
                <a:spcPct val="30000"/>
              </a:spcBef>
              <a:spcAft>
                <a:spcPct val="0"/>
              </a:spcAft>
              <a:buClr>
                <a:srgbClr val="000000"/>
              </a:buClr>
              <a:buSzPct val="100000"/>
              <a:defRPr/>
            </a:pPr>
            <a:r>
              <a:rPr lang="en-US" sz="1400" dirty="0">
                <a:solidFill>
                  <a:srgbClr val="C00000"/>
                </a:solidFill>
                <a:latin typeface="Calibri" pitchFamily="34" charset="0"/>
              </a:rPr>
              <a:t>The two professions use a different language when referring to the same thing … </a:t>
            </a:r>
          </a:p>
          <a:p>
            <a:pPr defTabSz="432465" fontAlgn="base">
              <a:spcBef>
                <a:spcPct val="30000"/>
              </a:spcBef>
              <a:spcAft>
                <a:spcPct val="0"/>
              </a:spcAft>
              <a:buClr>
                <a:srgbClr val="000000"/>
              </a:buClr>
              <a:buSzPct val="100000"/>
              <a:defRPr/>
            </a:pPr>
            <a:endParaRPr lang="en-US" sz="1400" b="1" dirty="0">
              <a:solidFill>
                <a:srgbClr val="000000"/>
              </a:solidFill>
              <a:latin typeface="Calibri" pitchFamily="34" charset="0"/>
            </a:endParaRPr>
          </a:p>
          <a:p>
            <a:pPr defTabSz="432465" fontAlgn="base">
              <a:spcBef>
                <a:spcPct val="30000"/>
              </a:spcBef>
              <a:spcAft>
                <a:spcPct val="0"/>
              </a:spcAft>
              <a:buClr>
                <a:srgbClr val="000000"/>
              </a:buClr>
              <a:buSzPct val="100000"/>
              <a:defRPr/>
            </a:pPr>
            <a:r>
              <a:rPr lang="en-US" sz="1100" dirty="0">
                <a:solidFill>
                  <a:srgbClr val="000000"/>
                </a:solidFill>
                <a:latin typeface="Calibri" pitchFamily="34" charset="0"/>
              </a:rPr>
              <a:t>The Urban Foresters “Trees” are referred to by Emergency Managers as:</a:t>
            </a:r>
          </a:p>
          <a:p>
            <a:pPr marL="702756" lvl="1" indent="-270291" defTabSz="432465" fontAlgn="base">
              <a:spcBef>
                <a:spcPct val="30000"/>
              </a:spcBef>
              <a:spcAft>
                <a:spcPct val="0"/>
              </a:spcAft>
              <a:buClr>
                <a:srgbClr val="000000"/>
              </a:buClr>
              <a:buSzPct val="100000"/>
              <a:buFontTx/>
              <a:buChar char="•"/>
              <a:defRPr/>
            </a:pPr>
            <a:r>
              <a:rPr lang="en-US" sz="1100" dirty="0">
                <a:solidFill>
                  <a:srgbClr val="000000"/>
                </a:solidFill>
                <a:latin typeface="Calibri" pitchFamily="34" charset="0"/>
              </a:rPr>
              <a:t>“potential debris” if a standing tree or</a:t>
            </a:r>
          </a:p>
          <a:p>
            <a:pPr marL="702756" lvl="1" indent="-270291" defTabSz="432465" fontAlgn="base">
              <a:spcBef>
                <a:spcPct val="30000"/>
              </a:spcBef>
              <a:spcAft>
                <a:spcPct val="0"/>
              </a:spcAft>
              <a:buClr>
                <a:srgbClr val="000000"/>
              </a:buClr>
              <a:buSzPct val="100000"/>
              <a:buFontTx/>
              <a:buChar char="•"/>
              <a:defRPr/>
            </a:pPr>
            <a:r>
              <a:rPr lang="en-US" sz="1100" dirty="0">
                <a:solidFill>
                  <a:srgbClr val="000000"/>
                </a:solidFill>
                <a:latin typeface="Calibri" pitchFamily="34" charset="0"/>
              </a:rPr>
              <a:t>“debris” if a tree is on the ground. </a:t>
            </a:r>
          </a:p>
          <a:p>
            <a:pPr marL="702756" lvl="1" indent="-270291" defTabSz="432465" fontAlgn="base">
              <a:spcBef>
                <a:spcPct val="30000"/>
              </a:spcBef>
              <a:spcAft>
                <a:spcPct val="0"/>
              </a:spcAft>
              <a:buClr>
                <a:srgbClr val="000000"/>
              </a:buClr>
              <a:buSzPct val="100000"/>
              <a:buFontTx/>
              <a:buChar char="•"/>
              <a:defRPr/>
            </a:pPr>
            <a:endParaRPr lang="en-US" sz="1100" dirty="0">
              <a:solidFill>
                <a:srgbClr val="000000"/>
              </a:solidFill>
              <a:latin typeface="Calibri" pitchFamily="34" charset="0"/>
            </a:endParaRPr>
          </a:p>
          <a:p>
            <a:pPr defTabSz="432465" fontAlgn="base">
              <a:spcBef>
                <a:spcPct val="30000"/>
              </a:spcBef>
              <a:spcAft>
                <a:spcPct val="0"/>
              </a:spcAft>
              <a:buClr>
                <a:srgbClr val="000000"/>
              </a:buClr>
              <a:buSzPct val="100000"/>
              <a:defRPr/>
            </a:pPr>
            <a:r>
              <a:rPr lang="en-US" sz="1100" dirty="0">
                <a:solidFill>
                  <a:srgbClr val="000000"/>
                </a:solidFill>
                <a:latin typeface="Calibri" pitchFamily="34" charset="0"/>
              </a:rPr>
              <a:t>The Urban Foresters “Trees” are “vegetation” to the Emergency Manager and are </a:t>
            </a:r>
            <a:r>
              <a:rPr lang="en-US" sz="1400" dirty="0">
                <a:solidFill>
                  <a:srgbClr val="C00000"/>
                </a:solidFill>
                <a:latin typeface="Calibri" pitchFamily="34" charset="0"/>
              </a:rPr>
              <a:t>not managed the same by the Emergency Manager as they are by the Urban Forester. </a:t>
            </a:r>
          </a:p>
          <a:p>
            <a:pPr defTabSz="432465" fontAlgn="base">
              <a:spcBef>
                <a:spcPct val="30000"/>
              </a:spcBef>
              <a:spcAft>
                <a:spcPct val="0"/>
              </a:spcAft>
              <a:buClr>
                <a:srgbClr val="000000"/>
              </a:buClr>
              <a:buSzPct val="100000"/>
              <a:defRPr/>
            </a:pPr>
            <a:endParaRPr lang="en-US" sz="1100" b="1" dirty="0">
              <a:latin typeface="Calibri" pitchFamily="34" charset="0"/>
            </a:endParaRPr>
          </a:p>
          <a:p>
            <a:pPr defTabSz="432465" fontAlgn="base">
              <a:spcBef>
                <a:spcPct val="30000"/>
              </a:spcBef>
              <a:spcAft>
                <a:spcPct val="0"/>
              </a:spcAft>
              <a:buClr>
                <a:srgbClr val="000000"/>
              </a:buClr>
              <a:buSzPct val="100000"/>
              <a:defRPr/>
            </a:pPr>
            <a:r>
              <a:rPr lang="en-US" sz="1100" dirty="0">
                <a:latin typeface="Calibri" pitchFamily="34" charset="0"/>
              </a:rPr>
              <a:t>There is a need to build relationships and partnerships with the two professions.  They meet time and time again….  In all seasons… at all hours… in all kinds of different situations  Trees and Vegetation are their common link.</a:t>
            </a:r>
          </a:p>
          <a:p>
            <a:pPr defTabSz="432465" fontAlgn="base">
              <a:spcBef>
                <a:spcPct val="30000"/>
              </a:spcBef>
              <a:spcAft>
                <a:spcPct val="0"/>
              </a:spcAft>
              <a:buClr>
                <a:srgbClr val="000000"/>
              </a:buClr>
              <a:buSzPct val="100000"/>
              <a:defRPr/>
            </a:pPr>
            <a:endParaRPr lang="en-US" sz="1100" b="1" dirty="0">
              <a:latin typeface="Calibri" pitchFamily="34" charset="0"/>
            </a:endParaRPr>
          </a:p>
          <a:p>
            <a:pPr defTabSz="432465" fontAlgn="base">
              <a:spcBef>
                <a:spcPct val="30000"/>
              </a:spcBef>
              <a:spcAft>
                <a:spcPct val="0"/>
              </a:spcAft>
              <a:buClr>
                <a:srgbClr val="000000"/>
              </a:buClr>
              <a:buSzPct val="100000"/>
              <a:defRPr/>
            </a:pPr>
            <a:r>
              <a:rPr lang="en-US" sz="1100" dirty="0">
                <a:latin typeface="Calibri" pitchFamily="34" charset="0"/>
              </a:rPr>
              <a:t>Trees impede 911 and emergency response.  </a:t>
            </a:r>
            <a:r>
              <a:rPr lang="en-US" sz="1100" dirty="0">
                <a:latin typeface="Calibri" pitchFamily="34" charset="0"/>
              </a:rPr>
              <a:t>They often damage critical structures and impede access to critical infrastructure facilities</a:t>
            </a:r>
            <a:r>
              <a:rPr lang="en-US" sz="1100" dirty="0" smtClean="0">
                <a:latin typeface="Calibri" pitchFamily="34" charset="0"/>
              </a:rPr>
              <a:t>. They are</a:t>
            </a:r>
            <a:r>
              <a:rPr lang="en-US" sz="1100" baseline="0" dirty="0" smtClean="0">
                <a:latin typeface="Calibri" pitchFamily="34" charset="0"/>
              </a:rPr>
              <a:t> often the cause of personal injury and property damage. </a:t>
            </a:r>
            <a:endParaRPr lang="en-US" sz="1100" dirty="0">
              <a:latin typeface="Calibri" pitchFamily="34" charset="0"/>
            </a:endParaRPr>
          </a:p>
          <a:p>
            <a:pPr eaLnBrk="1" hangingPunct="1"/>
            <a:endParaRPr lang="en-US" dirty="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814CAEBD-EA14-4D33-BAB6-A05C4E14D7F5}" type="slidenum">
              <a:rPr lang="en-US" smtClean="0"/>
              <a:pPr/>
              <a:t>4</a:t>
            </a:fld>
            <a:endParaRPr lang="en-US" dirty="0" smtClean="0"/>
          </a:p>
        </p:txBody>
      </p:sp>
      <p:sp>
        <p:nvSpPr>
          <p:cNvPr id="74755"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p>
        </p:txBody>
      </p:sp>
      <p:sp>
        <p:nvSpPr>
          <p:cNvPr id="74756" name="Rectangle 2"/>
          <p:cNvSpPr>
            <a:spLocks noGrp="1" noChangeArrowheads="1"/>
          </p:cNvSpPr>
          <p:nvPr>
            <p:ph type="body"/>
          </p:nvPr>
        </p:nvSpPr>
        <p:spPr>
          <a:xfrm>
            <a:off x="685802" y="4344989"/>
            <a:ext cx="5483225" cy="4110037"/>
          </a:xfrm>
          <a:noFill/>
          <a:ln/>
        </p:spPr>
        <p:txBody>
          <a:bodyPr wrap="none" lIns="0" tIns="0" rIns="0" bIns="0" anchor="ctr"/>
          <a:lstStyle/>
          <a:p>
            <a:pPr eaLnBrk="1" hangingPunct="1"/>
            <a:r>
              <a:rPr lang="en-US" dirty="0" smtClean="0">
                <a:latin typeface="Calibri" pitchFamily="34" charset="0"/>
              </a:rPr>
              <a:t>Trees and the</a:t>
            </a:r>
            <a:r>
              <a:rPr lang="en-US" baseline="0" dirty="0" smtClean="0">
                <a:latin typeface="Calibri" pitchFamily="34" charset="0"/>
              </a:rPr>
              <a:t> debris accumulated from their destruction is the major cost to emergency management.  </a:t>
            </a:r>
            <a:r>
              <a:rPr lang="en-US" dirty="0" smtClean="0">
                <a:latin typeface="Calibri" pitchFamily="34" charset="0"/>
              </a:rPr>
              <a:t>How can these</a:t>
            </a:r>
            <a:r>
              <a:rPr lang="en-US" baseline="0" dirty="0" smtClean="0">
                <a:latin typeface="Calibri" pitchFamily="34" charset="0"/>
              </a:rPr>
              <a:t> professions</a:t>
            </a:r>
            <a:r>
              <a:rPr lang="en-US" dirty="0" smtClean="0">
                <a:latin typeface="Calibri" pitchFamily="34" charset="0"/>
              </a:rPr>
              <a:t> work together to reduce the amount of debris after an event which in turn</a:t>
            </a:r>
            <a:r>
              <a:rPr lang="en-US" baseline="0" dirty="0" smtClean="0">
                <a:latin typeface="Calibri" pitchFamily="34" charset="0"/>
              </a:rPr>
              <a:t> </a:t>
            </a:r>
            <a:r>
              <a:rPr lang="en-US" dirty="0" smtClean="0">
                <a:latin typeface="Calibri" pitchFamily="34" charset="0"/>
              </a:rPr>
              <a:t>will decrease the emergency management costs and reduce the impact of major storms on the urban forest.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15C4F2C9-6414-471E-8B22-9C5E6115289C}" type="slidenum">
              <a:rPr lang="en-US" smtClean="0"/>
              <a:pPr/>
              <a:t>5</a:t>
            </a:fld>
            <a:endParaRPr lang="en-US" dirty="0" smtClean="0"/>
          </a:p>
        </p:txBody>
      </p:sp>
      <p:sp>
        <p:nvSpPr>
          <p:cNvPr id="75779"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p>
        </p:txBody>
      </p:sp>
      <p:sp>
        <p:nvSpPr>
          <p:cNvPr id="75780" name="Rectangle 2"/>
          <p:cNvSpPr>
            <a:spLocks noGrp="1" noChangeArrowheads="1"/>
          </p:cNvSpPr>
          <p:nvPr>
            <p:ph type="body"/>
          </p:nvPr>
        </p:nvSpPr>
        <p:spPr>
          <a:xfrm>
            <a:off x="685802" y="4344989"/>
            <a:ext cx="5483225" cy="4110037"/>
          </a:xfrm>
          <a:noFill/>
          <a:ln/>
        </p:spPr>
        <p:txBody>
          <a:bodyPr wrap="none" lIns="0" tIns="0" rIns="0" bIns="0" anchor="ctr"/>
          <a:lstStyle/>
          <a:p>
            <a:pPr eaLnBrk="1" hangingPunct="1"/>
            <a:r>
              <a:rPr lang="en-US" dirty="0" smtClean="0">
                <a:latin typeface="Calibri" pitchFamily="34" charset="0"/>
              </a:rPr>
              <a:t>The answer is for</a:t>
            </a:r>
            <a:r>
              <a:rPr lang="en-US" baseline="0" dirty="0" smtClean="0">
                <a:latin typeface="Calibri" pitchFamily="34" charset="0"/>
              </a:rPr>
              <a:t> Urban Forester and Local Emergency Managers to get connected.</a:t>
            </a:r>
          </a:p>
          <a:p>
            <a:pPr eaLnBrk="1" hangingPunct="1"/>
            <a:r>
              <a:rPr lang="en-US" baseline="0" dirty="0" smtClean="0">
                <a:latin typeface="Calibri" pitchFamily="34" charset="0"/>
              </a:rPr>
              <a:t>This is a great way to jump start a fledgling UF program or enhance an existing program by building in Urban Tree Risk Management.</a:t>
            </a:r>
          </a:p>
          <a:p>
            <a:pPr eaLnBrk="1" hangingPunct="1"/>
            <a:endParaRPr lang="en-US" baseline="0" dirty="0" smtClean="0">
              <a:latin typeface="Calibri" pitchFamily="34" charset="0"/>
            </a:endParaRPr>
          </a:p>
          <a:p>
            <a:pPr eaLnBrk="1" hangingPunct="1"/>
            <a:r>
              <a:rPr lang="en-US" baseline="0" dirty="0" smtClean="0">
                <a:latin typeface="Calibri" pitchFamily="34" charset="0"/>
              </a:rPr>
              <a:t>An Urban Forester has much to offer an Emergency Manager.</a:t>
            </a:r>
          </a:p>
          <a:p>
            <a:pPr eaLnBrk="1" hangingPunct="1"/>
            <a:endParaRPr lang="en-US" baseline="0" dirty="0" smtClean="0">
              <a:latin typeface="Calibri" pitchFamily="34" charset="0"/>
            </a:endParaRPr>
          </a:p>
          <a:p>
            <a:pPr eaLnBrk="1" hangingPunct="1"/>
            <a:r>
              <a:rPr lang="en-US" baseline="0" dirty="0" smtClean="0">
                <a:latin typeface="Calibri" pitchFamily="34" charset="0"/>
              </a:rPr>
              <a:t>A well managed urban forest can:</a:t>
            </a:r>
          </a:p>
          <a:p>
            <a:pPr lvl="1" eaLnBrk="1" hangingPunct="1">
              <a:buFont typeface="Arial" pitchFamily="34" charset="0"/>
              <a:buChar char="•"/>
            </a:pPr>
            <a:r>
              <a:rPr lang="en-US" baseline="0" dirty="0" smtClean="0">
                <a:latin typeface="Calibri" pitchFamily="34" charset="0"/>
              </a:rPr>
              <a:t> reduce </a:t>
            </a:r>
            <a:r>
              <a:rPr lang="en-US" baseline="0" dirty="0" smtClean="0">
                <a:latin typeface="Calibri" pitchFamily="34" charset="0"/>
              </a:rPr>
              <a:t>injury/claims</a:t>
            </a:r>
          </a:p>
          <a:p>
            <a:pPr lvl="1" eaLnBrk="1" hangingPunct="1">
              <a:buFont typeface="Arial" pitchFamily="34" charset="0"/>
              <a:buChar char="•"/>
            </a:pPr>
            <a:r>
              <a:rPr lang="en-US" baseline="0" dirty="0" smtClean="0">
                <a:latin typeface="Calibri" pitchFamily="34" charset="0"/>
              </a:rPr>
              <a:t> limit </a:t>
            </a:r>
            <a:r>
              <a:rPr lang="en-US" baseline="0" dirty="0" smtClean="0">
                <a:latin typeface="Calibri" pitchFamily="34" charset="0"/>
              </a:rPr>
              <a:t>damage to critical infrastructure</a:t>
            </a:r>
          </a:p>
          <a:p>
            <a:pPr lvl="1" eaLnBrk="1" hangingPunct="1">
              <a:buFont typeface="Arial" pitchFamily="34" charset="0"/>
              <a:buChar char="•"/>
            </a:pPr>
            <a:r>
              <a:rPr lang="en-US" baseline="0" dirty="0" smtClean="0">
                <a:latin typeface="Calibri" pitchFamily="34" charset="0"/>
              </a:rPr>
              <a:t> reduce </a:t>
            </a:r>
            <a:r>
              <a:rPr lang="en-US" baseline="0" dirty="0" smtClean="0">
                <a:latin typeface="Calibri" pitchFamily="34" charset="0"/>
              </a:rPr>
              <a:t>clean up costs</a:t>
            </a:r>
          </a:p>
          <a:p>
            <a:pPr lvl="1" eaLnBrk="1" hangingPunct="1">
              <a:buFont typeface="Arial" pitchFamily="34" charset="0"/>
              <a:buChar char="•"/>
            </a:pPr>
            <a:r>
              <a:rPr lang="en-US" baseline="0" dirty="0" smtClean="0">
                <a:latin typeface="Calibri" pitchFamily="34" charset="0"/>
              </a:rPr>
              <a:t> improve </a:t>
            </a:r>
            <a:r>
              <a:rPr lang="en-US" baseline="0" dirty="0" smtClean="0">
                <a:latin typeface="Calibri" pitchFamily="34" charset="0"/>
              </a:rPr>
              <a:t>overall UF management response (eliminate the “putting out fires” mode)</a:t>
            </a:r>
          </a:p>
          <a:p>
            <a:pPr eaLnBrk="1" hangingPunct="1">
              <a:buFontTx/>
              <a:buChar char="-"/>
            </a:pPr>
            <a:endParaRPr lang="en-US" baseline="0" dirty="0" smtClean="0">
              <a:latin typeface="Calibri" pitchFamily="34" charset="0"/>
            </a:endParaRPr>
          </a:p>
          <a:p>
            <a:pPr eaLnBrk="1" hangingPunct="1">
              <a:buFontTx/>
              <a:buNone/>
            </a:pPr>
            <a:r>
              <a:rPr lang="en-US" b="1" dirty="0">
                <a:solidFill>
                  <a:srgbClr val="C00000"/>
                </a:solidFill>
                <a:latin typeface="Calibri" pitchFamily="34" charset="0"/>
              </a:rPr>
              <a:t>By developing Urban Tree Risk Management Plans Urban Foresters can bring their profession to the Emergency Managers table to help them meet a need (safety and reduced cost of clean up) while improving the overall health of the urban forest and building the Urban Forestry program’s worth.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62B69A5C-9646-4008-8B9F-6CA071328E15}" type="slidenum">
              <a:rPr lang="en-US" smtClean="0"/>
              <a:pPr/>
              <a:t>6</a:t>
            </a:fld>
            <a:endParaRPr lang="en-US" dirty="0" smtClean="0"/>
          </a:p>
        </p:txBody>
      </p:sp>
      <p:sp>
        <p:nvSpPr>
          <p:cNvPr id="78851"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p>
        </p:txBody>
      </p:sp>
      <p:sp>
        <p:nvSpPr>
          <p:cNvPr id="78852" name="Rectangle 2"/>
          <p:cNvSpPr>
            <a:spLocks noGrp="1" noChangeArrowheads="1"/>
          </p:cNvSpPr>
          <p:nvPr>
            <p:ph type="body"/>
          </p:nvPr>
        </p:nvSpPr>
        <p:spPr>
          <a:xfrm>
            <a:off x="685802" y="4344989"/>
            <a:ext cx="5483225" cy="4110037"/>
          </a:xfrm>
          <a:noFill/>
          <a:ln/>
        </p:spPr>
        <p:txBody>
          <a:bodyPr wrap="none" lIns="0" tIns="0" rIns="0" bIns="0" anchor="ctr"/>
          <a:lstStyle/>
          <a:p>
            <a:pPr eaLnBrk="1" hangingPunct="1"/>
            <a:r>
              <a:rPr lang="en-US" dirty="0" smtClean="0">
                <a:latin typeface="Calibri" pitchFamily="34" charset="0"/>
              </a:rPr>
              <a:t>We will now look at collaborative</a:t>
            </a:r>
            <a:r>
              <a:rPr lang="en-US" baseline="0" dirty="0" smtClean="0">
                <a:latin typeface="Calibri" pitchFamily="34" charset="0"/>
              </a:rPr>
              <a:t> strategies and opportunities to incorporate urban forestry into emergency management and debris management while meeting the industry standards of both professions.</a:t>
            </a:r>
            <a:endParaRPr 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4" y="8685213"/>
            <a:ext cx="2971800" cy="457200"/>
          </a:xfrm>
          <a:prstGeom prst="rect">
            <a:avLst/>
          </a:prstGeom>
          <a:noFill/>
        </p:spPr>
        <p:txBody>
          <a:bodyPr lIns="93690" tIns="46845" rIns="93690" bIns="46845"/>
          <a:lstStyle/>
          <a:p>
            <a:fld id="{0620DE3C-C11F-4C81-A432-518C11CB0468}" type="slidenum">
              <a:rPr lang="en-US" smtClean="0">
                <a:solidFill>
                  <a:prstClr val="white"/>
                </a:solidFill>
              </a:rPr>
              <a:pPr/>
              <a:t>7</a:t>
            </a:fld>
            <a:endParaRPr lang="en-US" dirty="0" smtClean="0">
              <a:solidFill>
                <a:prstClr val="white"/>
              </a:solidFill>
            </a:endParaRPr>
          </a:p>
        </p:txBody>
      </p:sp>
      <p:sp>
        <p:nvSpPr>
          <p:cNvPr id="82947" name="Text Box 1"/>
          <p:cNvSpPr txBox="1">
            <a:spLocks noChangeArrowheads="1"/>
          </p:cNvSpPr>
          <p:nvPr/>
        </p:nvSpPr>
        <p:spPr bwMode="auto">
          <a:xfrm>
            <a:off x="2143125" y="696914"/>
            <a:ext cx="2571751" cy="3427411"/>
          </a:xfrm>
          <a:prstGeom prst="rect">
            <a:avLst/>
          </a:prstGeom>
          <a:solidFill>
            <a:srgbClr val="FFFFFF"/>
          </a:solidFill>
          <a:ln w="9360">
            <a:solidFill>
              <a:srgbClr val="000000"/>
            </a:solidFill>
            <a:miter lim="800000"/>
            <a:headEnd/>
            <a:tailEnd/>
          </a:ln>
        </p:spPr>
        <p:txBody>
          <a:bodyPr wrap="none" lIns="93674" tIns="46837" rIns="93674" bIns="46837" anchor="ctr"/>
          <a:lstStyle/>
          <a:p>
            <a:pPr defTabSz="432662"/>
            <a:endParaRPr lang="en-US" dirty="0">
              <a:solidFill>
                <a:prstClr val="white"/>
              </a:solidFill>
            </a:endParaRPr>
          </a:p>
        </p:txBody>
      </p:sp>
      <p:sp>
        <p:nvSpPr>
          <p:cNvPr id="82948" name="Rectangle 2"/>
          <p:cNvSpPr>
            <a:spLocks noGrp="1" noChangeArrowheads="1"/>
          </p:cNvSpPr>
          <p:nvPr>
            <p:ph type="body"/>
          </p:nvPr>
        </p:nvSpPr>
        <p:spPr>
          <a:xfrm>
            <a:off x="685802" y="4344989"/>
            <a:ext cx="5483225" cy="4110037"/>
          </a:xfrm>
          <a:noFill/>
          <a:ln/>
        </p:spPr>
        <p:txBody>
          <a:bodyPr wrap="none" lIns="0" tIns="0" rIns="0" bIns="0" anchor="ctr"/>
          <a:lstStyle/>
          <a:p>
            <a:pPr defTabSz="432465" fontAlgn="base">
              <a:spcBef>
                <a:spcPct val="30000"/>
              </a:spcBef>
              <a:spcAft>
                <a:spcPct val="0"/>
              </a:spcAft>
              <a:buClr>
                <a:srgbClr val="000000"/>
              </a:buClr>
              <a:buSzPct val="100000"/>
              <a:defRPr/>
            </a:pPr>
            <a:r>
              <a:rPr lang="en-US" dirty="0" smtClean="0"/>
              <a:t>As we began to look at how an urban forester and emergency manager might collaborate</a:t>
            </a:r>
            <a:r>
              <a:rPr lang="en-US" baseline="0" dirty="0" smtClean="0"/>
              <a:t> we wanted to show exactly where the two might have opportunities to interact in relation to the involvement of an urban forester, or like minded professional, in the care of a communities urban forest. </a:t>
            </a:r>
            <a:r>
              <a:rPr lang="en-US" dirty="0" smtClean="0">
                <a:latin typeface="Calibri" pitchFamily="34" charset="0"/>
              </a:rPr>
              <a:t>An urban forester is likely to be involved on the state level and regional in a partnership and utilized more likely in the planning phases of how to manage and developing the plan where as the Community level is more likely to be utilized with hands on implementation and overseeing the plan. From a more</a:t>
            </a:r>
            <a:r>
              <a:rPr lang="en-US" baseline="0" dirty="0" smtClean="0">
                <a:latin typeface="Calibri" pitchFamily="34" charset="0"/>
              </a:rPr>
              <a:t> general role to a more detailed role.</a:t>
            </a:r>
            <a:endParaRPr lang="en-US" dirty="0" smtClean="0">
              <a:latin typeface="Calibri" pitchFamily="34" charset="0"/>
            </a:endParaRPr>
          </a:p>
          <a:p>
            <a:pPr eaLnBrk="1" hangingPunct="1"/>
            <a:endParaRPr lang="en-US" baseline="0" dirty="0" smtClean="0"/>
          </a:p>
          <a:p>
            <a:pPr eaLnBrk="1" hangingPunct="1"/>
            <a:endParaRPr lang="en-US" baseline="0" dirty="0" smtClean="0"/>
          </a:p>
          <a:p>
            <a:pPr eaLnBrk="1" hangingPunct="1"/>
            <a:r>
              <a:rPr lang="en-US" baseline="0" dirty="0" smtClean="0"/>
              <a:t>T</a:t>
            </a:r>
            <a:r>
              <a:rPr lang="en-US" dirty="0" smtClean="0"/>
              <a:t>he </a:t>
            </a:r>
            <a:r>
              <a:rPr lang="en-US" baseline="0" dirty="0" smtClean="0"/>
              <a:t>Vegetative Management Plan</a:t>
            </a:r>
            <a:r>
              <a:rPr lang="en-US" dirty="0" smtClean="0"/>
              <a:t> and the GIS model (UTRI – Urban Tree Risk Index) ,discussed</a:t>
            </a:r>
            <a:r>
              <a:rPr lang="en-US" baseline="0" dirty="0" smtClean="0"/>
              <a:t> in this presentation, utilizes </a:t>
            </a:r>
            <a:r>
              <a:rPr lang="en-US" dirty="0" smtClean="0"/>
              <a:t>the concept of the general overall look at a region…  A look at the overall Vegetation vs. the more detailed as utilized in a community Tree risk management plan. The involvement</a:t>
            </a:r>
            <a:r>
              <a:rPr lang="en-US" baseline="0" dirty="0" smtClean="0"/>
              <a:t> of the urban forester or like minded professional will be similar… from the general partnership/planning involvement to the more hands on the more detailed the plans is … like the tree risk management plan.</a:t>
            </a:r>
            <a:endParaRPr lang="en-US" dirty="0" smtClean="0"/>
          </a:p>
          <a:p>
            <a:pPr eaLnBrk="1" hangingPunct="1"/>
            <a:endParaRPr lang="en-US" dirty="0" smtClean="0">
              <a:latin typeface="Calibri" pitchFamily="34" charset="0"/>
            </a:endParaRPr>
          </a:p>
          <a:p>
            <a:pPr eaLnBrk="1" hangingPunct="1"/>
            <a:r>
              <a:rPr lang="en-US" dirty="0" smtClean="0">
                <a:latin typeface="Calibri" pitchFamily="34" charset="0"/>
              </a:rPr>
              <a:t>An urban forester is likely to be involved on the state level and regional in a partnership and utilized more likely in the planning phases of how to manage and developing the plan where as the Community level is more likely to be utilized with hands on implementation and overseeing the plan.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142359" y="696404"/>
            <a:ext cx="2573284" cy="3428113"/>
          </a:xfrm>
          <a:prstGeom prst="rect">
            <a:avLst/>
          </a:prstGeom>
          <a:solidFill>
            <a:srgbClr val="FFFFFF"/>
          </a:solidFill>
          <a:ln w="9360">
            <a:solidFill>
              <a:srgbClr val="000000"/>
            </a:solidFill>
            <a:miter lim="800000"/>
            <a:headEnd/>
            <a:tailEnd/>
          </a:ln>
        </p:spPr>
        <p:txBody>
          <a:bodyPr wrap="none" lIns="93683" tIns="46842" rIns="93683" bIns="46842" anchor="ctr"/>
          <a:lstStyle/>
          <a:p>
            <a:endParaRPr lang="en-US" dirty="0"/>
          </a:p>
        </p:txBody>
      </p:sp>
      <p:sp>
        <p:nvSpPr>
          <p:cNvPr id="21507" name="Rectangle 2"/>
          <p:cNvSpPr>
            <a:spLocks noGrp="1" noChangeArrowheads="1"/>
          </p:cNvSpPr>
          <p:nvPr>
            <p:ph type="body"/>
          </p:nvPr>
        </p:nvSpPr>
        <p:spPr>
          <a:xfrm>
            <a:off x="685494" y="4344359"/>
            <a:ext cx="5483947" cy="4110332"/>
          </a:xfrm>
          <a:noFill/>
          <a:ln/>
        </p:spPr>
        <p:txBody>
          <a:bodyPr wrap="none" anchor="ctr"/>
          <a:lstStyle/>
          <a:p>
            <a:endParaRPr lang="en-US" dirty="0" smtClean="0"/>
          </a:p>
          <a:p>
            <a:r>
              <a:rPr lang="en-US" dirty="0" smtClean="0"/>
              <a:t>These are some of the plans that are often developed and are shown here on the same scale from a general down to detail.  There are plenty of opportunities for collaboration with Urban Foresters and Emergency</a:t>
            </a:r>
            <a:r>
              <a:rPr lang="en-US" baseline="0" dirty="0" smtClean="0"/>
              <a:t> Managers </a:t>
            </a:r>
            <a:r>
              <a:rPr lang="en-US" dirty="0" smtClean="0"/>
              <a:t>in all of these with</a:t>
            </a:r>
            <a:r>
              <a:rPr lang="en-US" baseline="0" dirty="0" smtClean="0"/>
              <a:t> the Vegetative Risk Management Plan being the new link.  The link that the two professions  can work hand in hand developing.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spcBef>
                <a:spcPct val="0"/>
              </a:spcBef>
            </a:pPr>
            <a:r>
              <a:rPr lang="en-US" dirty="0" smtClean="0"/>
              <a:t>Here are some measured</a:t>
            </a:r>
            <a:r>
              <a:rPr lang="en-US" baseline="0" dirty="0" smtClean="0"/>
              <a:t> results from an aggressive tree risk management program in </a:t>
            </a:r>
            <a:r>
              <a:rPr lang="en-US" dirty="0" smtClean="0"/>
              <a:t>Columbus, Georgia (from Rachel Barker). We show these to</a:t>
            </a:r>
            <a:r>
              <a:rPr lang="en-US" baseline="0" dirty="0" smtClean="0"/>
              <a:t> demonstrate the measured success a tree risk management plan can have for a community.  </a:t>
            </a:r>
            <a:endParaRPr lang="en-US" dirty="0" smtClean="0"/>
          </a:p>
        </p:txBody>
      </p:sp>
      <p:sp>
        <p:nvSpPr>
          <p:cNvPr id="60420" name="Slide Number Placeholder 3"/>
          <p:cNvSpPr>
            <a:spLocks noGrp="1"/>
          </p:cNvSpPr>
          <p:nvPr>
            <p:ph type="sldNum" sz="quarter" idx="5"/>
          </p:nvPr>
        </p:nvSpPr>
        <p:spPr>
          <a:xfrm>
            <a:off x="3884614" y="8685213"/>
            <a:ext cx="2971800" cy="457200"/>
          </a:xfrm>
          <a:prstGeom prst="rect">
            <a:avLst/>
          </a:prstGeom>
          <a:noFill/>
        </p:spPr>
        <p:txBody>
          <a:bodyPr lIns="93690" tIns="46845" rIns="93690" bIns="46845"/>
          <a:lstStyle/>
          <a:p>
            <a:fld id="{885C4660-12DA-4878-8936-8E0AE650816A}"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4C918-C046-4DFB-AFF9-7222B964C877}"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290278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4C918-C046-4DFB-AFF9-7222B964C877}"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247674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4C918-C046-4DFB-AFF9-7222B964C877}"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180148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11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4C918-C046-4DFB-AFF9-7222B964C877}"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59949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4C918-C046-4DFB-AFF9-7222B964C877}" type="datetimeFigureOut">
              <a:rPr lang="en-US" smtClean="0"/>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82233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64C918-C046-4DFB-AFF9-7222B964C877}"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396895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4C918-C046-4DFB-AFF9-7222B964C877}" type="datetimeFigureOut">
              <a:rPr lang="en-US" smtClean="0"/>
              <a:t>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278249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4C918-C046-4DFB-AFF9-7222B964C877}" type="datetimeFigureOut">
              <a:rPr lang="en-US" smtClean="0"/>
              <a:t>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358522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4C918-C046-4DFB-AFF9-7222B964C877}" type="datetimeFigureOut">
              <a:rPr lang="en-US" smtClean="0"/>
              <a:t>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358119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4C918-C046-4DFB-AFF9-7222B964C877}"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409270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4C918-C046-4DFB-AFF9-7222B964C877}" type="datetimeFigureOut">
              <a:rPr lang="en-US" smtClean="0"/>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63EA-6278-47AE-B35A-DB7882B751AC}" type="slidenum">
              <a:rPr lang="en-US" smtClean="0"/>
              <a:t>‹#›</a:t>
            </a:fld>
            <a:endParaRPr lang="en-US"/>
          </a:p>
        </p:txBody>
      </p:sp>
    </p:spTree>
    <p:extLst>
      <p:ext uri="{BB962C8B-B14F-4D97-AF65-F5344CB8AC3E}">
        <p14:creationId xmlns:p14="http://schemas.microsoft.com/office/powerpoint/2010/main" val="334305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4C918-C046-4DFB-AFF9-7222B964C877}" type="datetimeFigureOut">
              <a:rPr lang="en-US" smtClean="0"/>
              <a:t>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63EA-6278-47AE-B35A-DB7882B751AC}" type="slidenum">
              <a:rPr lang="en-US" smtClean="0"/>
              <a:t>‹#›</a:t>
            </a:fld>
            <a:endParaRPr lang="en-US"/>
          </a:p>
        </p:txBody>
      </p:sp>
    </p:spTree>
    <p:extLst>
      <p:ext uri="{BB962C8B-B14F-4D97-AF65-F5344CB8AC3E}">
        <p14:creationId xmlns:p14="http://schemas.microsoft.com/office/powerpoint/2010/main" val="194792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urban-forestry.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hyperlink" Target="http://www.maplewoodvoterscoalition.com/blog/uploaded_images/small_jigsawpiece-752483.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6"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1208278" y="1295400"/>
            <a:ext cx="7223125" cy="1470025"/>
          </a:xfrm>
        </p:spPr>
        <p:txBody>
          <a:bodyPr/>
          <a:lstStyle/>
          <a:p>
            <a:r>
              <a:rPr lang="en-US" dirty="0" smtClean="0">
                <a:latin typeface="Bookman Old Style" pitchFamily="18" charset="0"/>
              </a:rPr>
              <a:t>Collaboration Opportunities</a:t>
            </a:r>
            <a:endParaRPr lang="en-US" dirty="0">
              <a:latin typeface="Bookman Old Style" pitchFamily="18" charset="0"/>
            </a:endParaRPr>
          </a:p>
        </p:txBody>
      </p:sp>
      <p:sp>
        <p:nvSpPr>
          <p:cNvPr id="4" name="Subtitle 3"/>
          <p:cNvSpPr>
            <a:spLocks noGrp="1"/>
          </p:cNvSpPr>
          <p:nvPr>
            <p:ph type="subTitle" idx="1"/>
          </p:nvPr>
        </p:nvSpPr>
        <p:spPr>
          <a:xfrm>
            <a:off x="1235075" y="3048000"/>
            <a:ext cx="7254875" cy="1752600"/>
          </a:xfrm>
        </p:spPr>
        <p:txBody>
          <a:bodyPr>
            <a:normAutofit fontScale="85000" lnSpcReduction="20000"/>
          </a:bodyPr>
          <a:lstStyle/>
          <a:p>
            <a:r>
              <a:rPr lang="en-US" dirty="0" smtClean="0"/>
              <a:t>Urban Foresters &amp; Emergency Managers</a:t>
            </a:r>
          </a:p>
          <a:p>
            <a:r>
              <a:rPr lang="en-US" dirty="0" smtClean="0"/>
              <a:t>Urban Tree Risk Management </a:t>
            </a:r>
          </a:p>
          <a:p>
            <a:r>
              <a:rPr lang="en-US" dirty="0" smtClean="0"/>
              <a:t>&amp;</a:t>
            </a:r>
          </a:p>
          <a:p>
            <a:r>
              <a:rPr lang="en-US" dirty="0" smtClean="0"/>
              <a:t> Vegetation Risk Management</a:t>
            </a:r>
          </a:p>
          <a:p>
            <a:endParaRPr lang="en-US" dirty="0"/>
          </a:p>
        </p:txBody>
      </p:sp>
    </p:spTree>
    <p:extLst>
      <p:ext uri="{BB962C8B-B14F-4D97-AF65-F5344CB8AC3E}">
        <p14:creationId xmlns:p14="http://schemas.microsoft.com/office/powerpoint/2010/main" val="1505594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88820" y="3733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409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 name="Title 2"/>
          <p:cNvSpPr>
            <a:spLocks noGrp="1"/>
          </p:cNvSpPr>
          <p:nvPr>
            <p:ph type="title"/>
          </p:nvPr>
        </p:nvSpPr>
        <p:spPr>
          <a:xfrm>
            <a:off x="1371600" y="274638"/>
            <a:ext cx="7315200" cy="1173162"/>
          </a:xfrm>
        </p:spPr>
        <p:txBody>
          <a:bodyPr/>
          <a:lstStyle/>
          <a:p>
            <a:pPr algn="l"/>
            <a:r>
              <a:rPr lang="en-US" sz="3600" b="1" dirty="0" smtClean="0">
                <a:latin typeface="Bookman Old Style" pitchFamily="18" charset="0"/>
              </a:rPr>
              <a:t>Mitigation/Planning</a:t>
            </a:r>
            <a:endParaRPr lang="en-US" sz="3600" b="1" dirty="0">
              <a:latin typeface="Bookman Old Style" pitchFamily="18" charset="0"/>
            </a:endParaRPr>
          </a:p>
        </p:txBody>
      </p:sp>
      <p:sp>
        <p:nvSpPr>
          <p:cNvPr id="4" name="Content Placeholder 3"/>
          <p:cNvSpPr>
            <a:spLocks noGrp="1"/>
          </p:cNvSpPr>
          <p:nvPr>
            <p:ph idx="1"/>
          </p:nvPr>
        </p:nvSpPr>
        <p:spPr>
          <a:xfrm>
            <a:off x="1234440" y="1447800"/>
            <a:ext cx="7452360" cy="5257800"/>
          </a:xfrm>
        </p:spPr>
        <p:txBody>
          <a:bodyPr/>
          <a:lstStyle/>
          <a:p>
            <a:pPr marL="342900" lvl="1" indent="-342900">
              <a:buFont typeface="Arial" charset="0"/>
              <a:buChar char="•"/>
            </a:pPr>
            <a:r>
              <a:rPr lang="en-US" sz="2400" b="1" dirty="0" smtClean="0">
                <a:solidFill>
                  <a:srgbClr val="000000"/>
                </a:solidFill>
                <a:latin typeface="Times New Roman" pitchFamily="18" charset="0"/>
                <a:cs typeface="Arial" pitchFamily="34" charset="0"/>
              </a:rPr>
              <a:t>Identifying critical infrastructure to include vegetation at critical facilities</a:t>
            </a:r>
            <a:r>
              <a:rPr lang="en-US" sz="2400" dirty="0" smtClean="0">
                <a:solidFill>
                  <a:srgbClr val="000000"/>
                </a:solidFill>
                <a:latin typeface="Times New Roman" pitchFamily="18" charset="0"/>
                <a:cs typeface="Arial" pitchFamily="34" charset="0"/>
              </a:rPr>
              <a:t> </a:t>
            </a:r>
            <a:r>
              <a:rPr lang="en-US" sz="2400" b="1" i="1" dirty="0" smtClean="0">
                <a:solidFill>
                  <a:srgbClr val="000000"/>
                </a:solidFill>
                <a:latin typeface="Times New Roman" pitchFamily="18" charset="0"/>
                <a:cs typeface="Arial" pitchFamily="34" charset="0"/>
              </a:rPr>
              <a:t>– </a:t>
            </a:r>
            <a:r>
              <a:rPr lang="en-US" sz="2400" dirty="0" smtClean="0">
                <a:solidFill>
                  <a:srgbClr val="000000"/>
                </a:solidFill>
                <a:latin typeface="Times New Roman" pitchFamily="18" charset="0"/>
                <a:cs typeface="Arial" pitchFamily="34" charset="0"/>
              </a:rPr>
              <a:t>Evaluate and mitigate as necessary</a:t>
            </a:r>
          </a:p>
          <a:p>
            <a:pPr marL="342900" lvl="1" indent="-342900">
              <a:buFont typeface="Arial" charset="0"/>
              <a:buChar char="•"/>
            </a:pPr>
            <a:r>
              <a:rPr lang="en-US" sz="2400" b="1" dirty="0" smtClean="0">
                <a:solidFill>
                  <a:srgbClr val="000000"/>
                </a:solidFill>
                <a:latin typeface="Times New Roman" pitchFamily="18" charset="0"/>
                <a:cs typeface="Arial" pitchFamily="34" charset="0"/>
              </a:rPr>
              <a:t>GIS mapping</a:t>
            </a:r>
            <a:r>
              <a:rPr lang="en-US" sz="2400" dirty="0" smtClean="0">
                <a:solidFill>
                  <a:srgbClr val="000000"/>
                </a:solidFill>
                <a:latin typeface="Times New Roman" pitchFamily="18" charset="0"/>
                <a:cs typeface="Arial" pitchFamily="34" charset="0"/>
              </a:rPr>
              <a:t> – Identify potential high debris and hazard areas.  Where is the highest potential for vegetative removal and your hazard areas ranked from highest to lowest </a:t>
            </a:r>
          </a:p>
          <a:p>
            <a:pPr marL="342900" lvl="1" indent="-342900">
              <a:buFont typeface="Arial" charset="0"/>
              <a:buChar char="•"/>
            </a:pPr>
            <a:r>
              <a:rPr lang="en-US" sz="2400" b="1" dirty="0" smtClean="0">
                <a:solidFill>
                  <a:srgbClr val="000000"/>
                </a:solidFill>
                <a:latin typeface="Times New Roman" pitchFamily="18" charset="0"/>
                <a:cs typeface="Arial" pitchFamily="34" charset="0"/>
              </a:rPr>
              <a:t>Debris estimation </a:t>
            </a:r>
            <a:r>
              <a:rPr lang="en-US" sz="2400" i="1" dirty="0" smtClean="0">
                <a:solidFill>
                  <a:srgbClr val="000000"/>
                </a:solidFill>
                <a:latin typeface="Times New Roman" pitchFamily="18" charset="0"/>
                <a:cs typeface="Arial" pitchFamily="34" charset="0"/>
              </a:rPr>
              <a:t>– </a:t>
            </a:r>
            <a:r>
              <a:rPr lang="en-US" sz="2400" dirty="0">
                <a:solidFill>
                  <a:srgbClr val="000000"/>
                </a:solidFill>
                <a:latin typeface="Times New Roman" pitchFamily="18" charset="0"/>
                <a:cs typeface="Arial" pitchFamily="34" charset="0"/>
              </a:rPr>
              <a:t>U</a:t>
            </a:r>
            <a:r>
              <a:rPr lang="en-US" sz="2400" dirty="0" smtClean="0">
                <a:solidFill>
                  <a:srgbClr val="000000"/>
                </a:solidFill>
                <a:latin typeface="Times New Roman" pitchFamily="18" charset="0"/>
                <a:cs typeface="Arial" pitchFamily="34" charset="0"/>
              </a:rPr>
              <a:t>tilizing street segments and random sampling after an event and other methods</a:t>
            </a:r>
          </a:p>
          <a:p>
            <a:pPr marL="342900" lvl="1" indent="-342900">
              <a:buFont typeface="Arial" charset="0"/>
              <a:buChar char="•"/>
            </a:pPr>
            <a:r>
              <a:rPr lang="en-US" sz="2400" b="1" dirty="0" smtClean="0">
                <a:solidFill>
                  <a:srgbClr val="000000"/>
                </a:solidFill>
                <a:latin typeface="Times New Roman" pitchFamily="18" charset="0"/>
                <a:cs typeface="Arial" pitchFamily="34" charset="0"/>
              </a:rPr>
              <a:t>Exercises</a:t>
            </a:r>
            <a:r>
              <a:rPr lang="en-US" sz="2400" i="1" dirty="0" smtClean="0">
                <a:solidFill>
                  <a:srgbClr val="000000"/>
                </a:solidFill>
                <a:latin typeface="Times New Roman" pitchFamily="18" charset="0"/>
                <a:cs typeface="Arial" pitchFamily="34" charset="0"/>
              </a:rPr>
              <a:t>- </a:t>
            </a:r>
            <a:r>
              <a:rPr lang="en-US" sz="2400" dirty="0" smtClean="0">
                <a:solidFill>
                  <a:srgbClr val="000000"/>
                </a:solidFill>
                <a:latin typeface="Times New Roman" pitchFamily="18" charset="0"/>
                <a:cs typeface="Arial" pitchFamily="34" charset="0"/>
              </a:rPr>
              <a:t>Utilize UTRI data &amp; model for disaster exercises – prioritized response for Public Works personnel and prioritization of resources</a:t>
            </a:r>
          </a:p>
          <a:p>
            <a:pPr marL="342900" lvl="1" indent="-342900">
              <a:buFont typeface="Arial" charset="0"/>
              <a:buChar char="•"/>
            </a:pPr>
            <a:endParaRPr lang="en-US" sz="2400" i="1" dirty="0" smtClean="0">
              <a:solidFill>
                <a:srgbClr val="000000"/>
              </a:solidFill>
              <a:latin typeface="Times New Roman" pitchFamily="18" charset="0"/>
              <a:cs typeface="Arial" pitchFamily="34" charset="0"/>
            </a:endParaRPr>
          </a:p>
          <a:p>
            <a:pPr marL="342900" lvl="1" indent="-342900">
              <a:buFont typeface="Arial" charset="0"/>
              <a:buChar char="•"/>
            </a:pPr>
            <a:endParaRPr lang="en-US" sz="2400" dirty="0">
              <a:solidFill>
                <a:srgbClr val="000000"/>
              </a:solidFill>
              <a:latin typeface="Times New Roman" pitchFamily="18" charset="0"/>
              <a:cs typeface="Arial" pitchFamily="34" charset="0"/>
            </a:endParaRPr>
          </a:p>
          <a:p>
            <a:pPr marL="342900" lvl="1" indent="-342900">
              <a:buFont typeface="Arial" charset="0"/>
              <a:buChar char="•"/>
            </a:pPr>
            <a:endParaRPr lang="en-US" sz="2400" i="1" dirty="0">
              <a:solidFill>
                <a:srgbClr val="000000"/>
              </a:solidFill>
              <a:latin typeface="Times New Roman" pitchFamily="18" charset="0"/>
              <a:cs typeface="Arial" pitchFamily="34" charset="0"/>
            </a:endParaRPr>
          </a:p>
          <a:p>
            <a:endParaRPr lang="en-US" dirty="0"/>
          </a:p>
        </p:txBody>
      </p:sp>
      <p:pic>
        <p:nvPicPr>
          <p:cNvPr id="7" name="Picture 6" descr="http://www.titusville.com/Images/ImageManager/emCycle.gif"/>
          <p:cNvPicPr/>
          <p:nvPr/>
        </p:nvPicPr>
        <p:blipFill>
          <a:blip r:embed="rId4" cstate="print"/>
          <a:srcRect/>
          <a:stretch>
            <a:fillRect/>
          </a:stretch>
        </p:blipFill>
        <p:spPr bwMode="auto">
          <a:xfrm>
            <a:off x="7696200" y="281940"/>
            <a:ext cx="1120140" cy="1242060"/>
          </a:xfrm>
          <a:prstGeom prst="rect">
            <a:avLst/>
          </a:prstGeom>
          <a:noFill/>
          <a:ln w="9525">
            <a:noFill/>
            <a:miter lim="800000"/>
            <a:headEnd/>
            <a:tailEnd/>
          </a:ln>
        </p:spPr>
      </p:pic>
    </p:spTree>
    <p:extLst>
      <p:ext uri="{BB962C8B-B14F-4D97-AF65-F5344CB8AC3E}">
        <p14:creationId xmlns:p14="http://schemas.microsoft.com/office/powerpoint/2010/main" val="11948390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88820" y="3733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409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 name="Title 2"/>
          <p:cNvSpPr>
            <a:spLocks noGrp="1"/>
          </p:cNvSpPr>
          <p:nvPr>
            <p:ph type="title"/>
          </p:nvPr>
        </p:nvSpPr>
        <p:spPr>
          <a:xfrm>
            <a:off x="1371600" y="274638"/>
            <a:ext cx="7315200" cy="1173162"/>
          </a:xfrm>
        </p:spPr>
        <p:txBody>
          <a:bodyPr/>
          <a:lstStyle/>
          <a:p>
            <a:pPr algn="l"/>
            <a:r>
              <a:rPr lang="en-US" sz="3600" b="1" dirty="0" smtClean="0">
                <a:latin typeface="Bookman Old Style" pitchFamily="18" charset="0"/>
              </a:rPr>
              <a:t>Mitigation/Planning</a:t>
            </a:r>
            <a:endParaRPr lang="en-US" sz="3600" b="1" dirty="0">
              <a:latin typeface="Bookman Old Style" pitchFamily="18" charset="0"/>
            </a:endParaRPr>
          </a:p>
        </p:txBody>
      </p:sp>
      <p:sp>
        <p:nvSpPr>
          <p:cNvPr id="4" name="Content Placeholder 3"/>
          <p:cNvSpPr>
            <a:spLocks noGrp="1"/>
          </p:cNvSpPr>
          <p:nvPr>
            <p:ph idx="1"/>
          </p:nvPr>
        </p:nvSpPr>
        <p:spPr>
          <a:xfrm>
            <a:off x="1234440" y="1447800"/>
            <a:ext cx="7452360" cy="5257800"/>
          </a:xfrm>
        </p:spPr>
        <p:txBody>
          <a:bodyPr/>
          <a:lstStyle/>
          <a:p>
            <a:pPr lvl="1" defTabSz="914400">
              <a:lnSpc>
                <a:spcPct val="100000"/>
              </a:lnSpc>
              <a:buClrTx/>
              <a:buSzTx/>
              <a:buFont typeface="Symbol" pitchFamily="18" charset="2"/>
              <a:buChar char="·"/>
            </a:pPr>
            <a:r>
              <a:rPr lang="en-US" sz="2400" b="1" dirty="0" smtClean="0">
                <a:solidFill>
                  <a:srgbClr val="000000"/>
                </a:solidFill>
                <a:latin typeface="Times New Roman" pitchFamily="18" charset="0"/>
                <a:cs typeface="Arial" pitchFamily="34" charset="0"/>
              </a:rPr>
              <a:t>Natural and </a:t>
            </a:r>
            <a:r>
              <a:rPr lang="en-US" sz="2400" b="1" dirty="0">
                <a:solidFill>
                  <a:srgbClr val="000000"/>
                </a:solidFill>
                <a:latin typeface="Times New Roman" pitchFamily="18" charset="0"/>
                <a:cs typeface="Arial" pitchFamily="34" charset="0"/>
              </a:rPr>
              <a:t>H</a:t>
            </a:r>
            <a:r>
              <a:rPr lang="en-US" sz="2400" b="1" dirty="0" smtClean="0">
                <a:solidFill>
                  <a:srgbClr val="000000"/>
                </a:solidFill>
                <a:latin typeface="Times New Roman" pitchFamily="18" charset="0"/>
                <a:cs typeface="Arial" pitchFamily="34" charset="0"/>
              </a:rPr>
              <a:t>azard </a:t>
            </a:r>
            <a:r>
              <a:rPr lang="en-US" sz="2400" b="1" dirty="0">
                <a:solidFill>
                  <a:srgbClr val="000000"/>
                </a:solidFill>
                <a:latin typeface="Times New Roman" pitchFamily="18" charset="0"/>
                <a:cs typeface="Arial" pitchFamily="34" charset="0"/>
              </a:rPr>
              <a:t>M</a:t>
            </a:r>
            <a:r>
              <a:rPr lang="en-US" sz="2400" b="1" dirty="0" smtClean="0">
                <a:solidFill>
                  <a:srgbClr val="000000"/>
                </a:solidFill>
                <a:latin typeface="Times New Roman" pitchFamily="18" charset="0"/>
                <a:cs typeface="Arial" pitchFamily="34" charset="0"/>
              </a:rPr>
              <a:t>itigation </a:t>
            </a:r>
            <a:r>
              <a:rPr lang="en-US" sz="2400" b="1" dirty="0">
                <a:solidFill>
                  <a:srgbClr val="000000"/>
                </a:solidFill>
                <a:latin typeface="Times New Roman" pitchFamily="18" charset="0"/>
                <a:cs typeface="Arial" pitchFamily="34" charset="0"/>
              </a:rPr>
              <a:t>planning</a:t>
            </a:r>
            <a:r>
              <a:rPr lang="en-US" sz="2400" dirty="0">
                <a:solidFill>
                  <a:srgbClr val="000000"/>
                </a:solidFill>
                <a:latin typeface="Times New Roman" pitchFamily="18" charset="0"/>
                <a:cs typeface="Arial" pitchFamily="34" charset="0"/>
              </a:rPr>
              <a:t> – Mitigate by pruning/removal and scheduled inspections of identified areas</a:t>
            </a:r>
          </a:p>
          <a:p>
            <a:pPr lvl="1" defTabSz="914400">
              <a:lnSpc>
                <a:spcPct val="100000"/>
              </a:lnSpc>
              <a:buClrTx/>
              <a:buSzTx/>
              <a:buFont typeface="Symbol" pitchFamily="18" charset="2"/>
              <a:buChar char="·"/>
            </a:pPr>
            <a:r>
              <a:rPr lang="en-US" sz="2400" b="1" dirty="0">
                <a:solidFill>
                  <a:srgbClr val="000000"/>
                </a:solidFill>
                <a:latin typeface="Times New Roman" pitchFamily="18" charset="0"/>
                <a:cs typeface="Arial" pitchFamily="34" charset="0"/>
              </a:rPr>
              <a:t>Debris Management Plan</a:t>
            </a:r>
            <a:r>
              <a:rPr lang="en-US" sz="2400" dirty="0">
                <a:solidFill>
                  <a:srgbClr val="000000"/>
                </a:solidFill>
                <a:latin typeface="Times New Roman" pitchFamily="18" charset="0"/>
                <a:cs typeface="Arial" pitchFamily="34" charset="0"/>
              </a:rPr>
              <a:t> – Utilize UTRI GIS tool to identify staging areas for debris that is closest to the areas with most potential for debris (Canopy % by street segment)</a:t>
            </a:r>
          </a:p>
          <a:p>
            <a:pPr lvl="1" defTabSz="914400">
              <a:lnSpc>
                <a:spcPct val="100000"/>
              </a:lnSpc>
              <a:buClrTx/>
              <a:buSzTx/>
              <a:buFont typeface="Symbol" pitchFamily="18" charset="2"/>
              <a:buChar char="·"/>
            </a:pPr>
            <a:r>
              <a:rPr lang="en-US" sz="2400" b="1" dirty="0">
                <a:solidFill>
                  <a:srgbClr val="000000"/>
                </a:solidFill>
                <a:latin typeface="Times New Roman" pitchFamily="18" charset="0"/>
                <a:cs typeface="Arial" pitchFamily="34" charset="0"/>
              </a:rPr>
              <a:t>Local ordinances</a:t>
            </a:r>
            <a:r>
              <a:rPr lang="en-US" sz="2400" dirty="0">
                <a:solidFill>
                  <a:srgbClr val="000000"/>
                </a:solidFill>
                <a:latin typeface="Times New Roman" pitchFamily="18" charset="0"/>
                <a:cs typeface="Arial" pitchFamily="34" charset="0"/>
              </a:rPr>
              <a:t> – Analyze and development  of ordinances such as tree planting requirements on major corridors and emergency routes</a:t>
            </a:r>
          </a:p>
        </p:txBody>
      </p:sp>
      <p:pic>
        <p:nvPicPr>
          <p:cNvPr id="7" name="Picture 6" descr="http://www.titusville.com/Images/ImageManager/emCycle.gif"/>
          <p:cNvPicPr/>
          <p:nvPr/>
        </p:nvPicPr>
        <p:blipFill>
          <a:blip r:embed="rId4" cstate="print"/>
          <a:srcRect/>
          <a:stretch>
            <a:fillRect/>
          </a:stretch>
        </p:blipFill>
        <p:spPr bwMode="auto">
          <a:xfrm>
            <a:off x="7696200" y="281940"/>
            <a:ext cx="1120140" cy="1242060"/>
          </a:xfrm>
          <a:prstGeom prst="rect">
            <a:avLst/>
          </a:prstGeom>
          <a:noFill/>
          <a:ln w="9525">
            <a:noFill/>
            <a:miter lim="800000"/>
            <a:headEnd/>
            <a:tailEnd/>
          </a:ln>
        </p:spPr>
      </p:pic>
    </p:spTree>
    <p:extLst>
      <p:ext uri="{BB962C8B-B14F-4D97-AF65-F5344CB8AC3E}">
        <p14:creationId xmlns:p14="http://schemas.microsoft.com/office/powerpoint/2010/main" val="14473233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88820" y="3733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409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 name="Title 2"/>
          <p:cNvSpPr>
            <a:spLocks noGrp="1"/>
          </p:cNvSpPr>
          <p:nvPr>
            <p:ph type="title"/>
          </p:nvPr>
        </p:nvSpPr>
        <p:spPr>
          <a:xfrm>
            <a:off x="1447800" y="274638"/>
            <a:ext cx="7239000" cy="1173162"/>
          </a:xfrm>
        </p:spPr>
        <p:txBody>
          <a:bodyPr/>
          <a:lstStyle/>
          <a:p>
            <a:pPr algn="l"/>
            <a:r>
              <a:rPr lang="en-US" sz="3600" b="1" dirty="0" smtClean="0">
                <a:latin typeface="Bookman Old Style" pitchFamily="18" charset="0"/>
              </a:rPr>
              <a:t>Response</a:t>
            </a:r>
            <a:endParaRPr lang="en-US" sz="3600" b="1" dirty="0">
              <a:latin typeface="Bookman Old Style" pitchFamily="18" charset="0"/>
            </a:endParaRPr>
          </a:p>
        </p:txBody>
      </p:sp>
      <p:sp>
        <p:nvSpPr>
          <p:cNvPr id="4" name="Content Placeholder 3"/>
          <p:cNvSpPr>
            <a:spLocks noGrp="1"/>
          </p:cNvSpPr>
          <p:nvPr>
            <p:ph idx="1"/>
          </p:nvPr>
        </p:nvSpPr>
        <p:spPr>
          <a:xfrm>
            <a:off x="1234440" y="1447800"/>
            <a:ext cx="7452360" cy="5257800"/>
          </a:xfrm>
        </p:spPr>
        <p:txBody>
          <a:bodyPr/>
          <a:lstStyle/>
          <a:p>
            <a:pPr lvl="0"/>
            <a:r>
              <a:rPr lang="en-US" sz="2800" b="1" dirty="0">
                <a:latin typeface="Times New Roman" pitchFamily="18" charset="0"/>
                <a:cs typeface="Times New Roman" pitchFamily="18" charset="0"/>
              </a:rPr>
              <a:t>Identifying </a:t>
            </a:r>
            <a:r>
              <a:rPr lang="en-US" sz="2800" b="1" dirty="0" smtClean="0">
                <a:latin typeface="Times New Roman" pitchFamily="18" charset="0"/>
                <a:cs typeface="Times New Roman" pitchFamily="18" charset="0"/>
              </a:rPr>
              <a:t>critical </a:t>
            </a:r>
            <a:r>
              <a:rPr lang="en-US" sz="2800" b="1" dirty="0">
                <a:latin typeface="Times New Roman" pitchFamily="18" charset="0"/>
                <a:cs typeface="Times New Roman" pitchFamily="18" charset="0"/>
              </a:rPr>
              <a:t>i</a:t>
            </a:r>
            <a:r>
              <a:rPr lang="en-US" sz="2800" b="1" dirty="0" smtClean="0">
                <a:latin typeface="Times New Roman" pitchFamily="18" charset="0"/>
                <a:cs typeface="Times New Roman" pitchFamily="18" charset="0"/>
              </a:rPr>
              <a:t>nfrastructure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Prioritize response to high hazard areas and routes </a:t>
            </a:r>
          </a:p>
          <a:p>
            <a:pPr lvl="0"/>
            <a:r>
              <a:rPr lang="en-US" sz="2800" b="1" dirty="0">
                <a:latin typeface="Times New Roman" pitchFamily="18" charset="0"/>
                <a:cs typeface="Times New Roman" pitchFamily="18" charset="0"/>
              </a:rPr>
              <a:t>Staging </a:t>
            </a:r>
            <a:r>
              <a:rPr lang="en-US" sz="2800" b="1" dirty="0" smtClean="0">
                <a:latin typeface="Times New Roman" pitchFamily="18" charset="0"/>
                <a:cs typeface="Times New Roman" pitchFamily="18" charset="0"/>
              </a:rPr>
              <a:t>areas </a:t>
            </a:r>
            <a:r>
              <a:rPr lang="en-US" sz="2800" b="1" dirty="0">
                <a:latin typeface="Times New Roman" pitchFamily="18" charset="0"/>
                <a:cs typeface="Times New Roman" pitchFamily="18" charset="0"/>
              </a:rPr>
              <a:t>for debris</a:t>
            </a:r>
            <a:r>
              <a:rPr lang="en-US" sz="2800" dirty="0">
                <a:latin typeface="Times New Roman" pitchFamily="18" charset="0"/>
                <a:cs typeface="Times New Roman" pitchFamily="18" charset="0"/>
              </a:rPr>
              <a:t> – Utilize UTRI tool</a:t>
            </a:r>
          </a:p>
          <a:p>
            <a:pPr lvl="0"/>
            <a:r>
              <a:rPr lang="en-US" sz="2800" b="1" dirty="0">
                <a:latin typeface="Times New Roman" pitchFamily="18" charset="0"/>
                <a:cs typeface="Times New Roman" pitchFamily="18" charset="0"/>
              </a:rPr>
              <a:t>Debris estimation</a:t>
            </a:r>
            <a:r>
              <a:rPr lang="en-US" sz="2800" dirty="0">
                <a:latin typeface="Times New Roman" pitchFamily="18" charset="0"/>
                <a:cs typeface="Times New Roman" pitchFamily="18" charset="0"/>
              </a:rPr>
              <a:t> -  Identifying high hazard areas and </a:t>
            </a:r>
            <a:r>
              <a:rPr lang="en-US" sz="2800" dirty="0" smtClean="0">
                <a:latin typeface="Times New Roman" pitchFamily="18" charset="0"/>
                <a:cs typeface="Times New Roman" pitchFamily="18" charset="0"/>
              </a:rPr>
              <a:t>utilizing street segments for random sampling in debris estimation </a:t>
            </a:r>
            <a:r>
              <a:rPr lang="en-US" sz="2800" dirty="0" smtClean="0">
                <a:latin typeface="Times New Roman" pitchFamily="18" charset="0"/>
                <a:cs typeface="Times New Roman" pitchFamily="18" charset="0"/>
              </a:rPr>
              <a:t>models</a:t>
            </a:r>
            <a:endParaRPr lang="en-US" sz="2800" dirty="0">
              <a:latin typeface="Times New Roman" pitchFamily="18" charset="0"/>
              <a:cs typeface="Times New Roman" pitchFamily="18" charset="0"/>
            </a:endParaRPr>
          </a:p>
        </p:txBody>
      </p:sp>
      <p:pic>
        <p:nvPicPr>
          <p:cNvPr id="7" name="Picture 6" descr="http://www.titusville.com/Images/ImageManager/emCycle.gif"/>
          <p:cNvPicPr/>
          <p:nvPr/>
        </p:nvPicPr>
        <p:blipFill>
          <a:blip r:embed="rId4" cstate="print"/>
          <a:srcRect/>
          <a:stretch>
            <a:fillRect/>
          </a:stretch>
        </p:blipFill>
        <p:spPr bwMode="auto">
          <a:xfrm>
            <a:off x="7696200" y="281940"/>
            <a:ext cx="1120140" cy="1242060"/>
          </a:xfrm>
          <a:prstGeom prst="rect">
            <a:avLst/>
          </a:prstGeom>
          <a:noFill/>
          <a:ln w="9525">
            <a:noFill/>
            <a:miter lim="800000"/>
            <a:headEnd/>
            <a:tailEnd/>
          </a:ln>
        </p:spPr>
      </p:pic>
    </p:spTree>
    <p:extLst>
      <p:ext uri="{BB962C8B-B14F-4D97-AF65-F5344CB8AC3E}">
        <p14:creationId xmlns:p14="http://schemas.microsoft.com/office/powerpoint/2010/main" val="123959911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88820" y="3733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409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5" name="Picture 4" descr="http://www.titusville.com/Images/ImageManager/emCycle.gif"/>
          <p:cNvPicPr/>
          <p:nvPr/>
        </p:nvPicPr>
        <p:blipFill>
          <a:blip r:embed="rId4" cstate="print"/>
          <a:srcRect/>
          <a:stretch>
            <a:fillRect/>
          </a:stretch>
        </p:blipFill>
        <p:spPr bwMode="auto">
          <a:xfrm>
            <a:off x="7696200" y="281940"/>
            <a:ext cx="1120140" cy="1242060"/>
          </a:xfrm>
          <a:prstGeom prst="rect">
            <a:avLst/>
          </a:prstGeom>
          <a:noFill/>
          <a:ln w="9525">
            <a:noFill/>
            <a:miter lim="800000"/>
            <a:headEnd/>
            <a:tailEnd/>
          </a:ln>
        </p:spPr>
      </p:pic>
      <p:sp>
        <p:nvSpPr>
          <p:cNvPr id="3" name="Title 2"/>
          <p:cNvSpPr>
            <a:spLocks noGrp="1"/>
          </p:cNvSpPr>
          <p:nvPr>
            <p:ph type="title"/>
          </p:nvPr>
        </p:nvSpPr>
        <p:spPr>
          <a:xfrm>
            <a:off x="1447800" y="274638"/>
            <a:ext cx="7239000" cy="1173162"/>
          </a:xfrm>
        </p:spPr>
        <p:txBody>
          <a:bodyPr/>
          <a:lstStyle/>
          <a:p>
            <a:pPr algn="l"/>
            <a:r>
              <a:rPr lang="en-US" sz="3600" b="1" dirty="0" smtClean="0">
                <a:latin typeface="Bookman Old Style" pitchFamily="18" charset="0"/>
              </a:rPr>
              <a:t>Recovery</a:t>
            </a:r>
            <a:endParaRPr lang="en-US" sz="3600" b="1" dirty="0">
              <a:latin typeface="Bookman Old Style" pitchFamily="18" charset="0"/>
            </a:endParaRPr>
          </a:p>
        </p:txBody>
      </p:sp>
      <p:sp>
        <p:nvSpPr>
          <p:cNvPr id="4" name="Content Placeholder 3"/>
          <p:cNvSpPr>
            <a:spLocks noGrp="1"/>
          </p:cNvSpPr>
          <p:nvPr>
            <p:ph idx="1"/>
          </p:nvPr>
        </p:nvSpPr>
        <p:spPr>
          <a:xfrm>
            <a:off x="1234440" y="1447800"/>
            <a:ext cx="7452360" cy="5257800"/>
          </a:xfrm>
        </p:spPr>
        <p:txBody>
          <a:bodyPr/>
          <a:lstStyle/>
          <a:p>
            <a:pPr lvl="0"/>
            <a:r>
              <a:rPr lang="en-US" sz="2800" b="1" dirty="0">
                <a:latin typeface="Times New Roman" pitchFamily="18" charset="0"/>
                <a:cs typeface="Times New Roman" pitchFamily="18" charset="0"/>
              </a:rPr>
              <a:t>Debris </a:t>
            </a:r>
            <a:r>
              <a:rPr lang="en-US" sz="2800" b="1" dirty="0" smtClean="0">
                <a:latin typeface="Times New Roman" pitchFamily="18" charset="0"/>
                <a:cs typeface="Times New Roman" pitchFamily="18" charset="0"/>
              </a:rPr>
              <a:t>management </a:t>
            </a:r>
            <a:r>
              <a:rPr lang="en-US" sz="2800" b="1" dirty="0">
                <a:latin typeface="Times New Roman" pitchFamily="18" charset="0"/>
                <a:cs typeface="Times New Roman" pitchFamily="18" charset="0"/>
              </a:rPr>
              <a:t>protocol - </a:t>
            </a:r>
            <a:r>
              <a:rPr lang="en-US" sz="2800" dirty="0">
                <a:latin typeface="Times New Roman" pitchFamily="18" charset="0"/>
                <a:cs typeface="Times New Roman" pitchFamily="18" charset="0"/>
              </a:rPr>
              <a:t>High Hazard areas will most likely produce highest amounts of debris. Plan accordingly</a:t>
            </a:r>
          </a:p>
          <a:p>
            <a:pPr lvl="0"/>
            <a:r>
              <a:rPr lang="en-US" sz="2800" b="1" dirty="0">
                <a:latin typeface="Times New Roman" pitchFamily="18" charset="0"/>
                <a:cs typeface="Times New Roman" pitchFamily="18" charset="0"/>
              </a:rPr>
              <a:t>Insect/disease and invasive species separation and management protocol</a:t>
            </a:r>
            <a:r>
              <a:rPr lang="en-US" sz="2800" dirty="0">
                <a:latin typeface="Times New Roman" pitchFamily="18" charset="0"/>
                <a:cs typeface="Times New Roman" pitchFamily="18" charset="0"/>
              </a:rPr>
              <a:t> – Utilize a VRMP and the UTRI model to develop and opportunity to include these </a:t>
            </a:r>
            <a:r>
              <a:rPr lang="en-US" sz="2800" dirty="0" smtClean="0">
                <a:latin typeface="Times New Roman" pitchFamily="18" charset="0"/>
                <a:cs typeface="Times New Roman" pitchFamily="18" charset="0"/>
              </a:rPr>
              <a:t>protocols</a:t>
            </a:r>
            <a:endParaRPr lang="en-US" sz="2800" dirty="0">
              <a:latin typeface="Times New Roman" pitchFamily="18" charset="0"/>
              <a:cs typeface="Times New Roman" pitchFamily="18" charset="0"/>
            </a:endParaRPr>
          </a:p>
          <a:p>
            <a:pPr lvl="0"/>
            <a:r>
              <a:rPr lang="en-US" sz="2800" b="1" dirty="0">
                <a:latin typeface="Times New Roman" pitchFamily="18" charset="0"/>
                <a:cs typeface="Times New Roman" pitchFamily="18" charset="0"/>
              </a:rPr>
              <a:t>Pruning and/or removal</a:t>
            </a:r>
            <a:r>
              <a:rPr lang="en-US" sz="2800" dirty="0">
                <a:latin typeface="Times New Roman" pitchFamily="18" charset="0"/>
                <a:cs typeface="Times New Roman" pitchFamily="18" charset="0"/>
              </a:rPr>
              <a:t>-   as determined by identified areas and based off of evaluation and </a:t>
            </a:r>
            <a:r>
              <a:rPr lang="en-US" sz="2800" dirty="0" smtClean="0">
                <a:latin typeface="Times New Roman" pitchFamily="18" charset="0"/>
                <a:cs typeface="Times New Roman" pitchFamily="18" charset="0"/>
              </a:rPr>
              <a:t>inspection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972154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88820" y="3733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409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5" name="Picture 4" descr="http://www.titusville.com/Images/ImageManager/emCycle.gif"/>
          <p:cNvPicPr/>
          <p:nvPr/>
        </p:nvPicPr>
        <p:blipFill>
          <a:blip r:embed="rId4" cstate="print"/>
          <a:srcRect/>
          <a:stretch>
            <a:fillRect/>
          </a:stretch>
        </p:blipFill>
        <p:spPr bwMode="auto">
          <a:xfrm>
            <a:off x="7696200" y="281940"/>
            <a:ext cx="1120140" cy="1242060"/>
          </a:xfrm>
          <a:prstGeom prst="rect">
            <a:avLst/>
          </a:prstGeom>
          <a:noFill/>
          <a:ln w="9525">
            <a:noFill/>
            <a:miter lim="800000"/>
            <a:headEnd/>
            <a:tailEnd/>
          </a:ln>
        </p:spPr>
      </p:pic>
      <p:sp>
        <p:nvSpPr>
          <p:cNvPr id="3" name="Title 2"/>
          <p:cNvSpPr>
            <a:spLocks noGrp="1"/>
          </p:cNvSpPr>
          <p:nvPr>
            <p:ph type="title"/>
          </p:nvPr>
        </p:nvSpPr>
        <p:spPr>
          <a:xfrm>
            <a:off x="1371600" y="274638"/>
            <a:ext cx="7315200" cy="1173162"/>
          </a:xfrm>
        </p:spPr>
        <p:txBody>
          <a:bodyPr/>
          <a:lstStyle/>
          <a:p>
            <a:pPr algn="l"/>
            <a:r>
              <a:rPr lang="en-US" sz="3600" b="1" dirty="0" smtClean="0">
                <a:latin typeface="Bookman Old Style" pitchFamily="18" charset="0"/>
              </a:rPr>
              <a:t>Recovery</a:t>
            </a:r>
            <a:endParaRPr lang="en-US" sz="3600" b="1" dirty="0">
              <a:latin typeface="Bookman Old Style" pitchFamily="18" charset="0"/>
            </a:endParaRPr>
          </a:p>
        </p:txBody>
      </p:sp>
      <p:sp>
        <p:nvSpPr>
          <p:cNvPr id="4" name="Content Placeholder 3"/>
          <p:cNvSpPr>
            <a:spLocks noGrp="1"/>
          </p:cNvSpPr>
          <p:nvPr>
            <p:ph idx="1"/>
          </p:nvPr>
        </p:nvSpPr>
        <p:spPr>
          <a:xfrm>
            <a:off x="1234440" y="1447800"/>
            <a:ext cx="7757160" cy="5257800"/>
          </a:xfrm>
        </p:spPr>
        <p:txBody>
          <a:bodyPr/>
          <a:lstStyle/>
          <a:p>
            <a:r>
              <a:rPr lang="en-US" sz="2800" b="1" dirty="0">
                <a:latin typeface="Times New Roman" pitchFamily="18" charset="0"/>
                <a:cs typeface="Times New Roman" pitchFamily="18" charset="0"/>
              </a:rPr>
              <a:t>Replanting </a:t>
            </a:r>
            <a:r>
              <a:rPr lang="en-US" sz="2800" dirty="0">
                <a:latin typeface="Times New Roman" pitchFamily="18" charset="0"/>
                <a:cs typeface="Times New Roman" pitchFamily="18" charset="0"/>
              </a:rPr>
              <a:t>– BMPs for planting the right tree in the right </a:t>
            </a:r>
            <a:r>
              <a:rPr lang="en-US" sz="2800" dirty="0" smtClean="0">
                <a:latin typeface="Times New Roman" pitchFamily="18" charset="0"/>
                <a:cs typeface="Times New Roman" pitchFamily="18" charset="0"/>
              </a:rPr>
              <a:t>spot</a:t>
            </a:r>
            <a:endParaRPr lang="en-US" sz="2800" b="1" dirty="0" smtClean="0">
              <a:latin typeface="Times New Roman" pitchFamily="18" charset="0"/>
              <a:cs typeface="Times New Roman" pitchFamily="18" charset="0"/>
            </a:endParaRPr>
          </a:p>
          <a:p>
            <a:pPr lvl="0"/>
            <a:r>
              <a:rPr lang="en-US" sz="2800" b="1" dirty="0" smtClean="0">
                <a:latin typeface="Times New Roman" pitchFamily="18" charset="0"/>
                <a:cs typeface="Times New Roman" pitchFamily="18" charset="0"/>
              </a:rPr>
              <a:t>Education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Proper pruning and planting – (See FEMA </a:t>
            </a:r>
            <a:r>
              <a:rPr lang="en-US" sz="2800" dirty="0" smtClean="0">
                <a:latin typeface="Times New Roman" pitchFamily="18" charset="0"/>
                <a:cs typeface="Times New Roman" pitchFamily="18" charset="0"/>
              </a:rPr>
              <a:t>BMP’s Examples:  </a:t>
            </a:r>
            <a:r>
              <a:rPr lang="en-US" sz="2800" dirty="0">
                <a:latin typeface="Times New Roman" pitchFamily="18" charset="0"/>
                <a:cs typeface="Times New Roman" pitchFamily="18" charset="0"/>
              </a:rPr>
              <a:t>Pre-emptive Pruning: Tree Trimming as a </a:t>
            </a:r>
            <a:r>
              <a:rPr lang="en-US" sz="2800" dirty="0" smtClean="0">
                <a:latin typeface="Times New Roman" pitchFamily="18" charset="0"/>
                <a:cs typeface="Times New Roman" pitchFamily="18" charset="0"/>
              </a:rPr>
              <a:t>Damage </a:t>
            </a:r>
            <a:r>
              <a:rPr lang="en-US" sz="2800" dirty="0">
                <a:latin typeface="Times New Roman" pitchFamily="18" charset="0"/>
                <a:cs typeface="Times New Roman" pitchFamily="18" charset="0"/>
              </a:rPr>
              <a:t>Reduction </a:t>
            </a:r>
            <a:r>
              <a:rPr lang="en-US" sz="2800" dirty="0" smtClean="0">
                <a:latin typeface="Times New Roman" pitchFamily="18" charset="0"/>
                <a:cs typeface="Times New Roman" pitchFamily="18" charset="0"/>
              </a:rPr>
              <a:t>Measure and others )</a:t>
            </a:r>
            <a:endParaRPr lang="en-US" sz="2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8" y="4343400"/>
            <a:ext cx="7058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36942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33528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5123"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4" name="Title 3"/>
          <p:cNvSpPr>
            <a:spLocks noGrp="1"/>
          </p:cNvSpPr>
          <p:nvPr>
            <p:ph type="title"/>
          </p:nvPr>
        </p:nvSpPr>
        <p:spPr>
          <a:xfrm>
            <a:off x="1371600" y="274637"/>
            <a:ext cx="7772400" cy="1479489"/>
          </a:xfrm>
        </p:spPr>
        <p:txBody>
          <a:bodyPr/>
          <a:lstStyle/>
          <a:p>
            <a:pPr algn="l"/>
            <a:r>
              <a:rPr lang="en-US" sz="3600" b="1" dirty="0" smtClean="0">
                <a:latin typeface="Bookman Old Style" pitchFamily="18" charset="0"/>
              </a:rPr>
              <a:t>Who Works With &amp; Manages </a:t>
            </a:r>
            <a:r>
              <a:rPr lang="en-US" sz="3600" b="1" dirty="0">
                <a:latin typeface="Bookman Old Style" pitchFamily="18" charset="0"/>
              </a:rPr>
              <a:t>C</a:t>
            </a:r>
            <a:r>
              <a:rPr lang="en-US" sz="3600" b="1" dirty="0" smtClean="0">
                <a:latin typeface="Bookman Old Style" pitchFamily="18" charset="0"/>
              </a:rPr>
              <a:t>ommunity Trees</a:t>
            </a:r>
            <a:endParaRPr lang="en-US" sz="3600" b="1" dirty="0">
              <a:latin typeface="Bookman Old Style" pitchFamily="18" charset="0"/>
            </a:endParaRPr>
          </a:p>
        </p:txBody>
      </p:sp>
      <p:sp>
        <p:nvSpPr>
          <p:cNvPr id="5" name="Content Placeholder 4"/>
          <p:cNvSpPr>
            <a:spLocks noGrp="1"/>
          </p:cNvSpPr>
          <p:nvPr>
            <p:ph idx="1"/>
          </p:nvPr>
        </p:nvSpPr>
        <p:spPr>
          <a:xfrm>
            <a:off x="1234440" y="4038600"/>
            <a:ext cx="7604760" cy="2667000"/>
          </a:xfrm>
        </p:spPr>
        <p:txBody>
          <a:bodyPr>
            <a:normAutofit lnSpcReduction="10000"/>
          </a:bodyPr>
          <a:lstStyle/>
          <a:p>
            <a:pPr algn="just" defTabSz="457200" eaLnBrk="1" hangingPunct="1">
              <a:lnSpc>
                <a:spcPct val="115000"/>
              </a:lnSpc>
              <a:spcBef>
                <a:spcPts val="0"/>
              </a:spcBef>
              <a:spcAft>
                <a:spcPts val="800"/>
              </a:spcAft>
              <a:buClr>
                <a:srgbClr val="000000"/>
              </a:buClr>
              <a:buSzPct val="100000"/>
            </a:pPr>
            <a:r>
              <a:rPr lang="en-US" sz="2400" dirty="0">
                <a:solidFill>
                  <a:srgbClr val="000000"/>
                </a:solidFill>
                <a:latin typeface="Arial"/>
                <a:ea typeface="Perpetua"/>
                <a:cs typeface="Times New Roman"/>
              </a:rPr>
              <a:t>F</a:t>
            </a:r>
            <a:r>
              <a:rPr lang="en-US" sz="2400" dirty="0" smtClean="0">
                <a:solidFill>
                  <a:srgbClr val="000000"/>
                </a:solidFill>
                <a:latin typeface="Arial"/>
                <a:ea typeface="Perpetua"/>
                <a:cs typeface="Times New Roman"/>
              </a:rPr>
              <a:t>or </a:t>
            </a:r>
            <a:r>
              <a:rPr lang="en-US" sz="2400" dirty="0">
                <a:solidFill>
                  <a:srgbClr val="000000"/>
                </a:solidFill>
                <a:latin typeface="Arial"/>
                <a:ea typeface="Perpetua"/>
                <a:cs typeface="Times New Roman"/>
              </a:rPr>
              <a:t>a comprehensive list of “</a:t>
            </a:r>
            <a:r>
              <a:rPr lang="en-US" sz="2400" dirty="0" smtClean="0">
                <a:solidFill>
                  <a:srgbClr val="000000"/>
                </a:solidFill>
                <a:latin typeface="Arial"/>
                <a:ea typeface="Perpetua"/>
                <a:cs typeface="Times New Roman"/>
              </a:rPr>
              <a:t>Who </a:t>
            </a:r>
            <a:r>
              <a:rPr lang="en-US" sz="2400" dirty="0">
                <a:solidFill>
                  <a:srgbClr val="000000"/>
                </a:solidFill>
                <a:latin typeface="Arial"/>
                <a:ea typeface="Perpetua"/>
                <a:cs typeface="Times New Roman"/>
              </a:rPr>
              <a:t>Works With and Manages Community </a:t>
            </a:r>
            <a:r>
              <a:rPr lang="en-US" sz="2400" dirty="0" smtClean="0">
                <a:solidFill>
                  <a:srgbClr val="000000"/>
                </a:solidFill>
                <a:latin typeface="Arial"/>
                <a:ea typeface="Perpetua"/>
                <a:cs typeface="Times New Roman"/>
              </a:rPr>
              <a:t>Trees” </a:t>
            </a:r>
            <a:r>
              <a:rPr lang="en-US" sz="2400" dirty="0">
                <a:solidFill>
                  <a:srgbClr val="000000"/>
                </a:solidFill>
                <a:latin typeface="Arial"/>
                <a:ea typeface="Perpetua"/>
                <a:cs typeface="Times New Roman"/>
              </a:rPr>
              <a:t>– See the </a:t>
            </a:r>
            <a:r>
              <a:rPr lang="en-US" sz="2400" u="sng" dirty="0">
                <a:solidFill>
                  <a:srgbClr val="000000"/>
                </a:solidFill>
                <a:latin typeface="Arial"/>
                <a:ea typeface="Perpetua"/>
                <a:cs typeface="Times New Roman"/>
                <a:hlinkClick r:id="rId4"/>
              </a:rPr>
              <a:t>Society of Municipal Arborists</a:t>
            </a:r>
            <a:r>
              <a:rPr lang="en-US" sz="2400" dirty="0">
                <a:solidFill>
                  <a:srgbClr val="000000"/>
                </a:solidFill>
                <a:latin typeface="Arial"/>
                <a:ea typeface="Perpetua"/>
                <a:cs typeface="Times New Roman"/>
              </a:rPr>
              <a:t> </a:t>
            </a:r>
            <a:r>
              <a:rPr lang="en-US" sz="2400" u="sng" dirty="0">
                <a:solidFill>
                  <a:srgbClr val="000000"/>
                </a:solidFill>
                <a:latin typeface="Arial"/>
                <a:ea typeface="Perpetua"/>
                <a:cs typeface="Times New Roman"/>
                <a:hlinkClick r:id="rId4"/>
              </a:rPr>
              <a:t>www.urban-forestry.com</a:t>
            </a:r>
            <a:r>
              <a:rPr lang="en-US" sz="2400" dirty="0">
                <a:solidFill>
                  <a:srgbClr val="000000"/>
                </a:solidFill>
                <a:latin typeface="Arial"/>
                <a:ea typeface="Perpetua"/>
                <a:cs typeface="Times New Roman"/>
              </a:rPr>
              <a:t> website and look for the BMP series Green Communities are $mart </a:t>
            </a:r>
            <a:r>
              <a:rPr lang="en-US" sz="2400" dirty="0" smtClean="0">
                <a:solidFill>
                  <a:srgbClr val="000000"/>
                </a:solidFill>
                <a:latin typeface="Arial"/>
                <a:ea typeface="Perpetua"/>
                <a:cs typeface="Times New Roman"/>
              </a:rPr>
              <a:t>Communities</a:t>
            </a:r>
          </a:p>
          <a:p>
            <a:pPr algn="just" defTabSz="457200" eaLnBrk="1" hangingPunct="1">
              <a:lnSpc>
                <a:spcPct val="115000"/>
              </a:lnSpc>
              <a:spcBef>
                <a:spcPts val="0"/>
              </a:spcBef>
              <a:spcAft>
                <a:spcPts val="800"/>
              </a:spcAft>
              <a:buClr>
                <a:srgbClr val="000000"/>
              </a:buClr>
              <a:buSzPct val="100000"/>
            </a:pPr>
            <a:r>
              <a:rPr lang="en-US" sz="2400" dirty="0" smtClean="0">
                <a:solidFill>
                  <a:srgbClr val="000000"/>
                </a:solidFill>
                <a:latin typeface="Arial"/>
                <a:ea typeface="Perpetua"/>
                <a:cs typeface="Times New Roman"/>
              </a:rPr>
              <a:t>Links too!</a:t>
            </a:r>
          </a:p>
          <a:p>
            <a:pPr marL="0" lvl="0" indent="0" algn="just" defTabSz="457200" eaLnBrk="1" hangingPunct="1">
              <a:lnSpc>
                <a:spcPct val="115000"/>
              </a:lnSpc>
              <a:spcBef>
                <a:spcPts val="0"/>
              </a:spcBef>
              <a:spcAft>
                <a:spcPts val="800"/>
              </a:spcAft>
              <a:buClr>
                <a:srgbClr val="000000"/>
              </a:buClr>
              <a:buSzPct val="100000"/>
              <a:buNone/>
            </a:pPr>
            <a:endParaRPr lang="en-US" sz="1800" dirty="0" smtClean="0">
              <a:solidFill>
                <a:srgbClr val="000000"/>
              </a:solidFill>
              <a:latin typeface="Arial"/>
              <a:ea typeface="Perpetua"/>
              <a:cs typeface="Times New Roman"/>
            </a:endParaRPr>
          </a:p>
          <a:p>
            <a:pPr marL="0" indent="0">
              <a:buNone/>
            </a:pPr>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1754127"/>
            <a:ext cx="2971800" cy="229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754127"/>
            <a:ext cx="2971800" cy="23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MA_Logo(trans)"/>
          <p:cNvPicPr/>
          <p:nvPr/>
        </p:nvPicPr>
        <p:blipFill>
          <a:blip r:embed="rId7" cstate="print"/>
          <a:srcRect/>
          <a:stretch>
            <a:fillRect/>
          </a:stretch>
        </p:blipFill>
        <p:spPr bwMode="auto">
          <a:xfrm>
            <a:off x="7772400" y="6056945"/>
            <a:ext cx="1095375" cy="523875"/>
          </a:xfrm>
          <a:prstGeom prst="rect">
            <a:avLst/>
          </a:prstGeom>
          <a:noFill/>
          <a:ln w="9525" algn="in">
            <a:noFill/>
            <a:miter lim="800000"/>
            <a:headEnd/>
            <a:tailEnd/>
          </a:ln>
        </p:spPr>
      </p:pic>
    </p:spTree>
    <p:extLst>
      <p:ext uri="{BB962C8B-B14F-4D97-AF65-F5344CB8AC3E}">
        <p14:creationId xmlns:p14="http://schemas.microsoft.com/office/powerpoint/2010/main" val="9734913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6"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1208278" y="1295400"/>
            <a:ext cx="7418197" cy="1470025"/>
          </a:xfrm>
        </p:spPr>
        <p:txBody>
          <a:bodyPr/>
          <a:lstStyle/>
          <a:p>
            <a:r>
              <a:rPr lang="en-US" dirty="0" smtClean="0">
                <a:latin typeface="Bookman Old Style" pitchFamily="18" charset="0"/>
              </a:rPr>
              <a:t>Collaboration Opportunities</a:t>
            </a:r>
            <a:endParaRPr lang="en-US" dirty="0">
              <a:latin typeface="Bookman Old Style" pitchFamily="18" charset="0"/>
            </a:endParaRPr>
          </a:p>
        </p:txBody>
      </p:sp>
      <p:sp>
        <p:nvSpPr>
          <p:cNvPr id="4" name="Subtitle 3"/>
          <p:cNvSpPr>
            <a:spLocks noGrp="1"/>
          </p:cNvSpPr>
          <p:nvPr>
            <p:ph type="subTitle" idx="1"/>
          </p:nvPr>
        </p:nvSpPr>
        <p:spPr>
          <a:xfrm>
            <a:off x="1235075" y="3048000"/>
            <a:ext cx="7254875" cy="1752600"/>
          </a:xfrm>
        </p:spPr>
        <p:txBody>
          <a:bodyPr>
            <a:normAutofit fontScale="85000" lnSpcReduction="20000"/>
          </a:bodyPr>
          <a:lstStyle/>
          <a:p>
            <a:r>
              <a:rPr lang="en-US" dirty="0" smtClean="0"/>
              <a:t>Urban Foresters &amp; Emergency Managers</a:t>
            </a:r>
          </a:p>
          <a:p>
            <a:r>
              <a:rPr lang="en-US" dirty="0" smtClean="0"/>
              <a:t>Urban Tree Risk Management </a:t>
            </a:r>
          </a:p>
          <a:p>
            <a:r>
              <a:rPr lang="en-US" dirty="0" smtClean="0"/>
              <a:t>&amp;</a:t>
            </a:r>
          </a:p>
          <a:p>
            <a:r>
              <a:rPr lang="en-US" dirty="0" smtClean="0"/>
              <a:t> Vegetation Risk Management</a:t>
            </a:r>
          </a:p>
          <a:p>
            <a:endParaRPr lang="en-US" dirty="0"/>
          </a:p>
        </p:txBody>
      </p:sp>
    </p:spTree>
    <p:extLst>
      <p:ext uri="{BB962C8B-B14F-4D97-AF65-F5344CB8AC3E}">
        <p14:creationId xmlns:p14="http://schemas.microsoft.com/office/powerpoint/2010/main" val="8921953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sp>
        <p:nvSpPr>
          <p:cNvPr id="18435"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defTabSz="457200">
              <a:lnSpc>
                <a:spcPct val="99000"/>
              </a:lnSpc>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latin typeface="Century Gothic" pitchFamily="34" charset="0"/>
            </a:endParaRPr>
          </a:p>
        </p:txBody>
      </p:sp>
      <p:pic>
        <p:nvPicPr>
          <p:cNvPr id="18436"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6" name="Rectangle 1"/>
          <p:cNvSpPr txBox="1">
            <a:spLocks noChangeArrowheads="1"/>
          </p:cNvSpPr>
          <p:nvPr/>
        </p:nvSpPr>
        <p:spPr bwMode="auto">
          <a:xfrm>
            <a:off x="1371600" y="304800"/>
            <a:ext cx="7543800" cy="1622425"/>
          </a:xfrm>
          <a:prstGeom prst="rect">
            <a:avLst/>
          </a:prstGeom>
          <a:noFill/>
          <a:ln>
            <a:miter lim="800000"/>
            <a:headEnd/>
            <a:tailEnd/>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6600"/>
                </a:solidFill>
                <a:latin typeface="Bookman Old Style" pitchFamily="18" charset="0"/>
                <a:ea typeface="+mj-ea"/>
                <a:cs typeface="+mj-cs"/>
              </a:rPr>
              <a:t>Why? Urban </a:t>
            </a:r>
            <a:r>
              <a:rPr lang="en-GB" sz="3600" b="1" dirty="0" smtClean="0">
                <a:solidFill>
                  <a:srgbClr val="006600"/>
                </a:solidFill>
                <a:latin typeface="Bookman Old Style" pitchFamily="18" charset="0"/>
                <a:ea typeface="+mj-ea"/>
                <a:cs typeface="+mj-cs"/>
              </a:rPr>
              <a:t>Tree Risk</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6600"/>
                </a:solidFill>
                <a:latin typeface="Bookman Old Style" pitchFamily="18" charset="0"/>
                <a:ea typeface="+mj-ea"/>
                <a:cs typeface="+mj-cs"/>
              </a:rPr>
              <a:t>Management – Vegetation Risk Management </a:t>
            </a:r>
            <a:endParaRPr lang="en-GB" sz="3600" b="1" dirty="0">
              <a:solidFill>
                <a:srgbClr val="006600"/>
              </a:solidFill>
              <a:latin typeface="Bookman Old Style" pitchFamily="18" charset="0"/>
              <a:ea typeface="+mj-ea"/>
              <a:cs typeface="+mj-cs"/>
            </a:endParaRPr>
          </a:p>
        </p:txBody>
      </p:sp>
      <p:pic>
        <p:nvPicPr>
          <p:cNvPr id="18438" name="Picture 2" descr="Hurricane Katrina"/>
          <p:cNvPicPr>
            <a:picLocks noChangeAspect="1" noChangeArrowheads="1"/>
          </p:cNvPicPr>
          <p:nvPr/>
        </p:nvPicPr>
        <p:blipFill>
          <a:blip r:embed="rId4" cstate="print"/>
          <a:srcRect/>
          <a:stretch>
            <a:fillRect/>
          </a:stretch>
        </p:blipFill>
        <p:spPr bwMode="auto">
          <a:xfrm>
            <a:off x="1386783" y="1984390"/>
            <a:ext cx="3760788" cy="1447800"/>
          </a:xfrm>
          <a:prstGeom prst="rect">
            <a:avLst/>
          </a:prstGeom>
          <a:noFill/>
          <a:ln w="9525">
            <a:noFill/>
            <a:miter lim="800000"/>
            <a:headEnd/>
            <a:tailEnd/>
          </a:ln>
        </p:spPr>
      </p:pic>
      <p:pic>
        <p:nvPicPr>
          <p:cNvPr id="8" name="Picture 10" descr="http://www.setexasrecord.com/content/img/f208889/Rita_tree.bmp"/>
          <p:cNvPicPr>
            <a:picLocks noChangeAspect="1" noChangeArrowheads="1"/>
          </p:cNvPicPr>
          <p:nvPr/>
        </p:nvPicPr>
        <p:blipFill>
          <a:blip r:embed="rId5" cstate="print"/>
          <a:srcRect/>
          <a:stretch>
            <a:fillRect/>
          </a:stretch>
        </p:blipFill>
        <p:spPr bwMode="auto">
          <a:xfrm>
            <a:off x="4343400" y="3505200"/>
            <a:ext cx="1897063" cy="1547813"/>
          </a:xfrm>
          <a:prstGeom prst="rect">
            <a:avLst/>
          </a:prstGeom>
          <a:noFill/>
          <a:ln w="9525">
            <a:noFill/>
            <a:miter lim="800000"/>
            <a:headEnd/>
            <a:tailEnd/>
          </a:ln>
        </p:spPr>
      </p:pic>
      <p:pic>
        <p:nvPicPr>
          <p:cNvPr id="9" name="Picture 4" descr="Z:\Trees\tree clean up in road and on line.jpg"/>
          <p:cNvPicPr>
            <a:picLocks noChangeAspect="1" noChangeArrowheads="1"/>
          </p:cNvPicPr>
          <p:nvPr/>
        </p:nvPicPr>
        <p:blipFill>
          <a:blip r:embed="rId6" cstate="print"/>
          <a:srcRect/>
          <a:stretch>
            <a:fillRect/>
          </a:stretch>
        </p:blipFill>
        <p:spPr bwMode="auto">
          <a:xfrm>
            <a:off x="6477000" y="4124823"/>
            <a:ext cx="2220853" cy="1942286"/>
          </a:xfrm>
          <a:prstGeom prst="rect">
            <a:avLst/>
          </a:prstGeom>
          <a:noFill/>
          <a:ln w="9525">
            <a:noFill/>
            <a:miter lim="800000"/>
            <a:headEnd/>
            <a:tailEnd/>
          </a:ln>
        </p:spPr>
      </p:pic>
      <p:pic>
        <p:nvPicPr>
          <p:cNvPr id="10" name="Picture 4" descr="http://blog.nola.com/hurricane_impact/2008/09/large_20080901_Gustav%20BR%20blog_150.jpg"/>
          <p:cNvPicPr>
            <a:picLocks noChangeAspect="1" noChangeArrowheads="1"/>
          </p:cNvPicPr>
          <p:nvPr/>
        </p:nvPicPr>
        <p:blipFill>
          <a:blip r:embed="rId7" cstate="print"/>
          <a:srcRect/>
          <a:stretch>
            <a:fillRect/>
          </a:stretch>
        </p:blipFill>
        <p:spPr bwMode="auto">
          <a:xfrm>
            <a:off x="6240463" y="1984390"/>
            <a:ext cx="2457389" cy="1857678"/>
          </a:xfrm>
          <a:prstGeom prst="rect">
            <a:avLst/>
          </a:prstGeom>
          <a:noFill/>
          <a:ln w="9525">
            <a:noFill/>
            <a:miter lim="800000"/>
            <a:headEnd/>
            <a:tailEnd/>
          </a:ln>
        </p:spPr>
      </p:pic>
      <p:pic>
        <p:nvPicPr>
          <p:cNvPr id="11" name="Picture 10" descr="http://hpd.dnr.state.ga.us/assets/images/211.jpg"/>
          <p:cNvPicPr>
            <a:picLocks noChangeAspect="1" noChangeArrowheads="1"/>
          </p:cNvPicPr>
          <p:nvPr/>
        </p:nvPicPr>
        <p:blipFill>
          <a:blip r:embed="rId8" cstate="print"/>
          <a:srcRect/>
          <a:stretch>
            <a:fillRect/>
          </a:stretch>
        </p:blipFill>
        <p:spPr bwMode="auto">
          <a:xfrm>
            <a:off x="1600200" y="4124823"/>
            <a:ext cx="2510045" cy="1895340"/>
          </a:xfrm>
          <a:prstGeom prst="rect">
            <a:avLst/>
          </a:prstGeom>
          <a:noFill/>
          <a:ln w="9525">
            <a:noFill/>
            <a:miter lim="800000"/>
            <a:headEnd/>
            <a:tailEnd/>
          </a:ln>
        </p:spPr>
      </p:pic>
      <p:pic>
        <p:nvPicPr>
          <p:cNvPr id="12" name="Picture 8" descr="http://www.crh.noaa.gov/images/pah/ike/tree_on_vehicle_www.jpg"/>
          <p:cNvPicPr>
            <a:picLocks noChangeAspect="1" noChangeArrowheads="1"/>
          </p:cNvPicPr>
          <p:nvPr/>
        </p:nvPicPr>
        <p:blipFill>
          <a:blip r:embed="rId9" cstate="print"/>
          <a:srcRect/>
          <a:stretch>
            <a:fillRect/>
          </a:stretch>
        </p:blipFill>
        <p:spPr bwMode="auto">
          <a:xfrm>
            <a:off x="4382388" y="5125376"/>
            <a:ext cx="1858075" cy="1580224"/>
          </a:xfrm>
          <a:prstGeom prst="rect">
            <a:avLst/>
          </a:prstGeom>
          <a:noFill/>
          <a:ln w="9525">
            <a:noFill/>
            <a:miter lim="800000"/>
            <a:headEnd/>
            <a:tailEnd/>
          </a:ln>
        </p:spPr>
      </p:pic>
    </p:spTree>
    <p:extLst>
      <p:ext uri="{BB962C8B-B14F-4D97-AF65-F5344CB8AC3E}">
        <p14:creationId xmlns:p14="http://schemas.microsoft.com/office/powerpoint/2010/main" val="79036163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chemeClr val="tx1">
                  <a:lumMod val="95000"/>
                  <a:lumOff val="5000"/>
                </a:schemeClr>
              </a:solidFill>
              <a:latin typeface="+mn-lt"/>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chemeClr val="tx1">
                  <a:lumMod val="95000"/>
                  <a:lumOff val="5000"/>
                </a:schemeClr>
              </a:solidFill>
              <a:latin typeface="+mn-lt"/>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chemeClr val="tx1">
                  <a:lumMod val="95000"/>
                  <a:lumOff val="5000"/>
                </a:schemeClr>
              </a:solidFill>
              <a:latin typeface="+mn-lt"/>
            </a:endParaRPr>
          </a:p>
        </p:txBody>
      </p:sp>
      <p:sp>
        <p:nvSpPr>
          <p:cNvPr id="3075"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defTabSz="457200">
              <a:lnSpc>
                <a:spcPct val="99000"/>
              </a:lnSpc>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b="1" dirty="0">
              <a:solidFill>
                <a:schemeClr val="tx1">
                  <a:lumMod val="95000"/>
                  <a:lumOff val="5000"/>
                </a:schemeClr>
              </a:solidFill>
              <a:latin typeface="+mn-lt"/>
            </a:endParaRPr>
          </a:p>
        </p:txBody>
      </p:sp>
      <p:pic>
        <p:nvPicPr>
          <p:cNvPr id="19460"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19461" name="Picture 2" descr="http://www.nematobago.com/December%2019th%202007%20Severe%20Weather-%20Fallen%20tree%20blocking%20road%20at%20Concordia-01.jpg"/>
          <p:cNvPicPr>
            <a:picLocks noChangeAspect="1" noChangeArrowheads="1"/>
          </p:cNvPicPr>
          <p:nvPr/>
        </p:nvPicPr>
        <p:blipFill>
          <a:blip r:embed="rId4" cstate="print"/>
          <a:srcRect/>
          <a:stretch>
            <a:fillRect/>
          </a:stretch>
        </p:blipFill>
        <p:spPr bwMode="auto">
          <a:xfrm>
            <a:off x="1234440" y="3865562"/>
            <a:ext cx="3616960" cy="2668588"/>
          </a:xfrm>
          <a:prstGeom prst="rect">
            <a:avLst/>
          </a:prstGeom>
          <a:noFill/>
          <a:ln w="9525">
            <a:noFill/>
            <a:miter lim="800000"/>
            <a:headEnd/>
            <a:tailEnd/>
          </a:ln>
        </p:spPr>
      </p:pic>
      <p:pic>
        <p:nvPicPr>
          <p:cNvPr id="19462" name="Picture 4" descr="http://cache.daylife.com/imageserve/01RefA96Jk5iL/610x.jpg"/>
          <p:cNvPicPr>
            <a:picLocks noChangeAspect="1" noChangeArrowheads="1"/>
          </p:cNvPicPr>
          <p:nvPr/>
        </p:nvPicPr>
        <p:blipFill>
          <a:blip r:embed="rId5" cstate="print"/>
          <a:srcRect/>
          <a:stretch>
            <a:fillRect/>
          </a:stretch>
        </p:blipFill>
        <p:spPr bwMode="auto">
          <a:xfrm>
            <a:off x="5394325" y="836612"/>
            <a:ext cx="3340100" cy="2268538"/>
          </a:xfrm>
          <a:prstGeom prst="rect">
            <a:avLst/>
          </a:prstGeom>
          <a:noFill/>
          <a:ln w="9525">
            <a:noFill/>
            <a:miter lim="800000"/>
            <a:headEnd/>
            <a:tailEnd/>
          </a:ln>
        </p:spPr>
      </p:pic>
      <p:sp>
        <p:nvSpPr>
          <p:cNvPr id="8" name="TextBox 5"/>
          <p:cNvSpPr txBox="1">
            <a:spLocks noChangeArrowheads="1"/>
          </p:cNvSpPr>
          <p:nvPr/>
        </p:nvSpPr>
        <p:spPr bwMode="auto">
          <a:xfrm>
            <a:off x="1234440" y="837331"/>
            <a:ext cx="4198779" cy="790345"/>
          </a:xfrm>
          <a:prstGeom prst="rect">
            <a:avLst/>
          </a:prstGeom>
          <a:noFill/>
          <a:ln w="9525">
            <a:noFill/>
            <a:miter lim="800000"/>
            <a:headEnd/>
            <a:tailEnd/>
          </a:ln>
        </p:spPr>
        <p:txBody>
          <a:bodyPr wrap="square">
            <a:spAutoFit/>
          </a:bodyPr>
          <a:lstStyle/>
          <a:p>
            <a:pPr marL="457200" indent="-457200" defTabSz="457200">
              <a:lnSpc>
                <a:spcPct val="81000"/>
              </a:lnSpc>
              <a:buClr>
                <a:srgbClr val="000000"/>
              </a:buClr>
              <a:buSzPct val="100000"/>
              <a:buFont typeface="Arial" pitchFamily="34" charset="0"/>
              <a:buChar char="•"/>
              <a:defRPr/>
            </a:pPr>
            <a:r>
              <a:rPr lang="en-US" sz="2800" dirty="0">
                <a:solidFill>
                  <a:schemeClr val="tx1">
                    <a:lumMod val="95000"/>
                    <a:lumOff val="5000"/>
                  </a:schemeClr>
                </a:solidFill>
                <a:latin typeface="+mn-lt"/>
              </a:rPr>
              <a:t>Impede 911 and Emergency Response</a:t>
            </a:r>
          </a:p>
        </p:txBody>
      </p:sp>
      <p:pic>
        <p:nvPicPr>
          <p:cNvPr id="19464" name="Picture 2" descr="http://www.oradelloem.org/images/trees_woodland.jpg"/>
          <p:cNvPicPr>
            <a:picLocks noChangeAspect="1" noChangeArrowheads="1"/>
          </p:cNvPicPr>
          <p:nvPr/>
        </p:nvPicPr>
        <p:blipFill>
          <a:blip r:embed="rId6" cstate="print"/>
          <a:srcRect/>
          <a:stretch>
            <a:fillRect/>
          </a:stretch>
        </p:blipFill>
        <p:spPr bwMode="auto">
          <a:xfrm>
            <a:off x="5257800" y="3714750"/>
            <a:ext cx="3476625" cy="2819400"/>
          </a:xfrm>
          <a:prstGeom prst="rect">
            <a:avLst/>
          </a:prstGeom>
          <a:noFill/>
          <a:ln w="9525">
            <a:noFill/>
            <a:miter lim="800000"/>
            <a:headEnd/>
            <a:tailEnd/>
          </a:ln>
        </p:spPr>
      </p:pic>
      <p:sp>
        <p:nvSpPr>
          <p:cNvPr id="10" name="TextBox 9"/>
          <p:cNvSpPr txBox="1"/>
          <p:nvPr/>
        </p:nvSpPr>
        <p:spPr>
          <a:xfrm>
            <a:off x="1314450" y="184149"/>
            <a:ext cx="3429000" cy="652463"/>
          </a:xfrm>
          <a:prstGeom prst="rect">
            <a:avLst/>
          </a:prstGeom>
          <a:noFill/>
        </p:spPr>
        <p:txBody>
          <a:bodyPr wrap="square">
            <a:spAutoFit/>
          </a:bodyPr>
          <a:lstStyle/>
          <a:p>
            <a:pPr defTabSz="457200">
              <a:lnSpc>
                <a:spcPct val="81000"/>
              </a:lnSpc>
              <a:buClr>
                <a:srgbClr val="000000"/>
              </a:buClr>
              <a:buSzPct val="100000"/>
              <a:buFont typeface="Arial" charset="0"/>
              <a:buNone/>
              <a:defRPr/>
            </a:pPr>
            <a:r>
              <a:rPr lang="en-US" sz="4400" b="1" dirty="0">
                <a:solidFill>
                  <a:srgbClr val="006600"/>
                </a:solidFill>
                <a:latin typeface="Bookman Old Style" pitchFamily="18" charset="0"/>
              </a:rPr>
              <a:t>The Need?</a:t>
            </a:r>
          </a:p>
        </p:txBody>
      </p:sp>
      <p:pic>
        <p:nvPicPr>
          <p:cNvPr id="11" name="Picture 14" descr="http://www.rawfish.com.au/images/severe-storm-fallen-tree-hits-police-station1.jpg"/>
          <p:cNvPicPr>
            <a:picLocks noChangeAspect="1" noChangeArrowheads="1"/>
          </p:cNvPicPr>
          <p:nvPr/>
        </p:nvPicPr>
        <p:blipFill>
          <a:blip r:embed="rId7" cstate="print"/>
          <a:srcRect/>
          <a:stretch>
            <a:fillRect/>
          </a:stretch>
        </p:blipFill>
        <p:spPr bwMode="auto">
          <a:xfrm>
            <a:off x="3802063" y="2942205"/>
            <a:ext cx="3262312" cy="2257651"/>
          </a:xfrm>
          <a:prstGeom prst="rect">
            <a:avLst/>
          </a:prstGeom>
          <a:noFill/>
          <a:ln w="9525">
            <a:noFill/>
            <a:miter lim="800000"/>
            <a:headEnd/>
            <a:tailEnd/>
          </a:ln>
        </p:spPr>
      </p:pic>
      <p:sp>
        <p:nvSpPr>
          <p:cNvPr id="12" name="TextBox 5"/>
          <p:cNvSpPr txBox="1">
            <a:spLocks noChangeArrowheads="1"/>
          </p:cNvSpPr>
          <p:nvPr/>
        </p:nvSpPr>
        <p:spPr bwMode="auto">
          <a:xfrm>
            <a:off x="1234440" y="1798407"/>
            <a:ext cx="4159885" cy="1488356"/>
          </a:xfrm>
          <a:prstGeom prst="rect">
            <a:avLst/>
          </a:prstGeom>
          <a:noFill/>
          <a:ln w="9525">
            <a:noFill/>
            <a:miter lim="800000"/>
            <a:headEnd/>
            <a:tailEnd/>
          </a:ln>
        </p:spPr>
        <p:txBody>
          <a:bodyPr wrap="square">
            <a:spAutoFit/>
          </a:bodyPr>
          <a:lstStyle/>
          <a:p>
            <a:pPr marL="457200" indent="-457200" defTabSz="457200">
              <a:lnSpc>
                <a:spcPct val="81000"/>
              </a:lnSpc>
              <a:buClr>
                <a:srgbClr val="000000"/>
              </a:buClr>
              <a:buSzPct val="100000"/>
              <a:buFont typeface="Arial" pitchFamily="34" charset="0"/>
              <a:buChar char="•"/>
              <a:defRPr/>
            </a:pPr>
            <a:r>
              <a:rPr lang="en-US" sz="2800" dirty="0">
                <a:solidFill>
                  <a:schemeClr val="tx1">
                    <a:lumMod val="95000"/>
                    <a:lumOff val="5000"/>
                  </a:schemeClr>
                </a:solidFill>
                <a:latin typeface="+mn-lt"/>
              </a:rPr>
              <a:t>Structural </a:t>
            </a:r>
            <a:r>
              <a:rPr lang="en-US" sz="2800" dirty="0" smtClean="0">
                <a:solidFill>
                  <a:schemeClr val="tx1">
                    <a:lumMod val="95000"/>
                    <a:lumOff val="5000"/>
                  </a:schemeClr>
                </a:solidFill>
                <a:latin typeface="+mn-lt"/>
              </a:rPr>
              <a:t>Damage &amp; </a:t>
            </a:r>
            <a:r>
              <a:rPr lang="en-US" sz="2800" dirty="0">
                <a:solidFill>
                  <a:schemeClr val="tx1">
                    <a:lumMod val="95000"/>
                    <a:lumOff val="5000"/>
                  </a:schemeClr>
                </a:solidFill>
                <a:latin typeface="+mn-lt"/>
              </a:rPr>
              <a:t>Impede access to  Critical Infrastructure facilities</a:t>
            </a:r>
          </a:p>
        </p:txBody>
      </p:sp>
    </p:spTree>
    <p:extLst>
      <p:ext uri="{BB962C8B-B14F-4D97-AF65-F5344CB8AC3E}">
        <p14:creationId xmlns:p14="http://schemas.microsoft.com/office/powerpoint/2010/main" val="227062537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sp>
        <p:nvSpPr>
          <p:cNvPr id="21507"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defTabSz="457200">
              <a:lnSpc>
                <a:spcPct val="99000"/>
              </a:lnSpc>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latin typeface="Century Gothic" pitchFamily="34" charset="0"/>
            </a:endParaRPr>
          </a:p>
        </p:txBody>
      </p:sp>
      <p:pic>
        <p:nvPicPr>
          <p:cNvPr id="21508"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5" name="TextBox 5"/>
          <p:cNvSpPr txBox="1">
            <a:spLocks noChangeArrowheads="1"/>
          </p:cNvSpPr>
          <p:nvPr/>
        </p:nvSpPr>
        <p:spPr bwMode="auto">
          <a:xfrm>
            <a:off x="1234440" y="1615959"/>
            <a:ext cx="3779520" cy="790345"/>
          </a:xfrm>
          <a:prstGeom prst="rect">
            <a:avLst/>
          </a:prstGeom>
          <a:noFill/>
          <a:ln w="9525">
            <a:noFill/>
            <a:miter lim="800000"/>
            <a:headEnd/>
            <a:tailEnd/>
          </a:ln>
        </p:spPr>
        <p:txBody>
          <a:bodyPr wrap="square">
            <a:spAutoFit/>
          </a:bodyPr>
          <a:lstStyle/>
          <a:p>
            <a:pPr marL="457200" indent="-457200" defTabSz="457200">
              <a:lnSpc>
                <a:spcPct val="81000"/>
              </a:lnSpc>
              <a:buClr>
                <a:srgbClr val="000000"/>
              </a:buClr>
              <a:buSzPct val="100000"/>
              <a:buFont typeface="Arial" pitchFamily="34" charset="0"/>
              <a:buChar char="•"/>
              <a:defRPr/>
            </a:pPr>
            <a:r>
              <a:rPr lang="en-US" sz="2800" dirty="0">
                <a:solidFill>
                  <a:schemeClr val="tx1">
                    <a:lumMod val="95000"/>
                    <a:lumOff val="5000"/>
                  </a:schemeClr>
                </a:solidFill>
                <a:latin typeface="+mn-lt"/>
              </a:rPr>
              <a:t>Emergency Management Costs</a:t>
            </a:r>
          </a:p>
        </p:txBody>
      </p:sp>
      <p:sp>
        <p:nvSpPr>
          <p:cNvPr id="6" name="TextBox 5"/>
          <p:cNvSpPr txBox="1"/>
          <p:nvPr/>
        </p:nvSpPr>
        <p:spPr>
          <a:xfrm>
            <a:off x="1234440" y="347932"/>
            <a:ext cx="2819400" cy="1189300"/>
          </a:xfrm>
          <a:prstGeom prst="rect">
            <a:avLst/>
          </a:prstGeom>
          <a:noFill/>
        </p:spPr>
        <p:txBody>
          <a:bodyPr>
            <a:spAutoFit/>
          </a:bodyPr>
          <a:lstStyle/>
          <a:p>
            <a:pPr defTabSz="457200">
              <a:lnSpc>
                <a:spcPct val="81000"/>
              </a:lnSpc>
              <a:buClr>
                <a:srgbClr val="000000"/>
              </a:buClr>
              <a:buSzPct val="100000"/>
              <a:buFont typeface="Arial" charset="0"/>
              <a:buNone/>
              <a:defRPr/>
            </a:pPr>
            <a:r>
              <a:rPr lang="en-US" sz="4400" b="1" dirty="0">
                <a:solidFill>
                  <a:srgbClr val="006600"/>
                </a:solidFill>
                <a:latin typeface="Bookman Old Style" pitchFamily="18" charset="0"/>
              </a:rPr>
              <a:t>The Need?</a:t>
            </a:r>
          </a:p>
        </p:txBody>
      </p:sp>
      <p:pic>
        <p:nvPicPr>
          <p:cNvPr id="21511" name="Picture 5" descr="C:\Documents and Settings\RBuice\My Documents\Division\forestry clean up 3.JPG"/>
          <p:cNvPicPr>
            <a:picLocks noChangeAspect="1" noChangeArrowheads="1"/>
          </p:cNvPicPr>
          <p:nvPr/>
        </p:nvPicPr>
        <p:blipFill>
          <a:blip r:embed="rId4" cstate="print"/>
          <a:srcRect/>
          <a:stretch>
            <a:fillRect/>
          </a:stretch>
        </p:blipFill>
        <p:spPr bwMode="auto">
          <a:xfrm>
            <a:off x="5181600" y="457200"/>
            <a:ext cx="3657600" cy="2667000"/>
          </a:xfrm>
          <a:prstGeom prst="rect">
            <a:avLst/>
          </a:prstGeom>
          <a:noFill/>
          <a:ln w="9525">
            <a:noFill/>
            <a:miter lim="800000"/>
            <a:headEnd/>
            <a:tailEnd/>
          </a:ln>
        </p:spPr>
      </p:pic>
      <p:pic>
        <p:nvPicPr>
          <p:cNvPr id="21512" name="Picture 4" descr="Z:\Trees\tree clean up in road and on line.jpg"/>
          <p:cNvPicPr>
            <a:picLocks noChangeAspect="1" noChangeArrowheads="1"/>
          </p:cNvPicPr>
          <p:nvPr/>
        </p:nvPicPr>
        <p:blipFill>
          <a:blip r:embed="rId5" cstate="print"/>
          <a:srcRect/>
          <a:stretch>
            <a:fillRect/>
          </a:stretch>
        </p:blipFill>
        <p:spPr bwMode="auto">
          <a:xfrm>
            <a:off x="609600" y="2971800"/>
            <a:ext cx="3581400" cy="2895600"/>
          </a:xfrm>
          <a:prstGeom prst="rect">
            <a:avLst/>
          </a:prstGeom>
          <a:noFill/>
          <a:ln w="9525">
            <a:noFill/>
            <a:miter lim="800000"/>
            <a:headEnd/>
            <a:tailEnd/>
          </a:ln>
        </p:spPr>
      </p:pic>
      <p:pic>
        <p:nvPicPr>
          <p:cNvPr id="21513" name="Picture 6" descr="http://www.fema.gov/hazard/hurricane/2008/ike/graphics/gal_tree3.jpg"/>
          <p:cNvPicPr>
            <a:picLocks noChangeAspect="1" noChangeArrowheads="1"/>
          </p:cNvPicPr>
          <p:nvPr/>
        </p:nvPicPr>
        <p:blipFill>
          <a:blip r:embed="rId6" cstate="print"/>
          <a:srcRect/>
          <a:stretch>
            <a:fillRect/>
          </a:stretch>
        </p:blipFill>
        <p:spPr bwMode="auto">
          <a:xfrm>
            <a:off x="4495800" y="3276600"/>
            <a:ext cx="4138613" cy="3276600"/>
          </a:xfrm>
          <a:prstGeom prst="rect">
            <a:avLst/>
          </a:prstGeom>
          <a:noFill/>
          <a:ln w="9525">
            <a:noFill/>
            <a:miter lim="800000"/>
            <a:headEnd/>
            <a:tailEnd/>
          </a:ln>
        </p:spPr>
      </p:pic>
    </p:spTree>
    <p:extLst>
      <p:ext uri="{BB962C8B-B14F-4D97-AF65-F5344CB8AC3E}">
        <p14:creationId xmlns:p14="http://schemas.microsoft.com/office/powerpoint/2010/main" val="98254989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sp>
        <p:nvSpPr>
          <p:cNvPr id="22531"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defTabSz="457200">
              <a:lnSpc>
                <a:spcPct val="99000"/>
              </a:lnSpc>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latin typeface="Century Gothic" pitchFamily="34" charset="0"/>
            </a:endParaRPr>
          </a:p>
        </p:txBody>
      </p:sp>
      <p:pic>
        <p:nvPicPr>
          <p:cNvPr id="22532"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5" name="Title 1"/>
          <p:cNvSpPr txBox="1">
            <a:spLocks/>
          </p:cNvSpPr>
          <p:nvPr/>
        </p:nvSpPr>
        <p:spPr>
          <a:xfrm>
            <a:off x="2362200" y="152400"/>
            <a:ext cx="5410200" cy="1143000"/>
          </a:xfrm>
          <a:prstGeom prst="rect">
            <a:avLst/>
          </a:prstGeom>
        </p:spPr>
        <p:txBody>
          <a:bodyPr/>
          <a:lstStyle/>
          <a:p>
            <a:pPr algn="ctr" fontAlgn="auto">
              <a:spcAft>
                <a:spcPts val="0"/>
              </a:spcAft>
              <a:defRPr/>
            </a:pPr>
            <a:r>
              <a:rPr lang="en-US" sz="4400" b="1" dirty="0" smtClean="0">
                <a:solidFill>
                  <a:srgbClr val="006600"/>
                </a:solidFill>
                <a:latin typeface="+mj-lt"/>
                <a:ea typeface="+mj-ea"/>
                <a:cs typeface="+mj-cs"/>
              </a:rPr>
              <a:t>Get Connected with  </a:t>
            </a:r>
          </a:p>
          <a:p>
            <a:pPr algn="ctr" fontAlgn="auto">
              <a:spcAft>
                <a:spcPts val="0"/>
              </a:spcAft>
              <a:defRPr/>
            </a:pPr>
            <a:r>
              <a:rPr lang="en-US" sz="4400" b="1" dirty="0" smtClean="0">
                <a:solidFill>
                  <a:srgbClr val="006600"/>
                </a:solidFill>
                <a:latin typeface="+mj-lt"/>
                <a:ea typeface="+mj-ea"/>
                <a:cs typeface="+mj-cs"/>
              </a:rPr>
              <a:t> local Emergency Manager</a:t>
            </a:r>
            <a:endParaRPr lang="en-US" sz="4400" b="1" dirty="0">
              <a:solidFill>
                <a:srgbClr val="006600"/>
              </a:solidFill>
              <a:latin typeface="+mj-lt"/>
              <a:ea typeface="+mj-ea"/>
              <a:cs typeface="+mj-cs"/>
            </a:endParaRPr>
          </a:p>
        </p:txBody>
      </p:sp>
      <p:pic>
        <p:nvPicPr>
          <p:cNvPr id="22534" name="Picture 2" descr="Storm Damaged Tree"/>
          <p:cNvPicPr>
            <a:picLocks noChangeAspect="1" noChangeArrowheads="1"/>
          </p:cNvPicPr>
          <p:nvPr/>
        </p:nvPicPr>
        <p:blipFill>
          <a:blip r:embed="rId4" cstate="print"/>
          <a:srcRect/>
          <a:stretch>
            <a:fillRect/>
          </a:stretch>
        </p:blipFill>
        <p:spPr bwMode="auto">
          <a:xfrm>
            <a:off x="381000" y="3962400"/>
            <a:ext cx="2857500" cy="2447925"/>
          </a:xfrm>
          <a:prstGeom prst="rect">
            <a:avLst/>
          </a:prstGeom>
          <a:noFill/>
          <a:ln w="9525">
            <a:noFill/>
            <a:miter lim="800000"/>
            <a:headEnd/>
            <a:tailEnd/>
          </a:ln>
        </p:spPr>
      </p:pic>
      <p:pic>
        <p:nvPicPr>
          <p:cNvPr id="22535" name="Picture 4" descr="http://www.urbanforestrysouth.org/images-1/DRH_0086.JPG/image_preview"/>
          <p:cNvPicPr>
            <a:picLocks noChangeAspect="1" noChangeArrowheads="1"/>
          </p:cNvPicPr>
          <p:nvPr/>
        </p:nvPicPr>
        <p:blipFill>
          <a:blip r:embed="rId5" cstate="print"/>
          <a:srcRect/>
          <a:stretch>
            <a:fillRect/>
          </a:stretch>
        </p:blipFill>
        <p:spPr bwMode="auto">
          <a:xfrm>
            <a:off x="457200" y="1752600"/>
            <a:ext cx="3048000" cy="2035175"/>
          </a:xfrm>
          <a:prstGeom prst="rect">
            <a:avLst/>
          </a:prstGeom>
          <a:noFill/>
          <a:ln w="9525">
            <a:noFill/>
            <a:miter lim="800000"/>
            <a:headEnd/>
            <a:tailEnd/>
          </a:ln>
        </p:spPr>
      </p:pic>
      <p:pic>
        <p:nvPicPr>
          <p:cNvPr id="22536" name="Picture 8" descr="Yound Tree Crown Damage"/>
          <p:cNvPicPr>
            <a:picLocks noChangeAspect="1" noChangeArrowheads="1"/>
          </p:cNvPicPr>
          <p:nvPr/>
        </p:nvPicPr>
        <p:blipFill>
          <a:blip r:embed="rId6" cstate="print"/>
          <a:srcRect/>
          <a:stretch>
            <a:fillRect/>
          </a:stretch>
        </p:blipFill>
        <p:spPr bwMode="auto">
          <a:xfrm>
            <a:off x="6781800" y="1676400"/>
            <a:ext cx="1627188" cy="2438400"/>
          </a:xfrm>
          <a:prstGeom prst="rect">
            <a:avLst/>
          </a:prstGeom>
          <a:noFill/>
          <a:ln w="9525">
            <a:noFill/>
            <a:miter lim="800000"/>
            <a:headEnd/>
            <a:tailEnd/>
          </a:ln>
        </p:spPr>
      </p:pic>
      <p:pic>
        <p:nvPicPr>
          <p:cNvPr id="9" name="Picture 12" descr="http://www.maplewoodvoterscoalition.com/blog/uploaded_images/small_jigsawpiece-752481.jpg">
            <a:hlinkClick r:id="rId7"/>
          </p:cNvPr>
          <p:cNvPicPr>
            <a:picLocks noChangeAspect="1" noChangeArrowheads="1"/>
          </p:cNvPicPr>
          <p:nvPr/>
        </p:nvPicPr>
        <p:blipFill>
          <a:blip r:embed="rId8" cstate="print"/>
          <a:srcRect/>
          <a:stretch>
            <a:fillRect/>
          </a:stretch>
        </p:blipFill>
        <p:spPr bwMode="auto">
          <a:xfrm>
            <a:off x="3886200" y="2209800"/>
            <a:ext cx="2209800" cy="1657350"/>
          </a:xfrm>
          <a:prstGeom prst="rect">
            <a:avLst/>
          </a:prstGeom>
          <a:noFill/>
          <a:ln w="9525">
            <a:noFill/>
            <a:miter lim="800000"/>
            <a:headEnd/>
            <a:tailEnd/>
          </a:ln>
        </p:spPr>
      </p:pic>
      <p:pic>
        <p:nvPicPr>
          <p:cNvPr id="10" name="Picture 14" descr="http://www.tipsfgm.co.uk/img/programmes/team.jpg"/>
          <p:cNvPicPr>
            <a:picLocks noChangeAspect="1" noChangeArrowheads="1"/>
          </p:cNvPicPr>
          <p:nvPr/>
        </p:nvPicPr>
        <p:blipFill>
          <a:blip r:embed="rId9" cstate="print"/>
          <a:srcRect/>
          <a:stretch>
            <a:fillRect/>
          </a:stretch>
        </p:blipFill>
        <p:spPr bwMode="auto">
          <a:xfrm>
            <a:off x="5181600" y="3276600"/>
            <a:ext cx="1319874" cy="838200"/>
          </a:xfrm>
          <a:prstGeom prst="rect">
            <a:avLst/>
          </a:prstGeom>
          <a:noFill/>
          <a:ln w="9525">
            <a:noFill/>
            <a:miter lim="800000"/>
            <a:headEnd/>
            <a:tailEnd/>
          </a:ln>
        </p:spPr>
      </p:pic>
      <p:pic>
        <p:nvPicPr>
          <p:cNvPr id="22539" name="Picture 13" descr="http://www.titusville.com/Images/ImageManager/emCycle.gif"/>
          <p:cNvPicPr>
            <a:picLocks noChangeAspect="1" noChangeArrowheads="1"/>
          </p:cNvPicPr>
          <p:nvPr/>
        </p:nvPicPr>
        <p:blipFill>
          <a:blip r:embed="rId10" cstate="print"/>
          <a:srcRect/>
          <a:stretch>
            <a:fillRect/>
          </a:stretch>
        </p:blipFill>
        <p:spPr bwMode="auto">
          <a:xfrm>
            <a:off x="3657600" y="4114800"/>
            <a:ext cx="2081213" cy="2409825"/>
          </a:xfrm>
          <a:prstGeom prst="rect">
            <a:avLst/>
          </a:prstGeom>
          <a:noFill/>
          <a:ln w="9525">
            <a:noFill/>
            <a:miter lim="800000"/>
            <a:headEnd/>
            <a:tailEnd/>
          </a:ln>
        </p:spPr>
      </p:pic>
      <p:pic>
        <p:nvPicPr>
          <p:cNvPr id="22540" name="Picture 15" descr="http://umainetoday.umaine.edu/files/2010/02/TreedownKB-600x393.jpg"/>
          <p:cNvPicPr>
            <a:picLocks noChangeAspect="1" noChangeArrowheads="1"/>
          </p:cNvPicPr>
          <p:nvPr/>
        </p:nvPicPr>
        <p:blipFill>
          <a:blip r:embed="rId11" cstate="print"/>
          <a:srcRect/>
          <a:stretch>
            <a:fillRect/>
          </a:stretch>
        </p:blipFill>
        <p:spPr bwMode="auto">
          <a:xfrm>
            <a:off x="6248400" y="4343400"/>
            <a:ext cx="2624138" cy="2286000"/>
          </a:xfrm>
          <a:prstGeom prst="rect">
            <a:avLst/>
          </a:prstGeom>
          <a:noFill/>
          <a:ln w="9525">
            <a:noFill/>
            <a:miter lim="800000"/>
            <a:headEnd/>
            <a:tailEnd/>
          </a:ln>
        </p:spPr>
      </p:pic>
      <p:sp>
        <p:nvSpPr>
          <p:cNvPr id="14" name="Curved Left Arrow 13"/>
          <p:cNvSpPr/>
          <p:nvPr/>
        </p:nvSpPr>
        <p:spPr>
          <a:xfrm>
            <a:off x="7696200" y="609600"/>
            <a:ext cx="685800" cy="762000"/>
          </a:xfrm>
          <a:prstGeom prst="curvedLeft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15" name="Curved Right Arrow 14"/>
          <p:cNvSpPr/>
          <p:nvPr/>
        </p:nvSpPr>
        <p:spPr>
          <a:xfrm>
            <a:off x="1905000" y="609600"/>
            <a:ext cx="685800" cy="762000"/>
          </a:xfrm>
          <a:prstGeom prst="curvedRight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476201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defTabSz="457200">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sp>
        <p:nvSpPr>
          <p:cNvPr id="25603"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defTabSz="457200">
              <a:lnSpc>
                <a:spcPct val="99000"/>
              </a:lnSpc>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latin typeface="Century Gothic" pitchFamily="34" charset="0"/>
            </a:endParaRPr>
          </a:p>
        </p:txBody>
      </p:sp>
      <p:pic>
        <p:nvPicPr>
          <p:cNvPr id="25604"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5" name="Title 1"/>
          <p:cNvSpPr txBox="1">
            <a:spLocks/>
          </p:cNvSpPr>
          <p:nvPr/>
        </p:nvSpPr>
        <p:spPr>
          <a:xfrm>
            <a:off x="1371600" y="381000"/>
            <a:ext cx="7391400" cy="914400"/>
          </a:xfrm>
          <a:prstGeom prst="rect">
            <a:avLst/>
          </a:prstGeom>
        </p:spPr>
        <p:txBody>
          <a:bodyPr/>
          <a:lstStyle/>
          <a:p>
            <a:pPr eaLnBrk="0" hangingPunct="0">
              <a:defRPr/>
            </a:pPr>
            <a:r>
              <a:rPr lang="en-US" sz="3600" b="1" dirty="0">
                <a:solidFill>
                  <a:schemeClr val="tx1"/>
                </a:solidFill>
                <a:latin typeface="Bookman Old Style" pitchFamily="18" charset="0"/>
                <a:ea typeface="+mj-ea"/>
                <a:cs typeface="+mj-cs"/>
              </a:rPr>
              <a:t>Collaborative Strategies</a:t>
            </a:r>
          </a:p>
        </p:txBody>
      </p:sp>
      <p:sp>
        <p:nvSpPr>
          <p:cNvPr id="6" name="Content Placeholder 2"/>
          <p:cNvSpPr txBox="1">
            <a:spLocks/>
          </p:cNvSpPr>
          <p:nvPr/>
        </p:nvSpPr>
        <p:spPr>
          <a:xfrm>
            <a:off x="1447800" y="1524000"/>
            <a:ext cx="7543800" cy="3352800"/>
          </a:xfrm>
          <a:prstGeom prst="rect">
            <a:avLst/>
          </a:prstGeom>
        </p:spPr>
        <p:txBody>
          <a:bodyPr/>
          <a:lstStyle/>
          <a:p>
            <a:pPr marL="342900" indent="-342900" eaLnBrk="0" hangingPunct="0">
              <a:spcBef>
                <a:spcPct val="20000"/>
              </a:spcBef>
              <a:buFont typeface="Arial" charset="0"/>
              <a:buChar char="•"/>
              <a:defRPr/>
            </a:pPr>
            <a:r>
              <a:rPr lang="en-US" sz="3200" dirty="0">
                <a:solidFill>
                  <a:schemeClr val="tx1"/>
                </a:solidFill>
                <a:latin typeface="+mn-lt"/>
              </a:rPr>
              <a:t>How to incorporate urban forestry into Emergency Management and Debris Management </a:t>
            </a:r>
          </a:p>
          <a:p>
            <a:pPr marL="742950" lvl="1" indent="-285750" eaLnBrk="0" hangingPunct="0">
              <a:spcBef>
                <a:spcPct val="20000"/>
              </a:spcBef>
              <a:buFont typeface="Arial" charset="0"/>
              <a:buChar char="–"/>
              <a:defRPr/>
            </a:pPr>
            <a:r>
              <a:rPr lang="en-US" sz="2800" dirty="0">
                <a:solidFill>
                  <a:schemeClr val="tx1"/>
                </a:solidFill>
                <a:latin typeface="+mn-lt"/>
              </a:rPr>
              <a:t>Meet FEMA standards for mitigation, planning, response, and recovery </a:t>
            </a:r>
            <a:r>
              <a:rPr lang="en-US" sz="2800" b="1" i="1" dirty="0">
                <a:solidFill>
                  <a:schemeClr val="tx1"/>
                </a:solidFill>
                <a:latin typeface="+mn-lt"/>
              </a:rPr>
              <a:t>AND</a:t>
            </a:r>
            <a:r>
              <a:rPr lang="en-US" sz="2800" dirty="0">
                <a:solidFill>
                  <a:schemeClr val="tx1"/>
                </a:solidFill>
                <a:latin typeface="+mn-lt"/>
              </a:rPr>
              <a:t> arboriculture industry performance standards</a:t>
            </a:r>
          </a:p>
          <a:p>
            <a:pPr marL="342900" indent="-342900" eaLnBrk="0" hangingPunct="0">
              <a:spcBef>
                <a:spcPct val="20000"/>
              </a:spcBef>
              <a:buFont typeface="Arial" charset="0"/>
              <a:buChar char="•"/>
              <a:defRPr/>
            </a:pPr>
            <a:endParaRPr lang="en-US" sz="3200" dirty="0">
              <a:latin typeface="+mn-lt"/>
            </a:endParaRPr>
          </a:p>
        </p:txBody>
      </p:sp>
      <p:pic>
        <p:nvPicPr>
          <p:cNvPr id="25607" name="Picture 5" descr="ISA logo"/>
          <p:cNvPicPr>
            <a:picLocks noChangeAspect="1" noChangeArrowheads="1"/>
          </p:cNvPicPr>
          <p:nvPr/>
        </p:nvPicPr>
        <p:blipFill>
          <a:blip r:embed="rId4" cstate="print"/>
          <a:srcRect/>
          <a:stretch>
            <a:fillRect/>
          </a:stretch>
        </p:blipFill>
        <p:spPr bwMode="auto">
          <a:xfrm>
            <a:off x="5638800" y="5181600"/>
            <a:ext cx="1644650" cy="1209675"/>
          </a:xfrm>
          <a:prstGeom prst="rect">
            <a:avLst/>
          </a:prstGeom>
          <a:noFill/>
          <a:ln w="9525">
            <a:noFill/>
            <a:miter lim="800000"/>
            <a:headEnd/>
            <a:tailEnd/>
          </a:ln>
        </p:spPr>
      </p:pic>
      <p:pic>
        <p:nvPicPr>
          <p:cNvPr id="25608" name="Picture 13" descr="http://www.titusville.com/Images/ImageManager/emCycle.gif"/>
          <p:cNvPicPr>
            <a:picLocks noChangeAspect="1" noChangeArrowheads="1"/>
          </p:cNvPicPr>
          <p:nvPr/>
        </p:nvPicPr>
        <p:blipFill>
          <a:blip r:embed="rId5" cstate="print"/>
          <a:srcRect/>
          <a:stretch>
            <a:fillRect/>
          </a:stretch>
        </p:blipFill>
        <p:spPr bwMode="auto">
          <a:xfrm>
            <a:off x="2362200" y="4953000"/>
            <a:ext cx="1676400" cy="1676400"/>
          </a:xfrm>
          <a:prstGeom prst="rect">
            <a:avLst/>
          </a:prstGeom>
          <a:noFill/>
          <a:ln w="9525">
            <a:noFill/>
            <a:miter lim="800000"/>
            <a:headEnd/>
            <a:tailEnd/>
          </a:ln>
        </p:spPr>
      </p:pic>
    </p:spTree>
    <p:extLst>
      <p:ext uri="{BB962C8B-B14F-4D97-AF65-F5344CB8AC3E}">
        <p14:creationId xmlns:p14="http://schemas.microsoft.com/office/powerpoint/2010/main" val="504165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prstClr val="black">
                  <a:lumMod val="95000"/>
                  <a:lumOff val="5000"/>
                </a:prstClr>
              </a:solidFill>
              <a:latin typeface="Calibri"/>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prstClr val="black">
                  <a:lumMod val="95000"/>
                  <a:lumOff val="5000"/>
                </a:prstClr>
              </a:solidFill>
              <a:latin typeface="Calibri"/>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prstClr val="black">
                  <a:lumMod val="95000"/>
                  <a:lumOff val="5000"/>
                </a:prstClr>
              </a:solidFill>
              <a:latin typeface="Calibri"/>
            </a:endParaRPr>
          </a:p>
        </p:txBody>
      </p:sp>
      <p:pic>
        <p:nvPicPr>
          <p:cNvPr id="29699" name="Picture 7"/>
          <p:cNvPicPr preferRelativeResize="0">
            <a:picLocks noChangeArrowheads="1"/>
          </p:cNvPicPr>
          <p:nvPr/>
        </p:nvPicPr>
        <p:blipFill>
          <a:blip r:embed="rId3" cstate="print">
            <a:lum bright="20000"/>
          </a:blip>
          <a:srcRect/>
          <a:stretch>
            <a:fillRect/>
          </a:stretch>
        </p:blipFill>
        <p:spPr bwMode="auto">
          <a:xfrm>
            <a:off x="228600" y="228600"/>
            <a:ext cx="1005840" cy="6400800"/>
          </a:xfrm>
          <a:prstGeom prst="rect">
            <a:avLst/>
          </a:prstGeom>
          <a:noFill/>
          <a:ln w="9525">
            <a:noFill/>
            <a:miter lim="800000"/>
            <a:headEnd/>
            <a:tailEnd/>
          </a:ln>
        </p:spPr>
      </p:pic>
      <p:sp>
        <p:nvSpPr>
          <p:cNvPr id="5" name="Title 1"/>
          <p:cNvSpPr txBox="1">
            <a:spLocks/>
          </p:cNvSpPr>
          <p:nvPr/>
        </p:nvSpPr>
        <p:spPr>
          <a:xfrm>
            <a:off x="1447800" y="274638"/>
            <a:ext cx="7239000" cy="792162"/>
          </a:xfrm>
          <a:prstGeom prst="rect">
            <a:avLst/>
          </a:prstGeom>
        </p:spPr>
        <p:txBody>
          <a:bodyPr/>
          <a:lstStyle/>
          <a:p>
            <a:pPr>
              <a:defRPr/>
            </a:pPr>
            <a:r>
              <a:rPr lang="en-US" sz="3600" b="1" dirty="0">
                <a:solidFill>
                  <a:prstClr val="black">
                    <a:lumMod val="95000"/>
                    <a:lumOff val="5000"/>
                  </a:prstClr>
                </a:solidFill>
                <a:latin typeface="Bookman Old Style" pitchFamily="18" charset="0"/>
              </a:rPr>
              <a:t>The Big Picture</a:t>
            </a:r>
          </a:p>
        </p:txBody>
      </p:sp>
      <p:sp>
        <p:nvSpPr>
          <p:cNvPr id="6" name="TextBox 2"/>
          <p:cNvSpPr txBox="1">
            <a:spLocks noChangeArrowheads="1"/>
          </p:cNvSpPr>
          <p:nvPr/>
        </p:nvSpPr>
        <p:spPr bwMode="auto">
          <a:xfrm>
            <a:off x="1676400" y="3886200"/>
            <a:ext cx="2133600" cy="322263"/>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Regional</a:t>
            </a:r>
          </a:p>
        </p:txBody>
      </p:sp>
      <p:sp>
        <p:nvSpPr>
          <p:cNvPr id="7" name="TextBox 3"/>
          <p:cNvSpPr txBox="1">
            <a:spLocks noChangeArrowheads="1"/>
          </p:cNvSpPr>
          <p:nvPr/>
        </p:nvSpPr>
        <p:spPr bwMode="auto">
          <a:xfrm>
            <a:off x="1676400" y="4800600"/>
            <a:ext cx="1981200" cy="322263"/>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County</a:t>
            </a:r>
          </a:p>
        </p:txBody>
      </p:sp>
      <p:sp>
        <p:nvSpPr>
          <p:cNvPr id="8" name="TextBox 4"/>
          <p:cNvSpPr txBox="1">
            <a:spLocks noChangeArrowheads="1"/>
          </p:cNvSpPr>
          <p:nvPr/>
        </p:nvSpPr>
        <p:spPr bwMode="auto">
          <a:xfrm>
            <a:off x="1676400" y="5562600"/>
            <a:ext cx="2209800" cy="322263"/>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Community</a:t>
            </a:r>
          </a:p>
        </p:txBody>
      </p:sp>
      <p:sp>
        <p:nvSpPr>
          <p:cNvPr id="9" name="TextBox 8"/>
          <p:cNvSpPr txBox="1">
            <a:spLocks noChangeArrowheads="1"/>
          </p:cNvSpPr>
          <p:nvPr/>
        </p:nvSpPr>
        <p:spPr bwMode="auto">
          <a:xfrm>
            <a:off x="1676400" y="3200400"/>
            <a:ext cx="1981200" cy="322263"/>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State</a:t>
            </a:r>
          </a:p>
        </p:txBody>
      </p:sp>
      <p:sp>
        <p:nvSpPr>
          <p:cNvPr id="10" name="TextBox 9"/>
          <p:cNvSpPr txBox="1">
            <a:spLocks noChangeArrowheads="1"/>
          </p:cNvSpPr>
          <p:nvPr/>
        </p:nvSpPr>
        <p:spPr bwMode="auto">
          <a:xfrm>
            <a:off x="1905000" y="1905000"/>
            <a:ext cx="1981200" cy="347663"/>
          </a:xfrm>
          <a:prstGeom prst="rect">
            <a:avLst/>
          </a:prstGeom>
          <a:noFill/>
          <a:ln w="9525">
            <a:solidFill>
              <a:schemeClr val="tx1"/>
            </a:solidFill>
            <a:miter lim="800000"/>
            <a:headEnd/>
            <a:tailEnd/>
          </a:ln>
        </p:spPr>
        <p:txBody>
          <a:bodyPr>
            <a:spAutoFit/>
          </a:bodyPr>
          <a:lstStyle/>
          <a:p>
            <a:pPr algn="ctr">
              <a:defRPr/>
            </a:pPr>
            <a:r>
              <a:rPr lang="en-US" sz="2000" b="1" dirty="0">
                <a:solidFill>
                  <a:prstClr val="black">
                    <a:lumMod val="95000"/>
                    <a:lumOff val="5000"/>
                  </a:prstClr>
                </a:solidFill>
                <a:latin typeface="Calibri"/>
              </a:rPr>
              <a:t>Structure</a:t>
            </a:r>
          </a:p>
        </p:txBody>
      </p:sp>
      <p:sp>
        <p:nvSpPr>
          <p:cNvPr id="11" name="TextBox 10"/>
          <p:cNvSpPr txBox="1">
            <a:spLocks noChangeArrowheads="1"/>
          </p:cNvSpPr>
          <p:nvPr/>
        </p:nvSpPr>
        <p:spPr bwMode="auto">
          <a:xfrm>
            <a:off x="4267200" y="1905000"/>
            <a:ext cx="914400" cy="347663"/>
          </a:xfrm>
          <a:prstGeom prst="rect">
            <a:avLst/>
          </a:prstGeom>
          <a:noFill/>
          <a:ln w="9525">
            <a:solidFill>
              <a:schemeClr val="tx1"/>
            </a:solidFill>
            <a:miter lim="800000"/>
            <a:headEnd/>
            <a:tailEnd/>
          </a:ln>
        </p:spPr>
        <p:txBody>
          <a:bodyPr>
            <a:spAutoFit/>
          </a:bodyPr>
          <a:lstStyle/>
          <a:p>
            <a:pPr algn="ctr">
              <a:defRPr/>
            </a:pPr>
            <a:r>
              <a:rPr lang="en-US" sz="2000" b="1" dirty="0">
                <a:solidFill>
                  <a:prstClr val="black">
                    <a:lumMod val="95000"/>
                    <a:lumOff val="5000"/>
                  </a:prstClr>
                </a:solidFill>
                <a:latin typeface="Calibri"/>
              </a:rPr>
              <a:t>Data</a:t>
            </a:r>
          </a:p>
        </p:txBody>
      </p:sp>
      <p:sp>
        <p:nvSpPr>
          <p:cNvPr id="12" name="TextBox 11"/>
          <p:cNvSpPr txBox="1">
            <a:spLocks noChangeArrowheads="1"/>
          </p:cNvSpPr>
          <p:nvPr/>
        </p:nvSpPr>
        <p:spPr bwMode="auto">
          <a:xfrm>
            <a:off x="4267200" y="2514600"/>
            <a:ext cx="1295400" cy="391517"/>
          </a:xfrm>
          <a:prstGeom prst="rect">
            <a:avLst/>
          </a:prstGeom>
          <a:noFill/>
          <a:ln w="9525">
            <a:noFill/>
            <a:miter lim="800000"/>
            <a:headEnd/>
            <a:tailEnd/>
          </a:ln>
        </p:spPr>
        <p:txBody>
          <a:bodyPr wrap="square">
            <a:spAutoFit/>
          </a:bodyPr>
          <a:lstStyle/>
          <a:p>
            <a:pPr>
              <a:defRPr/>
            </a:pPr>
            <a:r>
              <a:rPr lang="en-US" sz="2400" b="1" dirty="0">
                <a:solidFill>
                  <a:srgbClr val="002060"/>
                </a:solidFill>
                <a:latin typeface="Calibri"/>
              </a:rPr>
              <a:t>General</a:t>
            </a:r>
          </a:p>
        </p:txBody>
      </p:sp>
      <p:sp>
        <p:nvSpPr>
          <p:cNvPr id="13" name="TextBox 12"/>
          <p:cNvSpPr txBox="1">
            <a:spLocks noChangeArrowheads="1"/>
          </p:cNvSpPr>
          <p:nvPr/>
        </p:nvSpPr>
        <p:spPr bwMode="auto">
          <a:xfrm>
            <a:off x="4191000" y="6172200"/>
            <a:ext cx="1219200" cy="397994"/>
          </a:xfrm>
          <a:prstGeom prst="rect">
            <a:avLst/>
          </a:prstGeom>
          <a:noFill/>
          <a:ln w="9525">
            <a:noFill/>
            <a:miter lim="800000"/>
            <a:headEnd/>
            <a:tailEnd/>
          </a:ln>
        </p:spPr>
        <p:txBody>
          <a:bodyPr>
            <a:spAutoFit/>
          </a:bodyPr>
          <a:lstStyle/>
          <a:p>
            <a:pPr algn="ctr">
              <a:defRPr/>
            </a:pPr>
            <a:r>
              <a:rPr lang="en-US" sz="2400" b="1" dirty="0">
                <a:solidFill>
                  <a:srgbClr val="002060"/>
                </a:solidFill>
                <a:latin typeface="Calibri"/>
              </a:rPr>
              <a:t>Detail</a:t>
            </a:r>
          </a:p>
        </p:txBody>
      </p:sp>
      <p:cxnSp>
        <p:nvCxnSpPr>
          <p:cNvPr id="14" name="Straight Arrow Connector 13"/>
          <p:cNvCxnSpPr/>
          <p:nvPr/>
        </p:nvCxnSpPr>
        <p:spPr>
          <a:xfrm rot="5400000">
            <a:off x="3960813" y="4648200"/>
            <a:ext cx="16779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9"/>
          <p:cNvSpPr txBox="1">
            <a:spLocks noChangeArrowheads="1"/>
          </p:cNvSpPr>
          <p:nvPr/>
        </p:nvSpPr>
        <p:spPr bwMode="auto">
          <a:xfrm>
            <a:off x="5562600" y="1905000"/>
            <a:ext cx="3429000" cy="590550"/>
          </a:xfrm>
          <a:prstGeom prst="rect">
            <a:avLst/>
          </a:prstGeom>
          <a:noFill/>
          <a:ln w="9525">
            <a:solidFill>
              <a:schemeClr val="tx1"/>
            </a:solidFill>
            <a:miter lim="800000"/>
            <a:headEnd/>
            <a:tailEnd/>
          </a:ln>
        </p:spPr>
        <p:txBody>
          <a:bodyPr>
            <a:spAutoFit/>
          </a:bodyPr>
          <a:lstStyle/>
          <a:p>
            <a:pPr algn="ctr">
              <a:defRPr/>
            </a:pPr>
            <a:r>
              <a:rPr lang="en-US" sz="2000" b="1" dirty="0">
                <a:solidFill>
                  <a:prstClr val="black">
                    <a:lumMod val="95000"/>
                    <a:lumOff val="5000"/>
                  </a:prstClr>
                </a:solidFill>
                <a:latin typeface="Calibri"/>
              </a:rPr>
              <a:t>Urban Forester Involvement</a:t>
            </a:r>
          </a:p>
        </p:txBody>
      </p:sp>
      <p:sp>
        <p:nvSpPr>
          <p:cNvPr id="16" name="TextBox 20"/>
          <p:cNvSpPr txBox="1">
            <a:spLocks noChangeArrowheads="1"/>
          </p:cNvSpPr>
          <p:nvPr/>
        </p:nvSpPr>
        <p:spPr bwMode="auto">
          <a:xfrm>
            <a:off x="5943600" y="3200400"/>
            <a:ext cx="2590800" cy="322263"/>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Partnership/Planning</a:t>
            </a:r>
          </a:p>
        </p:txBody>
      </p:sp>
      <p:sp>
        <p:nvSpPr>
          <p:cNvPr id="17" name="TextBox 21"/>
          <p:cNvSpPr txBox="1">
            <a:spLocks noChangeArrowheads="1"/>
          </p:cNvSpPr>
          <p:nvPr/>
        </p:nvSpPr>
        <p:spPr bwMode="auto">
          <a:xfrm>
            <a:off x="6019800" y="5562600"/>
            <a:ext cx="2209800" cy="546100"/>
          </a:xfrm>
          <a:prstGeom prst="rect">
            <a:avLst/>
          </a:prstGeom>
          <a:noFill/>
          <a:ln w="9525">
            <a:noFill/>
            <a:miter lim="800000"/>
            <a:headEnd/>
            <a:tailEnd/>
          </a:ln>
        </p:spPr>
        <p:txBody>
          <a:bodyPr>
            <a:spAutoFit/>
          </a:bodyPr>
          <a:lstStyle/>
          <a:p>
            <a:pPr algn="ctr">
              <a:defRPr/>
            </a:pPr>
            <a:r>
              <a:rPr lang="en-US" dirty="0">
                <a:solidFill>
                  <a:prstClr val="black">
                    <a:lumMod val="95000"/>
                    <a:lumOff val="5000"/>
                  </a:prstClr>
                </a:solidFill>
                <a:latin typeface="Calibri"/>
              </a:rPr>
              <a:t>Hands on Implementation</a:t>
            </a:r>
          </a:p>
        </p:txBody>
      </p:sp>
      <p:cxnSp>
        <p:nvCxnSpPr>
          <p:cNvPr id="18" name="Straight Arrow Connector 17"/>
          <p:cNvCxnSpPr/>
          <p:nvPr/>
        </p:nvCxnSpPr>
        <p:spPr>
          <a:xfrm rot="5400000">
            <a:off x="6362701" y="4533900"/>
            <a:ext cx="1752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038600" y="3200400"/>
            <a:ext cx="1447800" cy="322263"/>
          </a:xfrm>
          <a:prstGeom prst="rect">
            <a:avLst/>
          </a:prstGeom>
          <a:noFill/>
          <a:ln w="9525">
            <a:noFill/>
            <a:miter lim="800000"/>
            <a:headEnd/>
            <a:tailEnd/>
          </a:ln>
        </p:spPr>
        <p:txBody>
          <a:bodyPr>
            <a:spAutoFit/>
          </a:bodyPr>
          <a:lstStyle/>
          <a:p>
            <a:pPr algn="ctr">
              <a:defRPr/>
            </a:pPr>
            <a:r>
              <a:rPr lang="en-US" i="1" dirty="0">
                <a:solidFill>
                  <a:prstClr val="black">
                    <a:lumMod val="95000"/>
                    <a:lumOff val="5000"/>
                  </a:prstClr>
                </a:solidFill>
                <a:latin typeface="Calibri"/>
              </a:rPr>
              <a:t>Vegetative</a:t>
            </a:r>
          </a:p>
        </p:txBody>
      </p:sp>
      <p:sp>
        <p:nvSpPr>
          <p:cNvPr id="20" name="TextBox 23"/>
          <p:cNvSpPr txBox="1">
            <a:spLocks noChangeArrowheads="1"/>
          </p:cNvSpPr>
          <p:nvPr/>
        </p:nvSpPr>
        <p:spPr bwMode="auto">
          <a:xfrm>
            <a:off x="4038600" y="5562600"/>
            <a:ext cx="1524000" cy="322263"/>
          </a:xfrm>
          <a:prstGeom prst="rect">
            <a:avLst/>
          </a:prstGeom>
          <a:noFill/>
          <a:ln w="9525">
            <a:noFill/>
            <a:miter lim="800000"/>
            <a:headEnd/>
            <a:tailEnd/>
          </a:ln>
        </p:spPr>
        <p:txBody>
          <a:bodyPr>
            <a:spAutoFit/>
          </a:bodyPr>
          <a:lstStyle/>
          <a:p>
            <a:pPr algn="ctr">
              <a:defRPr/>
            </a:pPr>
            <a:r>
              <a:rPr lang="en-US" i="1" dirty="0">
                <a:solidFill>
                  <a:prstClr val="black">
                    <a:lumMod val="95000"/>
                    <a:lumOff val="5000"/>
                  </a:prstClr>
                </a:solidFill>
                <a:latin typeface="Calibri"/>
              </a:rPr>
              <a:t>Tree Risk</a:t>
            </a:r>
          </a:p>
        </p:txBody>
      </p:sp>
      <p:cxnSp>
        <p:nvCxnSpPr>
          <p:cNvPr id="22" name="Straight Arrow Connector 21"/>
          <p:cNvCxnSpPr/>
          <p:nvPr/>
        </p:nvCxnSpPr>
        <p:spPr>
          <a:xfrm flipH="1">
            <a:off x="1981200" y="26670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057400" y="63246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p:cNvCxnSpPr>
          <p:nvPr/>
        </p:nvCxnSpPr>
        <p:spPr>
          <a:xfrm>
            <a:off x="5562600" y="2710359"/>
            <a:ext cx="3200400" cy="32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62600" y="6324600"/>
            <a:ext cx="3200400" cy="32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5995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sp>
        <p:nvSpPr>
          <p:cNvPr id="3075" name="Text Box 4"/>
          <p:cNvSpPr txBox="1">
            <a:spLocks noChangeArrowheads="1"/>
          </p:cNvSpPr>
          <p:nvPr/>
        </p:nvSpPr>
        <p:spPr bwMode="auto">
          <a:xfrm>
            <a:off x="685800" y="533400"/>
            <a:ext cx="7772400" cy="838200"/>
          </a:xfrm>
          <a:prstGeom prst="rect">
            <a:avLst/>
          </a:prstGeom>
          <a:noFill/>
          <a:ln w="9525">
            <a:noFill/>
            <a:round/>
            <a:headEnd/>
            <a:tailEnd/>
          </a:ln>
        </p:spPr>
        <p:txBody>
          <a:bodyPr lIns="90000" tIns="45000" rIns="90000" bIns="45000"/>
          <a:lstStyle/>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latin typeface="Century Gothic" pitchFamily="34" charset="0"/>
            </a:endParaRPr>
          </a:p>
        </p:txBody>
      </p:sp>
      <p:pic>
        <p:nvPicPr>
          <p:cNvPr id="3076"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 name="Title 2"/>
          <p:cNvSpPr>
            <a:spLocks noGrp="1"/>
          </p:cNvSpPr>
          <p:nvPr>
            <p:ph type="title"/>
          </p:nvPr>
        </p:nvSpPr>
        <p:spPr>
          <a:xfrm>
            <a:off x="1371600" y="274638"/>
            <a:ext cx="7315200" cy="868362"/>
          </a:xfrm>
        </p:spPr>
        <p:txBody>
          <a:bodyPr/>
          <a:lstStyle/>
          <a:p>
            <a:pPr algn="l"/>
            <a:r>
              <a:rPr lang="en-US" sz="3600" b="1" dirty="0" smtClean="0">
                <a:latin typeface="Bookman Old Style" pitchFamily="18" charset="0"/>
              </a:rPr>
              <a:t>Opportunities</a:t>
            </a:r>
            <a:endParaRPr lang="en-US" sz="3600" b="1" dirty="0">
              <a:latin typeface="Bookman Old Style" pitchFamily="18" charset="0"/>
            </a:endParaRPr>
          </a:p>
        </p:txBody>
      </p:sp>
      <p:sp>
        <p:nvSpPr>
          <p:cNvPr id="4" name="Content Placeholder 3"/>
          <p:cNvSpPr>
            <a:spLocks noGrp="1"/>
          </p:cNvSpPr>
          <p:nvPr>
            <p:ph idx="1"/>
          </p:nvPr>
        </p:nvSpPr>
        <p:spPr>
          <a:xfrm>
            <a:off x="1371600" y="1143000"/>
            <a:ext cx="7391400" cy="5486400"/>
          </a:xfrm>
        </p:spPr>
        <p:txBody>
          <a:bodyPr/>
          <a:lstStyle/>
          <a:p>
            <a:pPr marL="0" indent="0">
              <a:buNone/>
            </a:pPr>
            <a:r>
              <a:rPr lang="en-US" u="sng" dirty="0" smtClean="0"/>
              <a:t>Examples</a:t>
            </a:r>
          </a:p>
          <a:p>
            <a:pPr>
              <a:buFont typeface="Arial" pitchFamily="34" charset="0"/>
              <a:buChar char="•"/>
            </a:pPr>
            <a:r>
              <a:rPr lang="en-US" dirty="0" smtClean="0"/>
              <a:t>Comprehensive Plan</a:t>
            </a:r>
          </a:p>
          <a:p>
            <a:pPr>
              <a:buFont typeface="Arial" pitchFamily="34" charset="0"/>
              <a:buChar char="•"/>
            </a:pPr>
            <a:r>
              <a:rPr lang="en-US" dirty="0" smtClean="0"/>
              <a:t>Hazard Mitigation Plan</a:t>
            </a:r>
          </a:p>
          <a:p>
            <a:pPr>
              <a:buFont typeface="Arial" pitchFamily="34" charset="0"/>
              <a:buChar char="•"/>
            </a:pPr>
            <a:r>
              <a:rPr lang="en-US" dirty="0" smtClean="0"/>
              <a:t>Emergency Response Plan and Exercises</a:t>
            </a:r>
          </a:p>
          <a:p>
            <a:pPr>
              <a:buFont typeface="Arial" pitchFamily="34" charset="0"/>
              <a:buChar char="•"/>
            </a:pPr>
            <a:r>
              <a:rPr lang="en-US" dirty="0" smtClean="0"/>
              <a:t>Debris Management Plan</a:t>
            </a:r>
          </a:p>
          <a:p>
            <a:pPr>
              <a:buFont typeface="Arial" pitchFamily="34" charset="0"/>
              <a:buChar char="•"/>
            </a:pPr>
            <a:r>
              <a:rPr lang="en-US" b="1" dirty="0" smtClean="0"/>
              <a:t>Vegetative Risk Management (the New link)</a:t>
            </a:r>
          </a:p>
          <a:p>
            <a:pPr>
              <a:buFont typeface="Arial" pitchFamily="34" charset="0"/>
              <a:buChar char="•"/>
            </a:pPr>
            <a:r>
              <a:rPr lang="en-US" dirty="0" smtClean="0"/>
              <a:t>UF Management Plan</a:t>
            </a:r>
          </a:p>
          <a:p>
            <a:pPr>
              <a:buFont typeface="Arial" pitchFamily="34" charset="0"/>
              <a:buChar char="•"/>
            </a:pPr>
            <a:r>
              <a:rPr lang="en-US" dirty="0" smtClean="0"/>
              <a:t>Tree Risk Management Plan(s)</a:t>
            </a:r>
          </a:p>
          <a:p>
            <a:pPr>
              <a:buFont typeface="Arial" pitchFamily="34" charset="0"/>
              <a:buChar char="•"/>
            </a:pPr>
            <a:endParaRPr lang="en-US" dirty="0"/>
          </a:p>
        </p:txBody>
      </p:sp>
    </p:spTree>
    <p:extLst>
      <p:ext uri="{BB962C8B-B14F-4D97-AF65-F5344CB8AC3E}">
        <p14:creationId xmlns:p14="http://schemas.microsoft.com/office/powerpoint/2010/main" val="3690477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447800" y="304800"/>
            <a:ext cx="7467600" cy="762000"/>
          </a:xfrm>
          <a:prstGeom prst="rect">
            <a:avLst/>
          </a:prstGeom>
        </p:spPr>
        <p:txBody>
          <a:bodyPr rtlCol="0">
            <a:noAutofit/>
          </a:bodyPr>
          <a:lstStyle/>
          <a:p>
            <a:pPr algn="l" eaLnBrk="1" fontAlgn="auto" hangingPunct="1">
              <a:spcAft>
                <a:spcPts val="0"/>
              </a:spcAft>
              <a:defRPr/>
            </a:pPr>
            <a:r>
              <a:rPr lang="en-US" b="1" dirty="0" smtClean="0">
                <a:latin typeface="Bookman Old Style" pitchFamily="18" charset="0"/>
                <a:cs typeface="Arial" pitchFamily="34" charset="0"/>
              </a:rPr>
              <a:t> Risk Mitigation Results</a:t>
            </a:r>
            <a:endParaRPr lang="en-US" dirty="0" smtClean="0">
              <a:latin typeface="Bookman Old Style" pitchFamily="18" charset="0"/>
              <a:cs typeface="Arial" pitchFamily="34" charset="0"/>
            </a:endParaRPr>
          </a:p>
        </p:txBody>
      </p:sp>
      <p:sp>
        <p:nvSpPr>
          <p:cNvPr id="7172" name="Text Box 4"/>
          <p:cNvSpPr txBox="1">
            <a:spLocks noChangeArrowheads="1"/>
          </p:cNvSpPr>
          <p:nvPr/>
        </p:nvSpPr>
        <p:spPr bwMode="auto">
          <a:xfrm>
            <a:off x="1371600" y="1600200"/>
            <a:ext cx="7543800" cy="2275816"/>
          </a:xfrm>
          <a:prstGeom prst="rect">
            <a:avLst/>
          </a:prstGeom>
          <a:noFill/>
          <a:ln w="9525">
            <a:noFill/>
            <a:miter lim="800000"/>
            <a:headEnd/>
            <a:tailEnd/>
          </a:ln>
        </p:spPr>
        <p:txBody>
          <a:bodyPr wrap="square">
            <a:spAutoFit/>
          </a:bodyPr>
          <a:lstStyle/>
          <a:p>
            <a:pPr marL="457200" indent="-457200">
              <a:spcBef>
                <a:spcPct val="50000"/>
              </a:spcBef>
              <a:buFontTx/>
              <a:buChar char="•"/>
            </a:pPr>
            <a:r>
              <a:rPr lang="en-US" sz="2800" dirty="0" smtClean="0">
                <a:solidFill>
                  <a:schemeClr val="tx1"/>
                </a:solidFill>
                <a:latin typeface="Calibri" pitchFamily="34" charset="0"/>
                <a:cs typeface="Arial" pitchFamily="34" charset="0"/>
              </a:rPr>
              <a:t>Reduced </a:t>
            </a:r>
            <a:r>
              <a:rPr lang="en-US" sz="2800" dirty="0">
                <a:solidFill>
                  <a:schemeClr val="tx1"/>
                </a:solidFill>
                <a:latin typeface="Calibri" pitchFamily="34" charset="0"/>
                <a:cs typeface="Arial" pitchFamily="34" charset="0"/>
              </a:rPr>
              <a:t>claims as they relate to trees by  72</a:t>
            </a:r>
            <a:r>
              <a:rPr lang="en-US" sz="2800" dirty="0" smtClean="0">
                <a:solidFill>
                  <a:schemeClr val="tx1"/>
                </a:solidFill>
                <a:latin typeface="Calibri" pitchFamily="34" charset="0"/>
                <a:cs typeface="Arial" pitchFamily="34" charset="0"/>
              </a:rPr>
              <a:t>%</a:t>
            </a:r>
          </a:p>
          <a:p>
            <a:pPr marL="457200" indent="-457200">
              <a:spcBef>
                <a:spcPct val="50000"/>
              </a:spcBef>
              <a:buFontTx/>
              <a:buChar char="•"/>
            </a:pPr>
            <a:r>
              <a:rPr lang="en-US" sz="2800" dirty="0" smtClean="0">
                <a:solidFill>
                  <a:schemeClr val="tx1"/>
                </a:solidFill>
                <a:latin typeface="Calibri" pitchFamily="34" charset="0"/>
                <a:cs typeface="Arial" pitchFamily="34" charset="0"/>
              </a:rPr>
              <a:t>Reduced work order complaints and/or request for services by over 55%</a:t>
            </a:r>
          </a:p>
          <a:p>
            <a:pPr marL="457200" indent="-457200">
              <a:spcBef>
                <a:spcPct val="50000"/>
              </a:spcBef>
              <a:buFontTx/>
              <a:buChar char="•"/>
            </a:pPr>
            <a:r>
              <a:rPr lang="en-US" sz="2800" dirty="0" smtClean="0">
                <a:solidFill>
                  <a:schemeClr val="tx1"/>
                </a:solidFill>
                <a:latin typeface="Calibri" pitchFamily="34" charset="0"/>
                <a:cs typeface="Arial" pitchFamily="34" charset="0"/>
              </a:rPr>
              <a:t>Reduced 911 and overtime expenditures for tree cleanup by over 69%</a:t>
            </a:r>
            <a:endParaRPr lang="en-US" sz="2800" dirty="0">
              <a:solidFill>
                <a:schemeClr val="tx1"/>
              </a:solidFill>
              <a:latin typeface="Calibri" pitchFamily="34" charset="0"/>
              <a:cs typeface="Arial" pitchFamily="34" charset="0"/>
            </a:endParaRPr>
          </a:p>
        </p:txBody>
      </p:sp>
      <p:pic>
        <p:nvPicPr>
          <p:cNvPr id="7175"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8" name="TextBox 7"/>
          <p:cNvSpPr txBox="1"/>
          <p:nvPr/>
        </p:nvSpPr>
        <p:spPr>
          <a:xfrm>
            <a:off x="1371600" y="5562600"/>
            <a:ext cx="7467600" cy="697179"/>
          </a:xfrm>
          <a:prstGeom prst="rect">
            <a:avLst/>
          </a:prstGeom>
          <a:noFill/>
        </p:spPr>
        <p:txBody>
          <a:bodyPr wrap="square" rtlCol="0">
            <a:spAutoFit/>
          </a:bodyPr>
          <a:lstStyle/>
          <a:p>
            <a:r>
              <a:rPr lang="en-US" sz="2400" dirty="0" smtClean="0">
                <a:solidFill>
                  <a:schemeClr val="tx1"/>
                </a:solidFill>
                <a:latin typeface="+mn-lt"/>
                <a:cs typeface="Arial" pitchFamily="34" charset="0"/>
              </a:rPr>
              <a:t>Five year period 2001-2006</a:t>
            </a:r>
          </a:p>
          <a:p>
            <a:r>
              <a:rPr lang="en-US" sz="2400" dirty="0" smtClean="0">
                <a:solidFill>
                  <a:schemeClr val="tx1"/>
                </a:solidFill>
                <a:latin typeface="+mn-lt"/>
                <a:cs typeface="Arial" pitchFamily="34" charset="0"/>
              </a:rPr>
              <a:t>Columbus, Georgia (R. Barker)</a:t>
            </a:r>
            <a:endParaRPr lang="en-US" sz="2400" dirty="0">
              <a:solidFill>
                <a:schemeClr val="tx1"/>
              </a:solidFill>
              <a:latin typeface="+mn-lt"/>
            </a:endParaRPr>
          </a:p>
        </p:txBody>
      </p:sp>
    </p:spTree>
    <p:extLst>
      <p:ext uri="{BB962C8B-B14F-4D97-AF65-F5344CB8AC3E}">
        <p14:creationId xmlns:p14="http://schemas.microsoft.com/office/powerpoint/2010/main" val="3775329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2049</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Collaboration Opportunities</vt:lpstr>
      <vt:lpstr>PowerPoint Presentation</vt:lpstr>
      <vt:lpstr>PowerPoint Presentation</vt:lpstr>
      <vt:lpstr>PowerPoint Presentation</vt:lpstr>
      <vt:lpstr>PowerPoint Presentation</vt:lpstr>
      <vt:lpstr>PowerPoint Presentation</vt:lpstr>
      <vt:lpstr>PowerPoint Presentation</vt:lpstr>
      <vt:lpstr>Opportunities</vt:lpstr>
      <vt:lpstr> Risk Mitigation Results</vt:lpstr>
      <vt:lpstr>Mitigation/Planning</vt:lpstr>
      <vt:lpstr>Mitigation/Planning</vt:lpstr>
      <vt:lpstr>Response</vt:lpstr>
      <vt:lpstr>Recovery</vt:lpstr>
      <vt:lpstr>Recovery</vt:lpstr>
      <vt:lpstr>Who Works With &amp; Manages Community Trees</vt:lpstr>
      <vt:lpstr>Collaboration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Opportunities</dc:title>
  <dc:creator>Owner</dc:creator>
  <cp:lastModifiedBy>Owner</cp:lastModifiedBy>
  <cp:revision>5</cp:revision>
  <dcterms:created xsi:type="dcterms:W3CDTF">2013-01-06T21:53:45Z</dcterms:created>
  <dcterms:modified xsi:type="dcterms:W3CDTF">2013-01-06T22:36:30Z</dcterms:modified>
</cp:coreProperties>
</file>