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58" r:id="rId5"/>
    <p:sldId id="261" r:id="rId6"/>
    <p:sldId id="260" r:id="rId7"/>
    <p:sldId id="262" r:id="rId8"/>
    <p:sldId id="263" r:id="rId9"/>
    <p:sldId id="264" r:id="rId10"/>
    <p:sldId id="279" r:id="rId11"/>
    <p:sldId id="280" r:id="rId12"/>
    <p:sldId id="281" r:id="rId13"/>
    <p:sldId id="282" r:id="rId14"/>
    <p:sldId id="283" r:id="rId15"/>
    <p:sldId id="284" r:id="rId16"/>
    <p:sldId id="285" r:id="rId17"/>
    <p:sldId id="286" r:id="rId18"/>
    <p:sldId id="267"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061" autoAdjust="0"/>
  </p:normalViewPr>
  <p:slideViewPr>
    <p:cSldViewPr snapToGrid="0">
      <p:cViewPr varScale="1">
        <p:scale>
          <a:sx n="79" d="100"/>
          <a:sy n="79" d="100"/>
        </p:scale>
        <p:origin x="120" y="126"/>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LocaL_Project_\WQCOSM\Storm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San Antonio Rainfall   </a:t>
            </a:r>
          </a:p>
        </c:rich>
      </c:tx>
      <c:layout/>
      <c:overlay val="0"/>
    </c:title>
    <c:autoTitleDeleted val="0"/>
    <c:plotArea>
      <c:layout/>
      <c:scatterChart>
        <c:scatterStyle val="lineMarker"/>
        <c:varyColors val="0"/>
        <c:ser>
          <c:idx val="0"/>
          <c:order val="0"/>
          <c:spPr>
            <a:ln w="28575">
              <a:noFill/>
            </a:ln>
          </c:spPr>
          <c:xVal>
            <c:numRef>
              <c:f>'San Antonio'!$G$154:$G$200</c:f>
              <c:numCache>
                <c:formatCode>General</c:formatCode>
                <c:ptCount val="47"/>
                <c:pt idx="0">
                  <c:v>0</c:v>
                </c:pt>
                <c:pt idx="1">
                  <c:v>0.02</c:v>
                </c:pt>
                <c:pt idx="2">
                  <c:v>3.9E-2</c:v>
                </c:pt>
                <c:pt idx="3">
                  <c:v>5.8999999999999997E-2</c:v>
                </c:pt>
                <c:pt idx="4">
                  <c:v>7.9000000000000001E-2</c:v>
                </c:pt>
                <c:pt idx="5">
                  <c:v>9.8000000000000004E-2</c:v>
                </c:pt>
                <c:pt idx="6">
                  <c:v>0.11799999999999999</c:v>
                </c:pt>
                <c:pt idx="7">
                  <c:v>0.13800000000000001</c:v>
                </c:pt>
                <c:pt idx="8">
                  <c:v>0.157</c:v>
                </c:pt>
                <c:pt idx="9">
                  <c:v>0.17799999999999999</c:v>
                </c:pt>
                <c:pt idx="10">
                  <c:v>0.19800000000000001</c:v>
                </c:pt>
                <c:pt idx="11">
                  <c:v>0.22</c:v>
                </c:pt>
                <c:pt idx="12">
                  <c:v>0.24199999999999999</c:v>
                </c:pt>
                <c:pt idx="13">
                  <c:v>0.26500000000000001</c:v>
                </c:pt>
                <c:pt idx="14">
                  <c:v>0.28999999999999998</c:v>
                </c:pt>
                <c:pt idx="15">
                  <c:v>0.315</c:v>
                </c:pt>
                <c:pt idx="16">
                  <c:v>0.34100000000000003</c:v>
                </c:pt>
                <c:pt idx="17">
                  <c:v>0.36799999999999999</c:v>
                </c:pt>
                <c:pt idx="18">
                  <c:v>0.39700000000000002</c:v>
                </c:pt>
                <c:pt idx="19">
                  <c:v>0.42799999999999999</c:v>
                </c:pt>
                <c:pt idx="20">
                  <c:v>0.45900000000000002</c:v>
                </c:pt>
                <c:pt idx="21">
                  <c:v>0.49299999999999999</c:v>
                </c:pt>
                <c:pt idx="22">
                  <c:v>0.52900000000000003</c:v>
                </c:pt>
                <c:pt idx="23">
                  <c:v>0.56799999999999995</c:v>
                </c:pt>
                <c:pt idx="24">
                  <c:v>0.60899999999999999</c:v>
                </c:pt>
                <c:pt idx="25">
                  <c:v>0.65300000000000002</c:v>
                </c:pt>
                <c:pt idx="26">
                  <c:v>0.70099999999999996</c:v>
                </c:pt>
                <c:pt idx="27">
                  <c:v>0.752</c:v>
                </c:pt>
                <c:pt idx="28">
                  <c:v>0.80800000000000005</c:v>
                </c:pt>
                <c:pt idx="29">
                  <c:v>0.87</c:v>
                </c:pt>
                <c:pt idx="30">
                  <c:v>0.93799999999999994</c:v>
                </c:pt>
                <c:pt idx="31">
                  <c:v>1.014</c:v>
                </c:pt>
                <c:pt idx="32">
                  <c:v>1.1000000000000001</c:v>
                </c:pt>
                <c:pt idx="33">
                  <c:v>1.198</c:v>
                </c:pt>
                <c:pt idx="34">
                  <c:v>1.3080000000000001</c:v>
                </c:pt>
                <c:pt idx="35">
                  <c:v>1.4419999999999999</c:v>
                </c:pt>
                <c:pt idx="36">
                  <c:v>1.613</c:v>
                </c:pt>
                <c:pt idx="37">
                  <c:v>1.694</c:v>
                </c:pt>
                <c:pt idx="38">
                  <c:v>1.7829999999999999</c:v>
                </c:pt>
                <c:pt idx="39">
                  <c:v>1.887</c:v>
                </c:pt>
                <c:pt idx="40">
                  <c:v>2.008</c:v>
                </c:pt>
                <c:pt idx="41">
                  <c:v>2.1520000000000001</c:v>
                </c:pt>
                <c:pt idx="42">
                  <c:v>2.3180000000000001</c:v>
                </c:pt>
                <c:pt idx="43">
                  <c:v>2.5449999999999999</c:v>
                </c:pt>
                <c:pt idx="44">
                  <c:v>2.8479999999999999</c:v>
                </c:pt>
                <c:pt idx="45">
                  <c:v>3.3780000000000001</c:v>
                </c:pt>
                <c:pt idx="46">
                  <c:v>5.1319999999999997</c:v>
                </c:pt>
              </c:numCache>
            </c:numRef>
          </c:xVal>
          <c:yVal>
            <c:numRef>
              <c:f>'San Antonio'!$H$154:$H$200</c:f>
              <c:numCache>
                <c:formatCode>General</c:formatCode>
                <c:ptCount val="47"/>
                <c:pt idx="0">
                  <c:v>0</c:v>
                </c:pt>
                <c:pt idx="1">
                  <c:v>0</c:v>
                </c:pt>
                <c:pt idx="2">
                  <c:v>0</c:v>
                </c:pt>
                <c:pt idx="3">
                  <c:v>0</c:v>
                </c:pt>
                <c:pt idx="4">
                  <c:v>0</c:v>
                </c:pt>
                <c:pt idx="5">
                  <c:v>0</c:v>
                </c:pt>
                <c:pt idx="6">
                  <c:v>0</c:v>
                </c:pt>
                <c:pt idx="7">
                  <c:v>0</c:v>
                </c:pt>
                <c:pt idx="8">
                  <c:v>0.7</c:v>
                </c:pt>
                <c:pt idx="9">
                  <c:v>2.9</c:v>
                </c:pt>
                <c:pt idx="10">
                  <c:v>7.2</c:v>
                </c:pt>
                <c:pt idx="11">
                  <c:v>11.2</c:v>
                </c:pt>
                <c:pt idx="12">
                  <c:v>14.7</c:v>
                </c:pt>
                <c:pt idx="13">
                  <c:v>18.100000000000001</c:v>
                </c:pt>
                <c:pt idx="14">
                  <c:v>21.5</c:v>
                </c:pt>
                <c:pt idx="15">
                  <c:v>24.9</c:v>
                </c:pt>
                <c:pt idx="16">
                  <c:v>28.4</c:v>
                </c:pt>
                <c:pt idx="17">
                  <c:v>32.1</c:v>
                </c:pt>
                <c:pt idx="18">
                  <c:v>35.4</c:v>
                </c:pt>
                <c:pt idx="19">
                  <c:v>38.700000000000003</c:v>
                </c:pt>
                <c:pt idx="20">
                  <c:v>41.7</c:v>
                </c:pt>
                <c:pt idx="21">
                  <c:v>45</c:v>
                </c:pt>
                <c:pt idx="22">
                  <c:v>49</c:v>
                </c:pt>
                <c:pt idx="23">
                  <c:v>52.4</c:v>
                </c:pt>
                <c:pt idx="24">
                  <c:v>55.8</c:v>
                </c:pt>
                <c:pt idx="25">
                  <c:v>58.8</c:v>
                </c:pt>
                <c:pt idx="26">
                  <c:v>62</c:v>
                </c:pt>
                <c:pt idx="27">
                  <c:v>65</c:v>
                </c:pt>
                <c:pt idx="28">
                  <c:v>68.099999999999994</c:v>
                </c:pt>
                <c:pt idx="29">
                  <c:v>71.5</c:v>
                </c:pt>
                <c:pt idx="30">
                  <c:v>74.5</c:v>
                </c:pt>
                <c:pt idx="31">
                  <c:v>77.3</c:v>
                </c:pt>
                <c:pt idx="32">
                  <c:v>80.400000000000006</c:v>
                </c:pt>
                <c:pt idx="33">
                  <c:v>82.5</c:v>
                </c:pt>
                <c:pt idx="34">
                  <c:v>84.9</c:v>
                </c:pt>
                <c:pt idx="35">
                  <c:v>87.9</c:v>
                </c:pt>
                <c:pt idx="36">
                  <c:v>90.7</c:v>
                </c:pt>
                <c:pt idx="37">
                  <c:v>91.5</c:v>
                </c:pt>
                <c:pt idx="38">
                  <c:v>92.6</c:v>
                </c:pt>
                <c:pt idx="39">
                  <c:v>93.8</c:v>
                </c:pt>
                <c:pt idx="40">
                  <c:v>94.7</c:v>
                </c:pt>
                <c:pt idx="41">
                  <c:v>95.4</c:v>
                </c:pt>
                <c:pt idx="42">
                  <c:v>96.4</c:v>
                </c:pt>
                <c:pt idx="43">
                  <c:v>97.3</c:v>
                </c:pt>
                <c:pt idx="44">
                  <c:v>98.1</c:v>
                </c:pt>
                <c:pt idx="45">
                  <c:v>98.9</c:v>
                </c:pt>
                <c:pt idx="46">
                  <c:v>100</c:v>
                </c:pt>
              </c:numCache>
            </c:numRef>
          </c:yVal>
          <c:smooth val="0"/>
        </c:ser>
        <c:dLbls>
          <c:showLegendKey val="0"/>
          <c:showVal val="0"/>
          <c:showCatName val="0"/>
          <c:showSerName val="0"/>
          <c:showPercent val="0"/>
          <c:showBubbleSize val="0"/>
        </c:dLbls>
        <c:axId val="274964048"/>
        <c:axId val="274964440"/>
      </c:scatterChart>
      <c:valAx>
        <c:axId val="274964048"/>
        <c:scaling>
          <c:orientation val="minMax"/>
        </c:scaling>
        <c:delete val="0"/>
        <c:axPos val="b"/>
        <c:minorGridlines/>
        <c:title>
          <c:tx>
            <c:rich>
              <a:bodyPr/>
              <a:lstStyle/>
              <a:p>
                <a:pPr>
                  <a:defRPr/>
                </a:pPr>
                <a:r>
                  <a:rPr lang="en-US"/>
                  <a:t>Depth</a:t>
                </a:r>
                <a:r>
                  <a:rPr lang="en-US" baseline="0"/>
                  <a:t> of Rainfall Event</a:t>
                </a:r>
                <a:endParaRPr lang="en-US"/>
              </a:p>
            </c:rich>
          </c:tx>
          <c:layout/>
          <c:overlay val="0"/>
        </c:title>
        <c:numFmt formatCode="General" sourceLinked="1"/>
        <c:majorTickMark val="out"/>
        <c:minorTickMark val="none"/>
        <c:tickLblPos val="nextTo"/>
        <c:crossAx val="274964440"/>
        <c:crosses val="autoZero"/>
        <c:crossBetween val="midCat"/>
        <c:majorUnit val="0.5"/>
        <c:minorUnit val="0.25"/>
      </c:valAx>
      <c:valAx>
        <c:axId val="274964440"/>
        <c:scaling>
          <c:orientation val="minMax"/>
          <c:max val="100"/>
        </c:scaling>
        <c:delete val="0"/>
        <c:axPos val="l"/>
        <c:majorGridlines/>
        <c:title>
          <c:tx>
            <c:rich>
              <a:bodyPr rot="-5400000" vert="horz"/>
              <a:lstStyle/>
              <a:p>
                <a:pPr>
                  <a:defRPr/>
                </a:pPr>
                <a:r>
                  <a:rPr lang="en-US"/>
                  <a:t>% of Storm Events</a:t>
                </a:r>
              </a:p>
            </c:rich>
          </c:tx>
          <c:layout/>
          <c:overlay val="0"/>
        </c:title>
        <c:numFmt formatCode="General" sourceLinked="1"/>
        <c:majorTickMark val="out"/>
        <c:minorTickMark val="none"/>
        <c:tickLblPos val="nextTo"/>
        <c:crossAx val="274964048"/>
        <c:crosses val="autoZero"/>
        <c:crossBetween val="midCat"/>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29D88-7018-44B8-8435-D66480107FC9}" type="doc">
      <dgm:prSet loTypeId="urn:microsoft.com/office/officeart/2005/8/layout/pyramid3" loCatId="pyramid" qsTypeId="urn:microsoft.com/office/officeart/2005/8/quickstyle/simple1" qsCatId="simple" csTypeId="urn:microsoft.com/office/officeart/2005/8/colors/accent1_2" csCatId="accent1" phldr="1"/>
      <dgm:spPr/>
    </dgm:pt>
    <dgm:pt modelId="{E050FF3A-17D7-437D-AD98-ED13A8518B6F}">
      <dgm:prSet phldrT="[Text]"/>
      <dgm:spPr>
        <a:solidFill>
          <a:schemeClr val="accent6">
            <a:lumMod val="60000"/>
            <a:lumOff val="40000"/>
          </a:schemeClr>
        </a:solidFill>
      </dgm:spPr>
      <dgm:t>
        <a:bodyPr/>
        <a:lstStyle/>
        <a:p>
          <a:r>
            <a:rPr lang="en-US" dirty="0" smtClean="0"/>
            <a:t>Preservation</a:t>
          </a:r>
          <a:endParaRPr lang="en-US" dirty="0"/>
        </a:p>
      </dgm:t>
    </dgm:pt>
    <dgm:pt modelId="{0C706391-7318-4F3D-8ABA-45BAFC170C3B}" type="parTrans" cxnId="{23CFBDEC-31C4-41E9-A342-2B8CB27D65D9}">
      <dgm:prSet/>
      <dgm:spPr/>
      <dgm:t>
        <a:bodyPr/>
        <a:lstStyle/>
        <a:p>
          <a:endParaRPr lang="en-US"/>
        </a:p>
      </dgm:t>
    </dgm:pt>
    <dgm:pt modelId="{C07BB959-456F-4E44-ADC9-B9FDBB47F4E7}" type="sibTrans" cxnId="{23CFBDEC-31C4-41E9-A342-2B8CB27D65D9}">
      <dgm:prSet/>
      <dgm:spPr/>
      <dgm:t>
        <a:bodyPr/>
        <a:lstStyle/>
        <a:p>
          <a:endParaRPr lang="en-US"/>
        </a:p>
      </dgm:t>
    </dgm:pt>
    <dgm:pt modelId="{9823C7B1-1610-4DA7-B070-933F8403FF86}">
      <dgm:prSet phldrT="[Text]"/>
      <dgm:spPr>
        <a:solidFill>
          <a:schemeClr val="accent6">
            <a:lumMod val="40000"/>
            <a:lumOff val="60000"/>
          </a:schemeClr>
        </a:solidFill>
      </dgm:spPr>
      <dgm:t>
        <a:bodyPr/>
        <a:lstStyle/>
        <a:p>
          <a:r>
            <a:rPr lang="en-US" dirty="0" smtClean="0"/>
            <a:t>Bioretention</a:t>
          </a:r>
          <a:endParaRPr lang="en-US" dirty="0"/>
        </a:p>
      </dgm:t>
    </dgm:pt>
    <dgm:pt modelId="{1DAC48F5-B46D-4122-BC67-B2E7DB255634}" type="parTrans" cxnId="{A174B7DC-47FE-4BAE-9A2A-22D49633E184}">
      <dgm:prSet/>
      <dgm:spPr/>
      <dgm:t>
        <a:bodyPr/>
        <a:lstStyle/>
        <a:p>
          <a:endParaRPr lang="en-US"/>
        </a:p>
      </dgm:t>
    </dgm:pt>
    <dgm:pt modelId="{DE23AA3E-B684-4BBA-B602-42164736E7CC}" type="sibTrans" cxnId="{A174B7DC-47FE-4BAE-9A2A-22D49633E184}">
      <dgm:prSet/>
      <dgm:spPr/>
      <dgm:t>
        <a:bodyPr/>
        <a:lstStyle/>
        <a:p>
          <a:endParaRPr lang="en-US"/>
        </a:p>
      </dgm:t>
    </dgm:pt>
    <dgm:pt modelId="{C049FB1E-F6BF-44B2-91CD-1A890F1C68BA}">
      <dgm:prSet phldrT="[Text]" custT="1"/>
      <dgm:spPr>
        <a:solidFill>
          <a:schemeClr val="accent6">
            <a:lumMod val="20000"/>
            <a:lumOff val="80000"/>
          </a:schemeClr>
        </a:solidFill>
      </dgm:spPr>
      <dgm:t>
        <a:bodyPr/>
        <a:lstStyle/>
        <a:p>
          <a:r>
            <a:rPr lang="en-US" sz="1800" dirty="0" smtClean="0"/>
            <a:t>Tree Wells /Structural Cells</a:t>
          </a:r>
          <a:endParaRPr lang="en-US" sz="1800" dirty="0"/>
        </a:p>
      </dgm:t>
    </dgm:pt>
    <dgm:pt modelId="{9CEBF4AA-CA06-48AF-B509-07DD66EC3936}" type="parTrans" cxnId="{6854032B-4B39-4E7D-AA22-270216517087}">
      <dgm:prSet/>
      <dgm:spPr/>
      <dgm:t>
        <a:bodyPr/>
        <a:lstStyle/>
        <a:p>
          <a:endParaRPr lang="en-US"/>
        </a:p>
      </dgm:t>
    </dgm:pt>
    <dgm:pt modelId="{398C4A29-686F-4F0D-820F-FEB87F98C206}" type="sibTrans" cxnId="{6854032B-4B39-4E7D-AA22-270216517087}">
      <dgm:prSet/>
      <dgm:spPr/>
      <dgm:t>
        <a:bodyPr/>
        <a:lstStyle/>
        <a:p>
          <a:endParaRPr lang="en-US"/>
        </a:p>
      </dgm:t>
    </dgm:pt>
    <dgm:pt modelId="{BA27078F-E26A-48F0-B650-4CBDDB8A7838}" type="pres">
      <dgm:prSet presAssocID="{03329D88-7018-44B8-8435-D66480107FC9}" presName="Name0" presStyleCnt="0">
        <dgm:presLayoutVars>
          <dgm:dir/>
          <dgm:animLvl val="lvl"/>
          <dgm:resizeHandles val="exact"/>
        </dgm:presLayoutVars>
      </dgm:prSet>
      <dgm:spPr/>
    </dgm:pt>
    <dgm:pt modelId="{45411DBE-E99E-48FE-82EE-59C434433F32}" type="pres">
      <dgm:prSet presAssocID="{E050FF3A-17D7-437D-AD98-ED13A8518B6F}" presName="Name8" presStyleCnt="0"/>
      <dgm:spPr/>
    </dgm:pt>
    <dgm:pt modelId="{2D22AE78-AB5F-40EB-B9B6-59290A2ED773}" type="pres">
      <dgm:prSet presAssocID="{E050FF3A-17D7-437D-AD98-ED13A8518B6F}" presName="level" presStyleLbl="node1" presStyleIdx="0" presStyleCnt="3">
        <dgm:presLayoutVars>
          <dgm:chMax val="1"/>
          <dgm:bulletEnabled val="1"/>
        </dgm:presLayoutVars>
      </dgm:prSet>
      <dgm:spPr/>
      <dgm:t>
        <a:bodyPr/>
        <a:lstStyle/>
        <a:p>
          <a:endParaRPr lang="en-US"/>
        </a:p>
      </dgm:t>
    </dgm:pt>
    <dgm:pt modelId="{4A9FFCC0-26EB-4A59-8779-D3356A396038}" type="pres">
      <dgm:prSet presAssocID="{E050FF3A-17D7-437D-AD98-ED13A8518B6F}" presName="levelTx" presStyleLbl="revTx" presStyleIdx="0" presStyleCnt="0">
        <dgm:presLayoutVars>
          <dgm:chMax val="1"/>
          <dgm:bulletEnabled val="1"/>
        </dgm:presLayoutVars>
      </dgm:prSet>
      <dgm:spPr/>
      <dgm:t>
        <a:bodyPr/>
        <a:lstStyle/>
        <a:p>
          <a:endParaRPr lang="en-US"/>
        </a:p>
      </dgm:t>
    </dgm:pt>
    <dgm:pt modelId="{11345B37-17D6-4D23-AA3A-F11B267F1F3E}" type="pres">
      <dgm:prSet presAssocID="{9823C7B1-1610-4DA7-B070-933F8403FF86}" presName="Name8" presStyleCnt="0"/>
      <dgm:spPr/>
    </dgm:pt>
    <dgm:pt modelId="{068A8BEB-CBD5-4D2E-BC44-5F303D1224CD}" type="pres">
      <dgm:prSet presAssocID="{9823C7B1-1610-4DA7-B070-933F8403FF86}" presName="level" presStyleLbl="node1" presStyleIdx="1" presStyleCnt="3">
        <dgm:presLayoutVars>
          <dgm:chMax val="1"/>
          <dgm:bulletEnabled val="1"/>
        </dgm:presLayoutVars>
      </dgm:prSet>
      <dgm:spPr/>
      <dgm:t>
        <a:bodyPr/>
        <a:lstStyle/>
        <a:p>
          <a:endParaRPr lang="en-US"/>
        </a:p>
      </dgm:t>
    </dgm:pt>
    <dgm:pt modelId="{9E331423-FBB9-4929-A76C-DE6A1A5EE3AB}" type="pres">
      <dgm:prSet presAssocID="{9823C7B1-1610-4DA7-B070-933F8403FF86}" presName="levelTx" presStyleLbl="revTx" presStyleIdx="0" presStyleCnt="0">
        <dgm:presLayoutVars>
          <dgm:chMax val="1"/>
          <dgm:bulletEnabled val="1"/>
        </dgm:presLayoutVars>
      </dgm:prSet>
      <dgm:spPr/>
      <dgm:t>
        <a:bodyPr/>
        <a:lstStyle/>
        <a:p>
          <a:endParaRPr lang="en-US"/>
        </a:p>
      </dgm:t>
    </dgm:pt>
    <dgm:pt modelId="{F793FD12-77C5-451A-AD09-F6EB72F20306}" type="pres">
      <dgm:prSet presAssocID="{C049FB1E-F6BF-44B2-91CD-1A890F1C68BA}" presName="Name8" presStyleCnt="0"/>
      <dgm:spPr/>
    </dgm:pt>
    <dgm:pt modelId="{3239BA7A-C93F-48FC-BC79-F147370CC9D9}" type="pres">
      <dgm:prSet presAssocID="{C049FB1E-F6BF-44B2-91CD-1A890F1C68BA}" presName="level" presStyleLbl="node1" presStyleIdx="2" presStyleCnt="3">
        <dgm:presLayoutVars>
          <dgm:chMax val="1"/>
          <dgm:bulletEnabled val="1"/>
        </dgm:presLayoutVars>
      </dgm:prSet>
      <dgm:spPr/>
      <dgm:t>
        <a:bodyPr/>
        <a:lstStyle/>
        <a:p>
          <a:endParaRPr lang="en-US"/>
        </a:p>
      </dgm:t>
    </dgm:pt>
    <dgm:pt modelId="{F699C99C-430F-48E6-B3F1-1D63CF89B766}" type="pres">
      <dgm:prSet presAssocID="{C049FB1E-F6BF-44B2-91CD-1A890F1C68BA}" presName="levelTx" presStyleLbl="revTx" presStyleIdx="0" presStyleCnt="0">
        <dgm:presLayoutVars>
          <dgm:chMax val="1"/>
          <dgm:bulletEnabled val="1"/>
        </dgm:presLayoutVars>
      </dgm:prSet>
      <dgm:spPr/>
      <dgm:t>
        <a:bodyPr/>
        <a:lstStyle/>
        <a:p>
          <a:endParaRPr lang="en-US"/>
        </a:p>
      </dgm:t>
    </dgm:pt>
  </dgm:ptLst>
  <dgm:cxnLst>
    <dgm:cxn modelId="{28E3CC8F-52DA-4943-986E-3EACDB46A249}" type="presOf" srcId="{E050FF3A-17D7-437D-AD98-ED13A8518B6F}" destId="{2D22AE78-AB5F-40EB-B9B6-59290A2ED773}" srcOrd="0" destOrd="0" presId="urn:microsoft.com/office/officeart/2005/8/layout/pyramid3"/>
    <dgm:cxn modelId="{A174B7DC-47FE-4BAE-9A2A-22D49633E184}" srcId="{03329D88-7018-44B8-8435-D66480107FC9}" destId="{9823C7B1-1610-4DA7-B070-933F8403FF86}" srcOrd="1" destOrd="0" parTransId="{1DAC48F5-B46D-4122-BC67-B2E7DB255634}" sibTransId="{DE23AA3E-B684-4BBA-B602-42164736E7CC}"/>
    <dgm:cxn modelId="{6854032B-4B39-4E7D-AA22-270216517087}" srcId="{03329D88-7018-44B8-8435-D66480107FC9}" destId="{C049FB1E-F6BF-44B2-91CD-1A890F1C68BA}" srcOrd="2" destOrd="0" parTransId="{9CEBF4AA-CA06-48AF-B509-07DD66EC3936}" sibTransId="{398C4A29-686F-4F0D-820F-FEB87F98C206}"/>
    <dgm:cxn modelId="{23CFBDEC-31C4-41E9-A342-2B8CB27D65D9}" srcId="{03329D88-7018-44B8-8435-D66480107FC9}" destId="{E050FF3A-17D7-437D-AD98-ED13A8518B6F}" srcOrd="0" destOrd="0" parTransId="{0C706391-7318-4F3D-8ABA-45BAFC170C3B}" sibTransId="{C07BB959-456F-4E44-ADC9-B9FDBB47F4E7}"/>
    <dgm:cxn modelId="{C9FDA314-137D-4244-9395-E795D4123937}" type="presOf" srcId="{9823C7B1-1610-4DA7-B070-933F8403FF86}" destId="{068A8BEB-CBD5-4D2E-BC44-5F303D1224CD}" srcOrd="0" destOrd="0" presId="urn:microsoft.com/office/officeart/2005/8/layout/pyramid3"/>
    <dgm:cxn modelId="{A188DFFC-17BE-44E6-9C7C-7B518635E305}" type="presOf" srcId="{C049FB1E-F6BF-44B2-91CD-1A890F1C68BA}" destId="{F699C99C-430F-48E6-B3F1-1D63CF89B766}" srcOrd="1" destOrd="0" presId="urn:microsoft.com/office/officeart/2005/8/layout/pyramid3"/>
    <dgm:cxn modelId="{736E4CFA-4272-4B39-B026-45BD4E44FF2E}" type="presOf" srcId="{E050FF3A-17D7-437D-AD98-ED13A8518B6F}" destId="{4A9FFCC0-26EB-4A59-8779-D3356A396038}" srcOrd="1" destOrd="0" presId="urn:microsoft.com/office/officeart/2005/8/layout/pyramid3"/>
    <dgm:cxn modelId="{5BE0A43E-1B36-4B63-B9CE-D7BE022E37D2}" type="presOf" srcId="{C049FB1E-F6BF-44B2-91CD-1A890F1C68BA}" destId="{3239BA7A-C93F-48FC-BC79-F147370CC9D9}" srcOrd="0" destOrd="0" presId="urn:microsoft.com/office/officeart/2005/8/layout/pyramid3"/>
    <dgm:cxn modelId="{D97A5B4F-647F-462A-9956-9C0FF30095A9}" type="presOf" srcId="{03329D88-7018-44B8-8435-D66480107FC9}" destId="{BA27078F-E26A-48F0-B650-4CBDDB8A7838}" srcOrd="0" destOrd="0" presId="urn:microsoft.com/office/officeart/2005/8/layout/pyramid3"/>
    <dgm:cxn modelId="{F0C32DAF-1FB5-4B30-9F2A-61565953336A}" type="presOf" srcId="{9823C7B1-1610-4DA7-B070-933F8403FF86}" destId="{9E331423-FBB9-4929-A76C-DE6A1A5EE3AB}" srcOrd="1" destOrd="0" presId="urn:microsoft.com/office/officeart/2005/8/layout/pyramid3"/>
    <dgm:cxn modelId="{5D8512C0-C386-40F6-92DE-EE38BB42D40D}" type="presParOf" srcId="{BA27078F-E26A-48F0-B650-4CBDDB8A7838}" destId="{45411DBE-E99E-48FE-82EE-59C434433F32}" srcOrd="0" destOrd="0" presId="urn:microsoft.com/office/officeart/2005/8/layout/pyramid3"/>
    <dgm:cxn modelId="{8F695A50-50FF-4F6B-B13B-6840A1B8BB82}" type="presParOf" srcId="{45411DBE-E99E-48FE-82EE-59C434433F32}" destId="{2D22AE78-AB5F-40EB-B9B6-59290A2ED773}" srcOrd="0" destOrd="0" presId="urn:microsoft.com/office/officeart/2005/8/layout/pyramid3"/>
    <dgm:cxn modelId="{2559ACBE-A0CB-4F23-8942-55A7E06D0B87}" type="presParOf" srcId="{45411DBE-E99E-48FE-82EE-59C434433F32}" destId="{4A9FFCC0-26EB-4A59-8779-D3356A396038}" srcOrd="1" destOrd="0" presId="urn:microsoft.com/office/officeart/2005/8/layout/pyramid3"/>
    <dgm:cxn modelId="{ADE01452-7CF3-4752-8CC6-ED4486C86071}" type="presParOf" srcId="{BA27078F-E26A-48F0-B650-4CBDDB8A7838}" destId="{11345B37-17D6-4D23-AA3A-F11B267F1F3E}" srcOrd="1" destOrd="0" presId="urn:microsoft.com/office/officeart/2005/8/layout/pyramid3"/>
    <dgm:cxn modelId="{4D7BA0B1-378D-4657-B0A2-10A6E9BC2D07}" type="presParOf" srcId="{11345B37-17D6-4D23-AA3A-F11B267F1F3E}" destId="{068A8BEB-CBD5-4D2E-BC44-5F303D1224CD}" srcOrd="0" destOrd="0" presId="urn:microsoft.com/office/officeart/2005/8/layout/pyramid3"/>
    <dgm:cxn modelId="{C498BC07-ED6C-4C0F-AD9A-D11BD85FB5C2}" type="presParOf" srcId="{11345B37-17D6-4D23-AA3A-F11B267F1F3E}" destId="{9E331423-FBB9-4929-A76C-DE6A1A5EE3AB}" srcOrd="1" destOrd="0" presId="urn:microsoft.com/office/officeart/2005/8/layout/pyramid3"/>
    <dgm:cxn modelId="{8C9FE926-C375-4E27-AE05-35E3E2E522E7}" type="presParOf" srcId="{BA27078F-E26A-48F0-B650-4CBDDB8A7838}" destId="{F793FD12-77C5-451A-AD09-F6EB72F20306}" srcOrd="2" destOrd="0" presId="urn:microsoft.com/office/officeart/2005/8/layout/pyramid3"/>
    <dgm:cxn modelId="{C93EFCE9-7D25-4C10-B2C2-7104C04C14F5}" type="presParOf" srcId="{F793FD12-77C5-451A-AD09-F6EB72F20306}" destId="{3239BA7A-C93F-48FC-BC79-F147370CC9D9}" srcOrd="0" destOrd="0" presId="urn:microsoft.com/office/officeart/2005/8/layout/pyramid3"/>
    <dgm:cxn modelId="{8996EDB7-C3E1-4D38-A60D-F9706AA8A63F}" type="presParOf" srcId="{F793FD12-77C5-451A-AD09-F6EB72F20306}" destId="{F699C99C-430F-48E6-B3F1-1D63CF89B76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82BB2-16AB-41D8-8C71-C6FA95906D5F}" type="doc">
      <dgm:prSet loTypeId="urn:microsoft.com/office/officeart/2011/layout/TabList" loCatId="list" qsTypeId="urn:microsoft.com/office/officeart/2005/8/quickstyle/simple1" qsCatId="simple" csTypeId="urn:microsoft.com/office/officeart/2005/8/colors/accent6_2" csCatId="accent6" phldr="1"/>
      <dgm:spPr/>
      <dgm:t>
        <a:bodyPr/>
        <a:lstStyle/>
        <a:p>
          <a:endParaRPr lang="en-US"/>
        </a:p>
      </dgm:t>
    </dgm:pt>
    <dgm:pt modelId="{F7D0058E-DCF7-410B-B434-8697901FB4FC}">
      <dgm:prSet phldrT="[Text]"/>
      <dgm:spPr/>
      <dgm:t>
        <a:bodyPr/>
        <a:lstStyle/>
        <a:p>
          <a:r>
            <a:rPr lang="en-US" dirty="0" smtClean="0"/>
            <a:t>Portland, OR</a:t>
          </a:r>
          <a:endParaRPr lang="en-US" dirty="0"/>
        </a:p>
      </dgm:t>
    </dgm:pt>
    <dgm:pt modelId="{7B08AE7E-CA36-4A0E-9696-644700A2A2B2}" type="parTrans" cxnId="{ECE954FF-09DD-4C7F-B87A-8DD0B73D221B}">
      <dgm:prSet/>
      <dgm:spPr/>
      <dgm:t>
        <a:bodyPr/>
        <a:lstStyle/>
        <a:p>
          <a:endParaRPr lang="en-US"/>
        </a:p>
      </dgm:t>
    </dgm:pt>
    <dgm:pt modelId="{0D21DF9D-85E6-4FA2-B781-DB407FFE0488}" type="sibTrans" cxnId="{ECE954FF-09DD-4C7F-B87A-8DD0B73D221B}">
      <dgm:prSet/>
      <dgm:spPr/>
      <dgm:t>
        <a:bodyPr/>
        <a:lstStyle/>
        <a:p>
          <a:endParaRPr lang="en-US"/>
        </a:p>
      </dgm:t>
    </dgm:pt>
    <dgm:pt modelId="{5E684E6F-80D0-4145-B0B7-75EE3B39614A}">
      <dgm:prSet phldrT="[Text]"/>
      <dgm:spPr/>
      <dgm:t>
        <a:bodyPr/>
        <a:lstStyle/>
        <a:p>
          <a:r>
            <a:rPr lang="en-US" dirty="0" smtClean="0"/>
            <a:t>2004 </a:t>
          </a:r>
          <a:r>
            <a:rPr lang="en-US" dirty="0" err="1" smtClean="0"/>
            <a:t>Stormwater</a:t>
          </a:r>
          <a:r>
            <a:rPr lang="en-US" dirty="0" smtClean="0"/>
            <a:t> Management Manual</a:t>
          </a:r>
          <a:endParaRPr lang="en-US" dirty="0"/>
        </a:p>
      </dgm:t>
    </dgm:pt>
    <dgm:pt modelId="{0E134D04-98EA-462F-BDA9-2F408B8D9504}" type="parTrans" cxnId="{47E87E8E-F204-4C6A-AA46-1ABBBED7A2DC}">
      <dgm:prSet/>
      <dgm:spPr/>
      <dgm:t>
        <a:bodyPr/>
        <a:lstStyle/>
        <a:p>
          <a:endParaRPr lang="en-US"/>
        </a:p>
      </dgm:t>
    </dgm:pt>
    <dgm:pt modelId="{1A8B586F-2E6A-4FEF-8576-9380A65DDE41}" type="sibTrans" cxnId="{47E87E8E-F204-4C6A-AA46-1ABBBED7A2DC}">
      <dgm:prSet/>
      <dgm:spPr/>
      <dgm:t>
        <a:bodyPr/>
        <a:lstStyle/>
        <a:p>
          <a:endParaRPr lang="en-US"/>
        </a:p>
      </dgm:t>
    </dgm:pt>
    <dgm:pt modelId="{D973B4F6-089E-488D-AF14-68C4227A65BC}">
      <dgm:prSet phldrT="[Text]" custT="1"/>
      <dgm:spPr/>
      <dgm:t>
        <a:bodyPr/>
        <a:lstStyle/>
        <a:p>
          <a:r>
            <a:rPr lang="en-US" sz="1600" dirty="0" smtClean="0"/>
            <a:t>Subtract Impervious Cover under trees within 25 feet of impervious cover that meets certain criteria</a:t>
          </a:r>
          <a:endParaRPr lang="en-US" sz="1600" dirty="0"/>
        </a:p>
      </dgm:t>
    </dgm:pt>
    <dgm:pt modelId="{66F86449-3B80-4AB0-985D-F986E1E32CFE}" type="parTrans" cxnId="{D911380F-9D4B-408D-89A9-394BE9A1BD0B}">
      <dgm:prSet/>
      <dgm:spPr/>
      <dgm:t>
        <a:bodyPr/>
        <a:lstStyle/>
        <a:p>
          <a:endParaRPr lang="en-US"/>
        </a:p>
      </dgm:t>
    </dgm:pt>
    <dgm:pt modelId="{484EF24F-9BD8-43E2-8239-AB2EB7DE27DF}" type="sibTrans" cxnId="{D911380F-9D4B-408D-89A9-394BE9A1BD0B}">
      <dgm:prSet/>
      <dgm:spPr/>
      <dgm:t>
        <a:bodyPr/>
        <a:lstStyle/>
        <a:p>
          <a:endParaRPr lang="en-US"/>
        </a:p>
      </dgm:t>
    </dgm:pt>
    <dgm:pt modelId="{3FD3D547-BB6D-49F8-A1EF-01E19D3843FB}">
      <dgm:prSet phldrT="[Text]"/>
      <dgm:spPr/>
      <dgm:t>
        <a:bodyPr/>
        <a:lstStyle/>
        <a:p>
          <a:r>
            <a:rPr lang="en-US" dirty="0" smtClean="0"/>
            <a:t>Indianapolis, IN</a:t>
          </a:r>
          <a:endParaRPr lang="en-US" dirty="0"/>
        </a:p>
      </dgm:t>
    </dgm:pt>
    <dgm:pt modelId="{53A5D972-5A17-4EA7-A8C5-8F55B34B76DD}" type="parTrans" cxnId="{BCCEB83D-6B7F-405B-A73B-0680370FF800}">
      <dgm:prSet/>
      <dgm:spPr/>
      <dgm:t>
        <a:bodyPr/>
        <a:lstStyle/>
        <a:p>
          <a:endParaRPr lang="en-US"/>
        </a:p>
      </dgm:t>
    </dgm:pt>
    <dgm:pt modelId="{1073FCF3-B6A0-42F3-B521-8C626522C115}" type="sibTrans" cxnId="{BCCEB83D-6B7F-405B-A73B-0680370FF800}">
      <dgm:prSet/>
      <dgm:spPr/>
      <dgm:t>
        <a:bodyPr/>
        <a:lstStyle/>
        <a:p>
          <a:endParaRPr lang="en-US"/>
        </a:p>
      </dgm:t>
    </dgm:pt>
    <dgm:pt modelId="{57F1CEA2-3124-4B55-96FF-A86DB6C7DC05}">
      <dgm:prSet phldrT="[Text]"/>
      <dgm:spPr/>
      <dgm:t>
        <a:bodyPr/>
        <a:lstStyle/>
        <a:p>
          <a:r>
            <a:rPr lang="en-US" dirty="0" smtClean="0"/>
            <a:t>2007 </a:t>
          </a:r>
          <a:r>
            <a:rPr lang="en-US" dirty="0" err="1" smtClean="0"/>
            <a:t>Stormwater</a:t>
          </a:r>
          <a:r>
            <a:rPr lang="en-US" dirty="0" smtClean="0"/>
            <a:t> Green Infrastructure Supplemental Document</a:t>
          </a:r>
          <a:endParaRPr lang="en-US" dirty="0"/>
        </a:p>
      </dgm:t>
    </dgm:pt>
    <dgm:pt modelId="{30D7BA03-1BCE-4D94-AACA-C2D74EB795CB}" type="parTrans" cxnId="{FD19E823-2A38-42EF-B9F9-A7F4FA95A222}">
      <dgm:prSet/>
      <dgm:spPr/>
      <dgm:t>
        <a:bodyPr/>
        <a:lstStyle/>
        <a:p>
          <a:endParaRPr lang="en-US"/>
        </a:p>
      </dgm:t>
    </dgm:pt>
    <dgm:pt modelId="{F463D51C-027A-4455-A373-A7FE0853A850}" type="sibTrans" cxnId="{FD19E823-2A38-42EF-B9F9-A7F4FA95A222}">
      <dgm:prSet/>
      <dgm:spPr/>
      <dgm:t>
        <a:bodyPr/>
        <a:lstStyle/>
        <a:p>
          <a:endParaRPr lang="en-US"/>
        </a:p>
      </dgm:t>
    </dgm:pt>
    <dgm:pt modelId="{C4C2057F-460F-4624-84D0-9BFD0FC0E769}">
      <dgm:prSet phldrT="[Text]" custT="1"/>
      <dgm:spPr/>
      <dgm:t>
        <a:bodyPr/>
        <a:lstStyle/>
        <a:p>
          <a:r>
            <a:rPr lang="en-US" sz="1800" dirty="0" smtClean="0"/>
            <a:t>Credits for new or exiting  tree canopy within 20 feet of impervious surfaces. </a:t>
          </a:r>
          <a:endParaRPr lang="en-US" sz="1800" dirty="0"/>
        </a:p>
      </dgm:t>
    </dgm:pt>
    <dgm:pt modelId="{A0E9BDDE-2213-451F-AE47-B486E03FBB08}" type="parTrans" cxnId="{9AE455FB-28DE-46DC-9213-D38C4E5F81BD}">
      <dgm:prSet/>
      <dgm:spPr/>
      <dgm:t>
        <a:bodyPr/>
        <a:lstStyle/>
        <a:p>
          <a:endParaRPr lang="en-US"/>
        </a:p>
      </dgm:t>
    </dgm:pt>
    <dgm:pt modelId="{854F5FB4-3A27-4F8F-9798-49AD331DADFB}" type="sibTrans" cxnId="{9AE455FB-28DE-46DC-9213-D38C4E5F81BD}">
      <dgm:prSet/>
      <dgm:spPr/>
      <dgm:t>
        <a:bodyPr/>
        <a:lstStyle/>
        <a:p>
          <a:endParaRPr lang="en-US"/>
        </a:p>
      </dgm:t>
    </dgm:pt>
    <dgm:pt modelId="{78BE7EB4-118A-4813-9145-418585B85B7F}">
      <dgm:prSet phldrT="[Text]"/>
      <dgm:spPr/>
      <dgm:t>
        <a:bodyPr/>
        <a:lstStyle/>
        <a:p>
          <a:r>
            <a:rPr lang="en-US" dirty="0" smtClean="0"/>
            <a:t>Pine Lake, GA</a:t>
          </a:r>
          <a:endParaRPr lang="en-US" dirty="0"/>
        </a:p>
      </dgm:t>
    </dgm:pt>
    <dgm:pt modelId="{05E069DF-3271-4012-BC0A-B320B01BABED}" type="parTrans" cxnId="{459547AC-E048-4267-92A6-A29A53F3F5F5}">
      <dgm:prSet/>
      <dgm:spPr/>
      <dgm:t>
        <a:bodyPr/>
        <a:lstStyle/>
        <a:p>
          <a:endParaRPr lang="en-US"/>
        </a:p>
      </dgm:t>
    </dgm:pt>
    <dgm:pt modelId="{3ABB9ECF-7B92-4B8B-B3E4-863B449D4B1F}" type="sibTrans" cxnId="{459547AC-E048-4267-92A6-A29A53F3F5F5}">
      <dgm:prSet/>
      <dgm:spPr/>
      <dgm:t>
        <a:bodyPr/>
        <a:lstStyle/>
        <a:p>
          <a:endParaRPr lang="en-US"/>
        </a:p>
      </dgm:t>
    </dgm:pt>
    <dgm:pt modelId="{74D8AD74-5F98-4E59-9BAA-0782B3326C90}">
      <dgm:prSet phldrT="[Text]"/>
      <dgm:spPr/>
      <dgm:t>
        <a:bodyPr/>
        <a:lstStyle/>
        <a:p>
          <a:r>
            <a:rPr lang="en-US" dirty="0" smtClean="0"/>
            <a:t>2003 Ordinance</a:t>
          </a:r>
          <a:endParaRPr lang="en-US" dirty="0"/>
        </a:p>
      </dgm:t>
    </dgm:pt>
    <dgm:pt modelId="{1AEA33DE-F306-4BC8-BC63-502ED17D774E}" type="parTrans" cxnId="{B44FEB64-A19E-41FD-BA07-71914769668B}">
      <dgm:prSet/>
      <dgm:spPr/>
      <dgm:t>
        <a:bodyPr/>
        <a:lstStyle/>
        <a:p>
          <a:endParaRPr lang="en-US"/>
        </a:p>
      </dgm:t>
    </dgm:pt>
    <dgm:pt modelId="{58887199-9D0D-4123-B2D1-EDB828CAA012}" type="sibTrans" cxnId="{B44FEB64-A19E-41FD-BA07-71914769668B}">
      <dgm:prSet/>
      <dgm:spPr/>
      <dgm:t>
        <a:bodyPr/>
        <a:lstStyle/>
        <a:p>
          <a:endParaRPr lang="en-US"/>
        </a:p>
      </dgm:t>
    </dgm:pt>
    <dgm:pt modelId="{8235066E-C399-429D-B653-4119F6695BFE}">
      <dgm:prSet phldrT="[Text]" custT="1"/>
      <dgm:spPr/>
      <dgm:t>
        <a:bodyPr/>
        <a:lstStyle/>
        <a:p>
          <a:r>
            <a:rPr lang="en-US" sz="1800" dirty="0" smtClean="0"/>
            <a:t>Trees count towards site runoff requirements</a:t>
          </a:r>
          <a:endParaRPr lang="en-US" sz="1800" dirty="0"/>
        </a:p>
      </dgm:t>
    </dgm:pt>
    <dgm:pt modelId="{32DD7EFE-4728-4DC0-9FBF-A4E1D2374F43}" type="parTrans" cxnId="{EA4DB57F-3EF3-4143-A4A6-EFE42DF1662E}">
      <dgm:prSet/>
      <dgm:spPr/>
      <dgm:t>
        <a:bodyPr/>
        <a:lstStyle/>
        <a:p>
          <a:endParaRPr lang="en-US"/>
        </a:p>
      </dgm:t>
    </dgm:pt>
    <dgm:pt modelId="{71A7460F-A790-487E-84EE-E604261B3440}" type="sibTrans" cxnId="{EA4DB57F-3EF3-4143-A4A6-EFE42DF1662E}">
      <dgm:prSet/>
      <dgm:spPr/>
      <dgm:t>
        <a:bodyPr/>
        <a:lstStyle/>
        <a:p>
          <a:endParaRPr lang="en-US"/>
        </a:p>
      </dgm:t>
    </dgm:pt>
    <dgm:pt modelId="{3ADEA11B-BCD6-4212-9C78-DF90B7A418ED}">
      <dgm:prSet phldrT="[Text]" custT="1"/>
      <dgm:spPr/>
      <dgm:t>
        <a:bodyPr/>
        <a:lstStyle/>
        <a:p>
          <a:r>
            <a:rPr lang="en-US" sz="1800" dirty="0" smtClean="0"/>
            <a:t>1 tree= 100 ft</a:t>
          </a:r>
          <a:r>
            <a:rPr lang="en-US" sz="1800" baseline="30000" dirty="0" smtClean="0"/>
            <a:t>2</a:t>
          </a:r>
          <a:r>
            <a:rPr lang="en-US" sz="1800" baseline="0" dirty="0" smtClean="0"/>
            <a:t> of Impervious Cover</a:t>
          </a:r>
          <a:endParaRPr lang="en-US" sz="1800" dirty="0"/>
        </a:p>
      </dgm:t>
    </dgm:pt>
    <dgm:pt modelId="{B31B57DE-070D-411F-9508-C6991FCB72A6}" type="parTrans" cxnId="{4DC93C99-AE92-49F8-9611-F325909E42CF}">
      <dgm:prSet/>
      <dgm:spPr/>
      <dgm:t>
        <a:bodyPr/>
        <a:lstStyle/>
        <a:p>
          <a:endParaRPr lang="en-US"/>
        </a:p>
      </dgm:t>
    </dgm:pt>
    <dgm:pt modelId="{86C392DF-6646-4E05-AB9E-1EE74887CB34}" type="sibTrans" cxnId="{4DC93C99-AE92-49F8-9611-F325909E42CF}">
      <dgm:prSet/>
      <dgm:spPr/>
      <dgm:t>
        <a:bodyPr/>
        <a:lstStyle/>
        <a:p>
          <a:endParaRPr lang="en-US"/>
        </a:p>
      </dgm:t>
    </dgm:pt>
    <dgm:pt modelId="{0B5C9BE6-81EB-4BA5-AE4C-E33BBE410B29}">
      <dgm:prSet phldrT="[Text]" custT="1"/>
      <dgm:spPr/>
      <dgm:t>
        <a:bodyPr/>
        <a:lstStyle/>
        <a:p>
          <a:r>
            <a:rPr lang="en-US" sz="1600" dirty="0" smtClean="0"/>
            <a:t>Existing Tree = 50% of Existing Canopy, New Trees = 100 to 200 ft</a:t>
          </a:r>
          <a:r>
            <a:rPr lang="en-US" sz="1600" baseline="30000" dirty="0" smtClean="0"/>
            <a:t>2</a:t>
          </a:r>
          <a:r>
            <a:rPr lang="en-US" sz="1600" baseline="0" dirty="0" smtClean="0"/>
            <a:t> of impervious cover</a:t>
          </a:r>
          <a:endParaRPr lang="en-US" sz="1600" dirty="0"/>
        </a:p>
      </dgm:t>
    </dgm:pt>
    <dgm:pt modelId="{4E967719-CE83-4D3E-8259-B80B01B97D3E}" type="parTrans" cxnId="{B9118B3F-B84E-4F45-9AD2-FFD963DEA43A}">
      <dgm:prSet/>
      <dgm:spPr/>
      <dgm:t>
        <a:bodyPr/>
        <a:lstStyle/>
        <a:p>
          <a:endParaRPr lang="en-US"/>
        </a:p>
      </dgm:t>
    </dgm:pt>
    <dgm:pt modelId="{B7C52B50-55D1-40AF-9A22-3C42DE8680D0}" type="sibTrans" cxnId="{B9118B3F-B84E-4F45-9AD2-FFD963DEA43A}">
      <dgm:prSet/>
      <dgm:spPr/>
      <dgm:t>
        <a:bodyPr/>
        <a:lstStyle/>
        <a:p>
          <a:endParaRPr lang="en-US"/>
        </a:p>
      </dgm:t>
    </dgm:pt>
    <dgm:pt modelId="{5211735F-9E05-4F77-B96C-0326ABD76921}">
      <dgm:prSet phldrT="[Text]" custT="1"/>
      <dgm:spPr/>
      <dgm:t>
        <a:bodyPr/>
        <a:lstStyle/>
        <a:p>
          <a:r>
            <a:rPr lang="en-US" sz="1800" dirty="0" smtClean="0"/>
            <a:t>Trees = 10 to 20 gallons/in DBH</a:t>
          </a:r>
          <a:endParaRPr lang="en-US" sz="1800" dirty="0"/>
        </a:p>
      </dgm:t>
    </dgm:pt>
    <dgm:pt modelId="{9B1197D0-F016-4E2B-BE9C-D62EDB9CB23C}" type="parTrans" cxnId="{1FDC5584-0EC8-482A-9662-CF533921A700}">
      <dgm:prSet/>
      <dgm:spPr/>
      <dgm:t>
        <a:bodyPr/>
        <a:lstStyle/>
        <a:p>
          <a:endParaRPr lang="en-US"/>
        </a:p>
      </dgm:t>
    </dgm:pt>
    <dgm:pt modelId="{95C33D23-022E-4796-A9FA-4D1E72923C6B}" type="sibTrans" cxnId="{1FDC5584-0EC8-482A-9662-CF533921A700}">
      <dgm:prSet/>
      <dgm:spPr/>
      <dgm:t>
        <a:bodyPr/>
        <a:lstStyle/>
        <a:p>
          <a:endParaRPr lang="en-US"/>
        </a:p>
      </dgm:t>
    </dgm:pt>
    <dgm:pt modelId="{F0CA104C-ADD9-4381-A849-C73377CDDD66}">
      <dgm:prSet phldrT="[Text]" custT="1"/>
      <dgm:spPr/>
      <dgm:t>
        <a:bodyPr/>
        <a:lstStyle/>
        <a:p>
          <a:r>
            <a:rPr lang="en-US" sz="1800" dirty="0" smtClean="0"/>
            <a:t>Minnesota</a:t>
          </a:r>
          <a:endParaRPr lang="en-US" sz="1800" dirty="0"/>
        </a:p>
      </dgm:t>
    </dgm:pt>
    <dgm:pt modelId="{4302CA11-A031-437A-BA27-E75626EF211A}" type="parTrans" cxnId="{44A7D2CC-81D5-453E-A94F-CEE23F8A6B50}">
      <dgm:prSet/>
      <dgm:spPr/>
      <dgm:t>
        <a:bodyPr/>
        <a:lstStyle/>
        <a:p>
          <a:endParaRPr lang="en-US"/>
        </a:p>
      </dgm:t>
    </dgm:pt>
    <dgm:pt modelId="{ECCC0EB3-6938-4E73-B72C-D5EA70B5B700}" type="sibTrans" cxnId="{44A7D2CC-81D5-453E-A94F-CEE23F8A6B50}">
      <dgm:prSet/>
      <dgm:spPr/>
      <dgm:t>
        <a:bodyPr/>
        <a:lstStyle/>
        <a:p>
          <a:endParaRPr lang="en-US"/>
        </a:p>
      </dgm:t>
    </dgm:pt>
    <dgm:pt modelId="{03F50A5D-77E0-41FC-8F7E-DAF7206F1AB3}">
      <dgm:prSet phldrT="[Text]"/>
      <dgm:spPr/>
      <dgm:t>
        <a:bodyPr/>
        <a:lstStyle/>
        <a:p>
          <a:r>
            <a:rPr lang="en-US" dirty="0" smtClean="0"/>
            <a:t>Volume, TSS, Phosphorus Credit </a:t>
          </a:r>
          <a:endParaRPr lang="en-US" dirty="0"/>
        </a:p>
      </dgm:t>
    </dgm:pt>
    <dgm:pt modelId="{3C778CE6-219F-456E-8922-8965943BBA71}" type="parTrans" cxnId="{011A7E9A-A2DF-4DF0-83BE-26D4FF0B9840}">
      <dgm:prSet/>
      <dgm:spPr/>
      <dgm:t>
        <a:bodyPr/>
        <a:lstStyle/>
        <a:p>
          <a:endParaRPr lang="en-US"/>
        </a:p>
      </dgm:t>
    </dgm:pt>
    <dgm:pt modelId="{F32ED741-53C7-4075-8CC0-5BBB2CEE0D83}" type="sibTrans" cxnId="{011A7E9A-A2DF-4DF0-83BE-26D4FF0B9840}">
      <dgm:prSet/>
      <dgm:spPr/>
      <dgm:t>
        <a:bodyPr/>
        <a:lstStyle/>
        <a:p>
          <a:endParaRPr lang="en-US"/>
        </a:p>
      </dgm:t>
    </dgm:pt>
    <dgm:pt modelId="{87B562F2-E55B-4565-857C-BC77959EBB3A}">
      <dgm:prSet phldrT="[Text]" custT="1"/>
      <dgm:spPr/>
      <dgm:t>
        <a:bodyPr/>
        <a:lstStyle/>
        <a:p>
          <a:r>
            <a:rPr lang="en-US" sz="1600" dirty="0" smtClean="0"/>
            <a:t>Based on interception, evaporation, and infiltration</a:t>
          </a:r>
          <a:endParaRPr lang="en-US" sz="1600" dirty="0"/>
        </a:p>
      </dgm:t>
    </dgm:pt>
    <dgm:pt modelId="{2EAC3DEA-98F7-45CC-AC44-31A24B1D4E61}" type="parTrans" cxnId="{D8B20552-3920-46F3-94E6-B78BF7C0E385}">
      <dgm:prSet/>
      <dgm:spPr/>
      <dgm:t>
        <a:bodyPr/>
        <a:lstStyle/>
        <a:p>
          <a:endParaRPr lang="en-US"/>
        </a:p>
      </dgm:t>
    </dgm:pt>
    <dgm:pt modelId="{66A25443-A6E5-4857-8323-A109D8F6EE21}" type="sibTrans" cxnId="{D8B20552-3920-46F3-94E6-B78BF7C0E385}">
      <dgm:prSet/>
      <dgm:spPr/>
      <dgm:t>
        <a:bodyPr/>
        <a:lstStyle/>
        <a:p>
          <a:endParaRPr lang="en-US"/>
        </a:p>
      </dgm:t>
    </dgm:pt>
    <dgm:pt modelId="{BADB66C4-E150-464C-8A91-D363B545C7C4}">
      <dgm:prSet phldrT="[Text]" custT="1"/>
      <dgm:spPr/>
      <dgm:t>
        <a:bodyPr/>
        <a:lstStyle/>
        <a:p>
          <a:r>
            <a:rPr lang="en-US" sz="1600" dirty="0" smtClean="0"/>
            <a:t>Example : Mature Red Maple with infiltration area= 340 </a:t>
          </a:r>
          <a:r>
            <a:rPr lang="en-US" sz="1600" dirty="0" err="1" smtClean="0"/>
            <a:t>cf</a:t>
          </a:r>
          <a:endParaRPr lang="en-US" sz="1600" dirty="0"/>
        </a:p>
      </dgm:t>
    </dgm:pt>
    <dgm:pt modelId="{397903C2-A3B5-4815-859B-2C4DE766D9A5}" type="parTrans" cxnId="{EBFCF978-5FD4-4AEA-825A-098F0C080E85}">
      <dgm:prSet/>
      <dgm:spPr/>
      <dgm:t>
        <a:bodyPr/>
        <a:lstStyle/>
        <a:p>
          <a:endParaRPr lang="en-US"/>
        </a:p>
      </dgm:t>
    </dgm:pt>
    <dgm:pt modelId="{397606B2-5237-46AD-870A-07D825756D11}" type="sibTrans" cxnId="{EBFCF978-5FD4-4AEA-825A-098F0C080E85}">
      <dgm:prSet/>
      <dgm:spPr/>
      <dgm:t>
        <a:bodyPr/>
        <a:lstStyle/>
        <a:p>
          <a:endParaRPr lang="en-US"/>
        </a:p>
      </dgm:t>
    </dgm:pt>
    <dgm:pt modelId="{E35C6740-55FF-45CD-86BB-8946A74D679A}">
      <dgm:prSet phldrT="[Text]" custT="1"/>
      <dgm:spPr/>
      <dgm:t>
        <a:bodyPr/>
        <a:lstStyle/>
        <a:p>
          <a:r>
            <a:rPr lang="en-US" sz="1600" dirty="0" smtClean="0"/>
            <a:t>Philadelphia, PA</a:t>
          </a:r>
          <a:endParaRPr lang="en-US" sz="1600" dirty="0"/>
        </a:p>
      </dgm:t>
    </dgm:pt>
    <dgm:pt modelId="{5D64B3FD-B4A0-4605-90D3-219679817D3A}" type="parTrans" cxnId="{D16483C0-5905-4B88-AB0E-D04A9116AE2F}">
      <dgm:prSet/>
      <dgm:spPr/>
      <dgm:t>
        <a:bodyPr/>
        <a:lstStyle/>
        <a:p>
          <a:endParaRPr lang="en-US"/>
        </a:p>
      </dgm:t>
    </dgm:pt>
    <dgm:pt modelId="{A95B625C-3CB6-43C5-AD8C-F06E137DAC3C}" type="sibTrans" cxnId="{D16483C0-5905-4B88-AB0E-D04A9116AE2F}">
      <dgm:prSet/>
      <dgm:spPr/>
      <dgm:t>
        <a:bodyPr/>
        <a:lstStyle/>
        <a:p>
          <a:endParaRPr lang="en-US"/>
        </a:p>
      </dgm:t>
    </dgm:pt>
    <dgm:pt modelId="{0D1A0F2E-CFCA-4EB5-804D-1E08CC21DE7D}">
      <dgm:prSet phldrT="[Text]" custT="1"/>
      <dgm:spPr/>
      <dgm:t>
        <a:bodyPr/>
        <a:lstStyle/>
        <a:p>
          <a:r>
            <a:rPr lang="en-US" sz="1600" dirty="0" smtClean="0"/>
            <a:t>2011  </a:t>
          </a:r>
          <a:r>
            <a:rPr lang="en-US" sz="1600" dirty="0" err="1" smtClean="0"/>
            <a:t>Stormwater</a:t>
          </a:r>
          <a:r>
            <a:rPr lang="en-US" sz="1600" dirty="0" smtClean="0"/>
            <a:t> Manual</a:t>
          </a:r>
          <a:endParaRPr lang="en-US" sz="1600" dirty="0"/>
        </a:p>
      </dgm:t>
    </dgm:pt>
    <dgm:pt modelId="{7D237359-A1D6-4485-AF6F-404DD7849132}" type="parTrans" cxnId="{26E678EF-A1EA-4C28-9E64-1C93A2B9DBAE}">
      <dgm:prSet/>
      <dgm:spPr/>
      <dgm:t>
        <a:bodyPr/>
        <a:lstStyle/>
        <a:p>
          <a:endParaRPr lang="en-US"/>
        </a:p>
      </dgm:t>
    </dgm:pt>
    <dgm:pt modelId="{ED6FEB78-0F00-4750-B100-B489CDF12CF1}" type="sibTrans" cxnId="{26E678EF-A1EA-4C28-9E64-1C93A2B9DBAE}">
      <dgm:prSet/>
      <dgm:spPr/>
      <dgm:t>
        <a:bodyPr/>
        <a:lstStyle/>
        <a:p>
          <a:endParaRPr lang="en-US"/>
        </a:p>
      </dgm:t>
    </dgm:pt>
    <dgm:pt modelId="{5366578F-CEC9-4FC6-A3B2-189DC6D75193}">
      <dgm:prSet phldrT="[Text]" custT="1"/>
      <dgm:spPr/>
      <dgm:t>
        <a:bodyPr/>
        <a:lstStyle/>
        <a:p>
          <a:r>
            <a:rPr lang="en-US" sz="1600" dirty="0" smtClean="0"/>
            <a:t>Reduction in impervious area</a:t>
          </a:r>
          <a:endParaRPr lang="en-US" sz="1600" dirty="0"/>
        </a:p>
      </dgm:t>
    </dgm:pt>
    <dgm:pt modelId="{90F1A96B-9791-4036-8B2F-C46728DC4A78}" type="parTrans" cxnId="{272F5CB3-ED84-47BE-93BF-1DDC6BE077D2}">
      <dgm:prSet/>
      <dgm:spPr/>
      <dgm:t>
        <a:bodyPr/>
        <a:lstStyle/>
        <a:p>
          <a:endParaRPr lang="en-US"/>
        </a:p>
      </dgm:t>
    </dgm:pt>
    <dgm:pt modelId="{A3FA8AB3-54EB-467B-9461-07E8CDD993A9}" type="sibTrans" cxnId="{272F5CB3-ED84-47BE-93BF-1DDC6BE077D2}">
      <dgm:prSet/>
      <dgm:spPr/>
      <dgm:t>
        <a:bodyPr/>
        <a:lstStyle/>
        <a:p>
          <a:endParaRPr lang="en-US"/>
        </a:p>
      </dgm:t>
    </dgm:pt>
    <dgm:pt modelId="{08F7B714-E513-46EF-BB51-93DBFD92C978}">
      <dgm:prSet phldrT="[Text]" custT="1"/>
      <dgm:spPr/>
      <dgm:t>
        <a:bodyPr/>
        <a:lstStyle/>
        <a:p>
          <a:r>
            <a:rPr lang="en-US" sz="1600" dirty="0" smtClean="0"/>
            <a:t>Washington, DC</a:t>
          </a:r>
          <a:endParaRPr lang="en-US" sz="1600" dirty="0"/>
        </a:p>
      </dgm:t>
    </dgm:pt>
    <dgm:pt modelId="{BF1722D6-A14C-48C9-8339-6FAA704CA325}" type="parTrans" cxnId="{B85665CF-AC4B-4703-B476-9BDAA7F52C54}">
      <dgm:prSet/>
      <dgm:spPr/>
      <dgm:t>
        <a:bodyPr/>
        <a:lstStyle/>
        <a:p>
          <a:endParaRPr lang="en-US"/>
        </a:p>
      </dgm:t>
    </dgm:pt>
    <dgm:pt modelId="{9B955EF2-F812-41E1-8EC6-11B845EB8F07}" type="sibTrans" cxnId="{B85665CF-AC4B-4703-B476-9BDAA7F52C54}">
      <dgm:prSet/>
      <dgm:spPr/>
      <dgm:t>
        <a:bodyPr/>
        <a:lstStyle/>
        <a:p>
          <a:endParaRPr lang="en-US"/>
        </a:p>
      </dgm:t>
    </dgm:pt>
    <dgm:pt modelId="{54F9AB42-6466-4599-ADA3-3AEFBB204622}">
      <dgm:prSet phldrT="[Text]" custT="1"/>
      <dgm:spPr/>
      <dgm:t>
        <a:bodyPr/>
        <a:lstStyle/>
        <a:p>
          <a:r>
            <a:rPr lang="en-US" sz="1600" dirty="0" smtClean="0"/>
            <a:t>2013 Guidebook</a:t>
          </a:r>
          <a:endParaRPr lang="en-US" sz="1600" dirty="0"/>
        </a:p>
      </dgm:t>
    </dgm:pt>
    <dgm:pt modelId="{3A347CF1-3A66-48FA-A863-5B790333CDAD}" type="parTrans" cxnId="{52D13023-8036-4CF2-B8BC-F10CF31226EA}">
      <dgm:prSet/>
      <dgm:spPr/>
      <dgm:t>
        <a:bodyPr/>
        <a:lstStyle/>
        <a:p>
          <a:endParaRPr lang="en-US"/>
        </a:p>
      </dgm:t>
    </dgm:pt>
    <dgm:pt modelId="{55908DA4-62FD-4B2C-9596-ED9F9FF0798F}" type="sibTrans" cxnId="{52D13023-8036-4CF2-B8BC-F10CF31226EA}">
      <dgm:prSet/>
      <dgm:spPr/>
      <dgm:t>
        <a:bodyPr/>
        <a:lstStyle/>
        <a:p>
          <a:endParaRPr lang="en-US"/>
        </a:p>
      </dgm:t>
    </dgm:pt>
    <dgm:pt modelId="{EF429024-3BB8-4124-9A88-41BEAA3A7498}">
      <dgm:prSet phldrT="[Text]" custT="1"/>
      <dgm:spPr/>
      <dgm:t>
        <a:bodyPr/>
        <a:lstStyle/>
        <a:p>
          <a:r>
            <a:rPr lang="en-US" sz="1600" dirty="0" smtClean="0"/>
            <a:t>Trees receive retention value</a:t>
          </a:r>
          <a:endParaRPr lang="en-US" sz="1600" dirty="0"/>
        </a:p>
      </dgm:t>
    </dgm:pt>
    <dgm:pt modelId="{93822E74-051B-4104-B697-BF7E5D90DC63}" type="parTrans" cxnId="{DE523165-5B57-4E11-8331-A2B0B5CA774A}">
      <dgm:prSet/>
      <dgm:spPr/>
      <dgm:t>
        <a:bodyPr/>
        <a:lstStyle/>
        <a:p>
          <a:endParaRPr lang="en-US"/>
        </a:p>
      </dgm:t>
    </dgm:pt>
    <dgm:pt modelId="{85916CF5-28E1-4271-A6BB-AE45DC80962D}" type="sibTrans" cxnId="{DE523165-5B57-4E11-8331-A2B0B5CA774A}">
      <dgm:prSet/>
      <dgm:spPr/>
      <dgm:t>
        <a:bodyPr/>
        <a:lstStyle/>
        <a:p>
          <a:endParaRPr lang="en-US"/>
        </a:p>
      </dgm:t>
    </dgm:pt>
    <dgm:pt modelId="{23D29679-DE79-4166-A413-71ED1D7AA243}">
      <dgm:prSet phldrT="[Text]" custT="1"/>
      <dgm:spPr/>
      <dgm:t>
        <a:bodyPr/>
        <a:lstStyle/>
        <a:p>
          <a:r>
            <a:rPr lang="en-US" sz="1600" dirty="0" smtClean="0"/>
            <a:t>Preserved Trees = 20ft</a:t>
          </a:r>
          <a:r>
            <a:rPr lang="en-US" sz="1600" baseline="30000" dirty="0" smtClean="0"/>
            <a:t>3; </a:t>
          </a:r>
          <a:r>
            <a:rPr lang="en-US" sz="1600" baseline="0" dirty="0" smtClean="0"/>
            <a:t>New Trees = 10 ft</a:t>
          </a:r>
          <a:r>
            <a:rPr lang="en-US" sz="1600" baseline="30000" dirty="0" smtClean="0"/>
            <a:t>3</a:t>
          </a:r>
          <a:endParaRPr lang="en-US" sz="1600" dirty="0"/>
        </a:p>
      </dgm:t>
    </dgm:pt>
    <dgm:pt modelId="{7490568C-C799-4046-89F6-3A5DD417DB56}" type="parTrans" cxnId="{E7BD40CB-E073-470A-A292-625A9145C3BD}">
      <dgm:prSet/>
      <dgm:spPr/>
      <dgm:t>
        <a:bodyPr/>
        <a:lstStyle/>
        <a:p>
          <a:endParaRPr lang="en-US"/>
        </a:p>
      </dgm:t>
    </dgm:pt>
    <dgm:pt modelId="{37C8A6F2-8694-44C9-B1CD-7BF38EA1F6C6}" type="sibTrans" cxnId="{E7BD40CB-E073-470A-A292-625A9145C3BD}">
      <dgm:prSet/>
      <dgm:spPr/>
      <dgm:t>
        <a:bodyPr/>
        <a:lstStyle/>
        <a:p>
          <a:endParaRPr lang="en-US"/>
        </a:p>
      </dgm:t>
    </dgm:pt>
    <dgm:pt modelId="{6FDFB8CA-694B-4B41-A03D-133A499CABF1}" type="pres">
      <dgm:prSet presAssocID="{8E482BB2-16AB-41D8-8C71-C6FA95906D5F}" presName="Name0" presStyleCnt="0">
        <dgm:presLayoutVars>
          <dgm:chMax/>
          <dgm:chPref val="3"/>
          <dgm:dir/>
          <dgm:animOne val="branch"/>
          <dgm:animLvl val="lvl"/>
        </dgm:presLayoutVars>
      </dgm:prSet>
      <dgm:spPr/>
      <dgm:t>
        <a:bodyPr/>
        <a:lstStyle/>
        <a:p>
          <a:endParaRPr lang="en-US"/>
        </a:p>
      </dgm:t>
    </dgm:pt>
    <dgm:pt modelId="{B404C2CC-D03C-41E1-9348-E57DAEACEFB6}" type="pres">
      <dgm:prSet presAssocID="{F7D0058E-DCF7-410B-B434-8697901FB4FC}" presName="composite" presStyleCnt="0"/>
      <dgm:spPr/>
    </dgm:pt>
    <dgm:pt modelId="{54C110CC-B622-4F4A-ADFA-F9BB8D9803DA}" type="pres">
      <dgm:prSet presAssocID="{F7D0058E-DCF7-410B-B434-8697901FB4FC}" presName="FirstChild" presStyleLbl="revTx" presStyleIdx="0" presStyleCnt="12">
        <dgm:presLayoutVars>
          <dgm:chMax val="0"/>
          <dgm:chPref val="0"/>
          <dgm:bulletEnabled val="1"/>
        </dgm:presLayoutVars>
      </dgm:prSet>
      <dgm:spPr/>
      <dgm:t>
        <a:bodyPr/>
        <a:lstStyle/>
        <a:p>
          <a:endParaRPr lang="en-US"/>
        </a:p>
      </dgm:t>
    </dgm:pt>
    <dgm:pt modelId="{1D490465-7635-4CCF-9770-9178FDAFF149}" type="pres">
      <dgm:prSet presAssocID="{F7D0058E-DCF7-410B-B434-8697901FB4FC}" presName="Parent" presStyleLbl="alignNode1" presStyleIdx="0" presStyleCnt="6">
        <dgm:presLayoutVars>
          <dgm:chMax val="3"/>
          <dgm:chPref val="3"/>
          <dgm:bulletEnabled val="1"/>
        </dgm:presLayoutVars>
      </dgm:prSet>
      <dgm:spPr/>
      <dgm:t>
        <a:bodyPr/>
        <a:lstStyle/>
        <a:p>
          <a:endParaRPr lang="en-US"/>
        </a:p>
      </dgm:t>
    </dgm:pt>
    <dgm:pt modelId="{48D3082F-494A-44C3-B6D2-8860D0BAFDD2}" type="pres">
      <dgm:prSet presAssocID="{F7D0058E-DCF7-410B-B434-8697901FB4FC}" presName="Accent" presStyleLbl="parChTrans1D1" presStyleIdx="0" presStyleCnt="6"/>
      <dgm:spPr/>
    </dgm:pt>
    <dgm:pt modelId="{742A15E2-4C4E-49BF-932B-43EA97C9E7DA}" type="pres">
      <dgm:prSet presAssocID="{F7D0058E-DCF7-410B-B434-8697901FB4FC}" presName="Child" presStyleLbl="revTx" presStyleIdx="1" presStyleCnt="12" custScaleY="100511">
        <dgm:presLayoutVars>
          <dgm:chMax val="0"/>
          <dgm:chPref val="0"/>
          <dgm:bulletEnabled val="1"/>
        </dgm:presLayoutVars>
      </dgm:prSet>
      <dgm:spPr/>
      <dgm:t>
        <a:bodyPr/>
        <a:lstStyle/>
        <a:p>
          <a:endParaRPr lang="en-US"/>
        </a:p>
      </dgm:t>
    </dgm:pt>
    <dgm:pt modelId="{4430CADD-51F3-490B-A75B-BE4BF03A3260}" type="pres">
      <dgm:prSet presAssocID="{0D21DF9D-85E6-4FA2-B781-DB407FFE0488}" presName="sibTrans" presStyleCnt="0"/>
      <dgm:spPr/>
    </dgm:pt>
    <dgm:pt modelId="{BBBC447E-CEF4-408E-A7DF-B2625C0C83E5}" type="pres">
      <dgm:prSet presAssocID="{3FD3D547-BB6D-49F8-A1EF-01E19D3843FB}" presName="composite" presStyleCnt="0"/>
      <dgm:spPr/>
    </dgm:pt>
    <dgm:pt modelId="{4A03E5E8-FE49-49FA-AE11-F87D928AF86E}" type="pres">
      <dgm:prSet presAssocID="{3FD3D547-BB6D-49F8-A1EF-01E19D3843FB}" presName="FirstChild" presStyleLbl="revTx" presStyleIdx="2" presStyleCnt="12">
        <dgm:presLayoutVars>
          <dgm:chMax val="0"/>
          <dgm:chPref val="0"/>
          <dgm:bulletEnabled val="1"/>
        </dgm:presLayoutVars>
      </dgm:prSet>
      <dgm:spPr/>
      <dgm:t>
        <a:bodyPr/>
        <a:lstStyle/>
        <a:p>
          <a:endParaRPr lang="en-US"/>
        </a:p>
      </dgm:t>
    </dgm:pt>
    <dgm:pt modelId="{20ACBCD9-F555-4AA5-8182-4E0147E5DC3B}" type="pres">
      <dgm:prSet presAssocID="{3FD3D547-BB6D-49F8-A1EF-01E19D3843FB}" presName="Parent" presStyleLbl="alignNode1" presStyleIdx="1" presStyleCnt="6">
        <dgm:presLayoutVars>
          <dgm:chMax val="3"/>
          <dgm:chPref val="3"/>
          <dgm:bulletEnabled val="1"/>
        </dgm:presLayoutVars>
      </dgm:prSet>
      <dgm:spPr/>
      <dgm:t>
        <a:bodyPr/>
        <a:lstStyle/>
        <a:p>
          <a:endParaRPr lang="en-US"/>
        </a:p>
      </dgm:t>
    </dgm:pt>
    <dgm:pt modelId="{6EC344A6-5051-4F3F-9ACE-85C6A733119B}" type="pres">
      <dgm:prSet presAssocID="{3FD3D547-BB6D-49F8-A1EF-01E19D3843FB}" presName="Accent" presStyleLbl="parChTrans1D1" presStyleIdx="1" presStyleCnt="6"/>
      <dgm:spPr/>
    </dgm:pt>
    <dgm:pt modelId="{C00625FC-78CC-41DB-8500-F2B51E875733}" type="pres">
      <dgm:prSet presAssocID="{3FD3D547-BB6D-49F8-A1EF-01E19D3843FB}" presName="Child" presStyleLbl="revTx" presStyleIdx="3" presStyleCnt="12">
        <dgm:presLayoutVars>
          <dgm:chMax val="0"/>
          <dgm:chPref val="0"/>
          <dgm:bulletEnabled val="1"/>
        </dgm:presLayoutVars>
      </dgm:prSet>
      <dgm:spPr/>
      <dgm:t>
        <a:bodyPr/>
        <a:lstStyle/>
        <a:p>
          <a:endParaRPr lang="en-US"/>
        </a:p>
      </dgm:t>
    </dgm:pt>
    <dgm:pt modelId="{AD0E1B54-C5D3-4F42-BC35-EF1A5A4EFB45}" type="pres">
      <dgm:prSet presAssocID="{1073FCF3-B6A0-42F3-B521-8C626522C115}" presName="sibTrans" presStyleCnt="0"/>
      <dgm:spPr/>
    </dgm:pt>
    <dgm:pt modelId="{37034002-6622-41C0-8A7F-0DD6CF90CF5E}" type="pres">
      <dgm:prSet presAssocID="{78BE7EB4-118A-4813-9145-418585B85B7F}" presName="composite" presStyleCnt="0"/>
      <dgm:spPr/>
    </dgm:pt>
    <dgm:pt modelId="{E87BEA95-89D6-444E-91F0-6D96E603CAB6}" type="pres">
      <dgm:prSet presAssocID="{78BE7EB4-118A-4813-9145-418585B85B7F}" presName="FirstChild" presStyleLbl="revTx" presStyleIdx="4" presStyleCnt="12">
        <dgm:presLayoutVars>
          <dgm:chMax val="0"/>
          <dgm:chPref val="0"/>
          <dgm:bulletEnabled val="1"/>
        </dgm:presLayoutVars>
      </dgm:prSet>
      <dgm:spPr/>
      <dgm:t>
        <a:bodyPr/>
        <a:lstStyle/>
        <a:p>
          <a:endParaRPr lang="en-US"/>
        </a:p>
      </dgm:t>
    </dgm:pt>
    <dgm:pt modelId="{3E2858BB-A91F-463C-99A2-10081AFD6160}" type="pres">
      <dgm:prSet presAssocID="{78BE7EB4-118A-4813-9145-418585B85B7F}" presName="Parent" presStyleLbl="alignNode1" presStyleIdx="2" presStyleCnt="6">
        <dgm:presLayoutVars>
          <dgm:chMax val="3"/>
          <dgm:chPref val="3"/>
          <dgm:bulletEnabled val="1"/>
        </dgm:presLayoutVars>
      </dgm:prSet>
      <dgm:spPr/>
      <dgm:t>
        <a:bodyPr/>
        <a:lstStyle/>
        <a:p>
          <a:endParaRPr lang="en-US"/>
        </a:p>
      </dgm:t>
    </dgm:pt>
    <dgm:pt modelId="{8ABB4059-4CC0-44B4-8E15-DDDDC8ED40D4}" type="pres">
      <dgm:prSet presAssocID="{78BE7EB4-118A-4813-9145-418585B85B7F}" presName="Accent" presStyleLbl="parChTrans1D1" presStyleIdx="2" presStyleCnt="6"/>
      <dgm:spPr/>
    </dgm:pt>
    <dgm:pt modelId="{575ED87B-1E20-4805-81CC-6A6B84937C9B}" type="pres">
      <dgm:prSet presAssocID="{78BE7EB4-118A-4813-9145-418585B85B7F}" presName="Child" presStyleLbl="revTx" presStyleIdx="5" presStyleCnt="12">
        <dgm:presLayoutVars>
          <dgm:chMax val="0"/>
          <dgm:chPref val="0"/>
          <dgm:bulletEnabled val="1"/>
        </dgm:presLayoutVars>
      </dgm:prSet>
      <dgm:spPr/>
      <dgm:t>
        <a:bodyPr/>
        <a:lstStyle/>
        <a:p>
          <a:endParaRPr lang="en-US"/>
        </a:p>
      </dgm:t>
    </dgm:pt>
    <dgm:pt modelId="{483BFAB5-1CFF-4FE0-B5EB-A021F57D6994}" type="pres">
      <dgm:prSet presAssocID="{3ABB9ECF-7B92-4B8B-B3E4-863B449D4B1F}" presName="sibTrans" presStyleCnt="0"/>
      <dgm:spPr/>
    </dgm:pt>
    <dgm:pt modelId="{1E01CD74-4493-4B64-9AE4-74C6CCB0BD91}" type="pres">
      <dgm:prSet presAssocID="{F0CA104C-ADD9-4381-A849-C73377CDDD66}" presName="composite" presStyleCnt="0"/>
      <dgm:spPr/>
    </dgm:pt>
    <dgm:pt modelId="{5F0802AB-936F-4E0A-A5FA-D7CFF65EC7C2}" type="pres">
      <dgm:prSet presAssocID="{F0CA104C-ADD9-4381-A849-C73377CDDD66}" presName="FirstChild" presStyleLbl="revTx" presStyleIdx="6" presStyleCnt="12">
        <dgm:presLayoutVars>
          <dgm:chMax val="0"/>
          <dgm:chPref val="0"/>
          <dgm:bulletEnabled val="1"/>
        </dgm:presLayoutVars>
      </dgm:prSet>
      <dgm:spPr/>
      <dgm:t>
        <a:bodyPr/>
        <a:lstStyle/>
        <a:p>
          <a:endParaRPr lang="en-US"/>
        </a:p>
      </dgm:t>
    </dgm:pt>
    <dgm:pt modelId="{FD5AE41B-5A62-41F5-A43D-A4F7A1ACA4A8}" type="pres">
      <dgm:prSet presAssocID="{F0CA104C-ADD9-4381-A849-C73377CDDD66}" presName="Parent" presStyleLbl="alignNode1" presStyleIdx="3" presStyleCnt="6">
        <dgm:presLayoutVars>
          <dgm:chMax val="3"/>
          <dgm:chPref val="3"/>
          <dgm:bulletEnabled val="1"/>
        </dgm:presLayoutVars>
      </dgm:prSet>
      <dgm:spPr/>
      <dgm:t>
        <a:bodyPr/>
        <a:lstStyle/>
        <a:p>
          <a:endParaRPr lang="en-US"/>
        </a:p>
      </dgm:t>
    </dgm:pt>
    <dgm:pt modelId="{C86C64B5-5911-4B9E-9EC8-07771554F11D}" type="pres">
      <dgm:prSet presAssocID="{F0CA104C-ADD9-4381-A849-C73377CDDD66}" presName="Accent" presStyleLbl="parChTrans1D1" presStyleIdx="3" presStyleCnt="6"/>
      <dgm:spPr/>
    </dgm:pt>
    <dgm:pt modelId="{47137747-13DE-426C-8A95-25F5791B5BA1}" type="pres">
      <dgm:prSet presAssocID="{F0CA104C-ADD9-4381-A849-C73377CDDD66}" presName="Child" presStyleLbl="revTx" presStyleIdx="7" presStyleCnt="12">
        <dgm:presLayoutVars>
          <dgm:chMax val="0"/>
          <dgm:chPref val="0"/>
          <dgm:bulletEnabled val="1"/>
        </dgm:presLayoutVars>
      </dgm:prSet>
      <dgm:spPr/>
      <dgm:t>
        <a:bodyPr/>
        <a:lstStyle/>
        <a:p>
          <a:endParaRPr lang="en-US"/>
        </a:p>
      </dgm:t>
    </dgm:pt>
    <dgm:pt modelId="{408B9CC8-BFEE-4623-A780-4F385B91B825}" type="pres">
      <dgm:prSet presAssocID="{ECCC0EB3-6938-4E73-B72C-D5EA70B5B700}" presName="sibTrans" presStyleCnt="0"/>
      <dgm:spPr/>
    </dgm:pt>
    <dgm:pt modelId="{F6F520CA-996B-49B6-B570-6255A5C62F62}" type="pres">
      <dgm:prSet presAssocID="{E35C6740-55FF-45CD-86BB-8946A74D679A}" presName="composite" presStyleCnt="0"/>
      <dgm:spPr/>
    </dgm:pt>
    <dgm:pt modelId="{41D00462-5671-435C-869C-8DFC58203FC0}" type="pres">
      <dgm:prSet presAssocID="{E35C6740-55FF-45CD-86BB-8946A74D679A}" presName="FirstChild" presStyleLbl="revTx" presStyleIdx="8" presStyleCnt="12">
        <dgm:presLayoutVars>
          <dgm:chMax val="0"/>
          <dgm:chPref val="0"/>
          <dgm:bulletEnabled val="1"/>
        </dgm:presLayoutVars>
      </dgm:prSet>
      <dgm:spPr/>
      <dgm:t>
        <a:bodyPr/>
        <a:lstStyle/>
        <a:p>
          <a:endParaRPr lang="en-US"/>
        </a:p>
      </dgm:t>
    </dgm:pt>
    <dgm:pt modelId="{6EA5B415-AFF4-4DD0-A9E9-1ECECD18DFAF}" type="pres">
      <dgm:prSet presAssocID="{E35C6740-55FF-45CD-86BB-8946A74D679A}" presName="Parent" presStyleLbl="alignNode1" presStyleIdx="4" presStyleCnt="6">
        <dgm:presLayoutVars>
          <dgm:chMax val="3"/>
          <dgm:chPref val="3"/>
          <dgm:bulletEnabled val="1"/>
        </dgm:presLayoutVars>
      </dgm:prSet>
      <dgm:spPr/>
      <dgm:t>
        <a:bodyPr/>
        <a:lstStyle/>
        <a:p>
          <a:endParaRPr lang="en-US"/>
        </a:p>
      </dgm:t>
    </dgm:pt>
    <dgm:pt modelId="{B4E98817-199C-469A-ACCF-7A3F325EBEE1}" type="pres">
      <dgm:prSet presAssocID="{E35C6740-55FF-45CD-86BB-8946A74D679A}" presName="Accent" presStyleLbl="parChTrans1D1" presStyleIdx="4" presStyleCnt="6"/>
      <dgm:spPr/>
    </dgm:pt>
    <dgm:pt modelId="{203529FF-628A-4596-A3C0-2118D50A5E79}" type="pres">
      <dgm:prSet presAssocID="{E35C6740-55FF-45CD-86BB-8946A74D679A}" presName="Child" presStyleLbl="revTx" presStyleIdx="9" presStyleCnt="12">
        <dgm:presLayoutVars>
          <dgm:chMax val="0"/>
          <dgm:chPref val="0"/>
          <dgm:bulletEnabled val="1"/>
        </dgm:presLayoutVars>
      </dgm:prSet>
      <dgm:spPr/>
      <dgm:t>
        <a:bodyPr/>
        <a:lstStyle/>
        <a:p>
          <a:endParaRPr lang="en-US"/>
        </a:p>
      </dgm:t>
    </dgm:pt>
    <dgm:pt modelId="{C9A124C5-437A-40AB-A519-CA20C4340CF1}" type="pres">
      <dgm:prSet presAssocID="{A95B625C-3CB6-43C5-AD8C-F06E137DAC3C}" presName="sibTrans" presStyleCnt="0"/>
      <dgm:spPr/>
    </dgm:pt>
    <dgm:pt modelId="{FC0EED3B-D7C2-445C-ABA0-68B5FFBA9990}" type="pres">
      <dgm:prSet presAssocID="{08F7B714-E513-46EF-BB51-93DBFD92C978}" presName="composite" presStyleCnt="0"/>
      <dgm:spPr/>
    </dgm:pt>
    <dgm:pt modelId="{6A695961-EB92-4F67-B438-4E5D42EBCA46}" type="pres">
      <dgm:prSet presAssocID="{08F7B714-E513-46EF-BB51-93DBFD92C978}" presName="FirstChild" presStyleLbl="revTx" presStyleIdx="10" presStyleCnt="12">
        <dgm:presLayoutVars>
          <dgm:chMax val="0"/>
          <dgm:chPref val="0"/>
          <dgm:bulletEnabled val="1"/>
        </dgm:presLayoutVars>
      </dgm:prSet>
      <dgm:spPr/>
      <dgm:t>
        <a:bodyPr/>
        <a:lstStyle/>
        <a:p>
          <a:endParaRPr lang="en-US"/>
        </a:p>
      </dgm:t>
    </dgm:pt>
    <dgm:pt modelId="{106B94C5-2BA5-4DD7-AD46-F4A0C1E78516}" type="pres">
      <dgm:prSet presAssocID="{08F7B714-E513-46EF-BB51-93DBFD92C978}" presName="Parent" presStyleLbl="alignNode1" presStyleIdx="5" presStyleCnt="6">
        <dgm:presLayoutVars>
          <dgm:chMax val="3"/>
          <dgm:chPref val="3"/>
          <dgm:bulletEnabled val="1"/>
        </dgm:presLayoutVars>
      </dgm:prSet>
      <dgm:spPr/>
      <dgm:t>
        <a:bodyPr/>
        <a:lstStyle/>
        <a:p>
          <a:endParaRPr lang="en-US"/>
        </a:p>
      </dgm:t>
    </dgm:pt>
    <dgm:pt modelId="{4E81890A-4110-4401-AE1D-595FDA3A2997}" type="pres">
      <dgm:prSet presAssocID="{08F7B714-E513-46EF-BB51-93DBFD92C978}" presName="Accent" presStyleLbl="parChTrans1D1" presStyleIdx="5" presStyleCnt="6"/>
      <dgm:spPr/>
    </dgm:pt>
    <dgm:pt modelId="{E0CBF0E5-DA80-48BB-9F99-003567E30D4B}" type="pres">
      <dgm:prSet presAssocID="{08F7B714-E513-46EF-BB51-93DBFD92C978}" presName="Child" presStyleLbl="revTx" presStyleIdx="11" presStyleCnt="12">
        <dgm:presLayoutVars>
          <dgm:chMax val="0"/>
          <dgm:chPref val="0"/>
          <dgm:bulletEnabled val="1"/>
        </dgm:presLayoutVars>
      </dgm:prSet>
      <dgm:spPr/>
      <dgm:t>
        <a:bodyPr/>
        <a:lstStyle/>
        <a:p>
          <a:endParaRPr lang="en-US"/>
        </a:p>
      </dgm:t>
    </dgm:pt>
  </dgm:ptLst>
  <dgm:cxnLst>
    <dgm:cxn modelId="{DB41A7C2-2A2D-4C59-9214-415295B2A894}" type="presOf" srcId="{8E482BB2-16AB-41D8-8C71-C6FA95906D5F}" destId="{6FDFB8CA-694B-4B41-A03D-133A499CABF1}" srcOrd="0" destOrd="0" presId="urn:microsoft.com/office/officeart/2011/layout/TabList"/>
    <dgm:cxn modelId="{B85665CF-AC4B-4703-B476-9BDAA7F52C54}" srcId="{8E482BB2-16AB-41D8-8C71-C6FA95906D5F}" destId="{08F7B714-E513-46EF-BB51-93DBFD92C978}" srcOrd="5" destOrd="0" parTransId="{BF1722D6-A14C-48C9-8339-6FAA704CA325}" sibTransId="{9B955EF2-F812-41E1-8EC6-11B845EB8F07}"/>
    <dgm:cxn modelId="{D8B20552-3920-46F3-94E6-B78BF7C0E385}" srcId="{F0CA104C-ADD9-4381-A849-C73377CDDD66}" destId="{87B562F2-E55B-4565-857C-BC77959EBB3A}" srcOrd="1" destOrd="0" parTransId="{2EAC3DEA-98F7-45CC-AC44-31A24B1D4E61}" sibTransId="{66A25443-A6E5-4857-8323-A109D8F6EE21}"/>
    <dgm:cxn modelId="{23133183-489A-4C38-8AEF-3851CFF739BC}" type="presOf" srcId="{3FD3D547-BB6D-49F8-A1EF-01E19D3843FB}" destId="{20ACBCD9-F555-4AA5-8182-4E0147E5DC3B}" srcOrd="0" destOrd="0" presId="urn:microsoft.com/office/officeart/2011/layout/TabList"/>
    <dgm:cxn modelId="{FC11C63B-821D-4A7A-8F29-BB643609EEE5}" type="presOf" srcId="{08F7B714-E513-46EF-BB51-93DBFD92C978}" destId="{106B94C5-2BA5-4DD7-AD46-F4A0C1E78516}" srcOrd="0" destOrd="0" presId="urn:microsoft.com/office/officeart/2011/layout/TabList"/>
    <dgm:cxn modelId="{0123E41A-0AC7-4EB0-BC61-E697353ABF3B}" type="presOf" srcId="{87B562F2-E55B-4565-857C-BC77959EBB3A}" destId="{47137747-13DE-426C-8A95-25F5791B5BA1}" srcOrd="0" destOrd="0" presId="urn:microsoft.com/office/officeart/2011/layout/TabList"/>
    <dgm:cxn modelId="{9CD7A193-AF39-49E1-8B98-DFD0EC1BCD0D}" type="presOf" srcId="{0B5C9BE6-81EB-4BA5-AE4C-E33BBE410B29}" destId="{742A15E2-4C4E-49BF-932B-43EA97C9E7DA}" srcOrd="0" destOrd="1" presId="urn:microsoft.com/office/officeart/2011/layout/TabList"/>
    <dgm:cxn modelId="{BCCEB83D-6B7F-405B-A73B-0680370FF800}" srcId="{8E482BB2-16AB-41D8-8C71-C6FA95906D5F}" destId="{3FD3D547-BB6D-49F8-A1EF-01E19D3843FB}" srcOrd="1" destOrd="0" parTransId="{53A5D972-5A17-4EA7-A8C5-8F55B34B76DD}" sibTransId="{1073FCF3-B6A0-42F3-B521-8C626522C115}"/>
    <dgm:cxn modelId="{9EFB5AD2-B318-412F-A6BD-4EC90EB82F50}" type="presOf" srcId="{3ADEA11B-BCD6-4212-9C78-DF90B7A418ED}" destId="{C00625FC-78CC-41DB-8500-F2B51E875733}" srcOrd="0" destOrd="1" presId="urn:microsoft.com/office/officeart/2011/layout/TabList"/>
    <dgm:cxn modelId="{459547AC-E048-4267-92A6-A29A53F3F5F5}" srcId="{8E482BB2-16AB-41D8-8C71-C6FA95906D5F}" destId="{78BE7EB4-118A-4813-9145-418585B85B7F}" srcOrd="2" destOrd="0" parTransId="{05E069DF-3271-4012-BC0A-B320B01BABED}" sibTransId="{3ABB9ECF-7B92-4B8B-B3E4-863B449D4B1F}"/>
    <dgm:cxn modelId="{1FDC5584-0EC8-482A-9662-CF533921A700}" srcId="{78BE7EB4-118A-4813-9145-418585B85B7F}" destId="{5211735F-9E05-4F77-B96C-0326ABD76921}" srcOrd="2" destOrd="0" parTransId="{9B1197D0-F016-4E2B-BE9C-D62EDB9CB23C}" sibTransId="{95C33D23-022E-4796-A9FA-4D1E72923C6B}"/>
    <dgm:cxn modelId="{6E247BF3-0FA3-4D0E-AA14-E2D168FC1266}" type="presOf" srcId="{5366578F-CEC9-4FC6-A3B2-189DC6D75193}" destId="{203529FF-628A-4596-A3C0-2118D50A5E79}" srcOrd="0" destOrd="0" presId="urn:microsoft.com/office/officeart/2011/layout/TabList"/>
    <dgm:cxn modelId="{DE523165-5B57-4E11-8331-A2B0B5CA774A}" srcId="{08F7B714-E513-46EF-BB51-93DBFD92C978}" destId="{EF429024-3BB8-4124-9A88-41BEAA3A7498}" srcOrd="1" destOrd="0" parTransId="{93822E74-051B-4104-B697-BF7E5D90DC63}" sibTransId="{85916CF5-28E1-4271-A6BB-AE45DC80962D}"/>
    <dgm:cxn modelId="{91469AEF-35F3-4636-B175-DDF12ABEFD5F}" type="presOf" srcId="{C4C2057F-460F-4624-84D0-9BFD0FC0E769}" destId="{C00625FC-78CC-41DB-8500-F2B51E875733}" srcOrd="0" destOrd="0" presId="urn:microsoft.com/office/officeart/2011/layout/TabList"/>
    <dgm:cxn modelId="{4DC93C99-AE92-49F8-9611-F325909E42CF}" srcId="{3FD3D547-BB6D-49F8-A1EF-01E19D3843FB}" destId="{3ADEA11B-BCD6-4212-9C78-DF90B7A418ED}" srcOrd="2" destOrd="0" parTransId="{B31B57DE-070D-411F-9508-C6991FCB72A6}" sibTransId="{86C392DF-6646-4E05-AB9E-1EE74887CB34}"/>
    <dgm:cxn modelId="{894F8CB4-22E5-4F94-9E3D-078A1D98D83F}" type="presOf" srcId="{BADB66C4-E150-464C-8A91-D363B545C7C4}" destId="{47137747-13DE-426C-8A95-25F5791B5BA1}" srcOrd="0" destOrd="1" presId="urn:microsoft.com/office/officeart/2011/layout/TabList"/>
    <dgm:cxn modelId="{52D13023-8036-4CF2-B8BC-F10CF31226EA}" srcId="{08F7B714-E513-46EF-BB51-93DBFD92C978}" destId="{54F9AB42-6466-4599-ADA3-3AEFBB204622}" srcOrd="0" destOrd="0" parTransId="{3A347CF1-3A66-48FA-A863-5B790333CDAD}" sibTransId="{55908DA4-62FD-4B2C-9596-ED9F9FF0798F}"/>
    <dgm:cxn modelId="{44A7D2CC-81D5-453E-A94F-CEE23F8A6B50}" srcId="{8E482BB2-16AB-41D8-8C71-C6FA95906D5F}" destId="{F0CA104C-ADD9-4381-A849-C73377CDDD66}" srcOrd="3" destOrd="0" parTransId="{4302CA11-A031-437A-BA27-E75626EF211A}" sibTransId="{ECCC0EB3-6938-4E73-B72C-D5EA70B5B700}"/>
    <dgm:cxn modelId="{B9118B3F-B84E-4F45-9AD2-FFD963DEA43A}" srcId="{F7D0058E-DCF7-410B-B434-8697901FB4FC}" destId="{0B5C9BE6-81EB-4BA5-AE4C-E33BBE410B29}" srcOrd="2" destOrd="0" parTransId="{4E967719-CE83-4D3E-8259-B80B01B97D3E}" sibTransId="{B7C52B50-55D1-40AF-9A22-3C42DE8680D0}"/>
    <dgm:cxn modelId="{7F5423BD-9DD1-4799-B865-82DB4B6DBD7A}" type="presOf" srcId="{23D29679-DE79-4166-A413-71ED1D7AA243}" destId="{E0CBF0E5-DA80-48BB-9F99-003567E30D4B}" srcOrd="0" destOrd="1" presId="urn:microsoft.com/office/officeart/2011/layout/TabList"/>
    <dgm:cxn modelId="{FD19E823-2A38-42EF-B9F9-A7F4FA95A222}" srcId="{3FD3D547-BB6D-49F8-A1EF-01E19D3843FB}" destId="{57F1CEA2-3124-4B55-96FF-A86DB6C7DC05}" srcOrd="0" destOrd="0" parTransId="{30D7BA03-1BCE-4D94-AACA-C2D74EB795CB}" sibTransId="{F463D51C-027A-4455-A373-A7FE0853A850}"/>
    <dgm:cxn modelId="{3821B16F-B307-4D4D-B5CE-2BF1D5161C54}" type="presOf" srcId="{57F1CEA2-3124-4B55-96FF-A86DB6C7DC05}" destId="{4A03E5E8-FE49-49FA-AE11-F87D928AF86E}" srcOrd="0" destOrd="0" presId="urn:microsoft.com/office/officeart/2011/layout/TabList"/>
    <dgm:cxn modelId="{B44FEB64-A19E-41FD-BA07-71914769668B}" srcId="{78BE7EB4-118A-4813-9145-418585B85B7F}" destId="{74D8AD74-5F98-4E59-9BAA-0782B3326C90}" srcOrd="0" destOrd="0" parTransId="{1AEA33DE-F306-4BC8-BC63-502ED17D774E}" sibTransId="{58887199-9D0D-4123-B2D1-EDB828CAA012}"/>
    <dgm:cxn modelId="{A68B1A3E-5D75-446E-8E77-5CFEE8E10DAD}" type="presOf" srcId="{78BE7EB4-118A-4813-9145-418585B85B7F}" destId="{3E2858BB-A91F-463C-99A2-10081AFD6160}" srcOrd="0" destOrd="0" presId="urn:microsoft.com/office/officeart/2011/layout/TabList"/>
    <dgm:cxn modelId="{EA8DDF23-22FC-46B9-BFD8-07CE6D24DAC3}" type="presOf" srcId="{74D8AD74-5F98-4E59-9BAA-0782B3326C90}" destId="{E87BEA95-89D6-444E-91F0-6D96E603CAB6}" srcOrd="0" destOrd="0" presId="urn:microsoft.com/office/officeart/2011/layout/TabList"/>
    <dgm:cxn modelId="{99C3B41D-7E31-4734-B1C7-D70895AF458B}" type="presOf" srcId="{E35C6740-55FF-45CD-86BB-8946A74D679A}" destId="{6EA5B415-AFF4-4DD0-A9E9-1ECECD18DFAF}" srcOrd="0" destOrd="0" presId="urn:microsoft.com/office/officeart/2011/layout/TabList"/>
    <dgm:cxn modelId="{D911380F-9D4B-408D-89A9-394BE9A1BD0B}" srcId="{F7D0058E-DCF7-410B-B434-8697901FB4FC}" destId="{D973B4F6-089E-488D-AF14-68C4227A65BC}" srcOrd="1" destOrd="0" parTransId="{66F86449-3B80-4AB0-985D-F986E1E32CFE}" sibTransId="{484EF24F-9BD8-43E2-8239-AB2EB7DE27DF}"/>
    <dgm:cxn modelId="{ECE954FF-09DD-4C7F-B87A-8DD0B73D221B}" srcId="{8E482BB2-16AB-41D8-8C71-C6FA95906D5F}" destId="{F7D0058E-DCF7-410B-B434-8697901FB4FC}" srcOrd="0" destOrd="0" parTransId="{7B08AE7E-CA36-4A0E-9696-644700A2A2B2}" sibTransId="{0D21DF9D-85E6-4FA2-B781-DB407FFE0488}"/>
    <dgm:cxn modelId="{272F5CB3-ED84-47BE-93BF-1DDC6BE077D2}" srcId="{E35C6740-55FF-45CD-86BB-8946A74D679A}" destId="{5366578F-CEC9-4FC6-A3B2-189DC6D75193}" srcOrd="1" destOrd="0" parTransId="{90F1A96B-9791-4036-8B2F-C46728DC4A78}" sibTransId="{A3FA8AB3-54EB-467B-9461-07E8CDD993A9}"/>
    <dgm:cxn modelId="{7184B2EA-5DAA-4A8F-921B-C58510746C15}" type="presOf" srcId="{F0CA104C-ADD9-4381-A849-C73377CDDD66}" destId="{FD5AE41B-5A62-41F5-A43D-A4F7A1ACA4A8}" srcOrd="0" destOrd="0" presId="urn:microsoft.com/office/officeart/2011/layout/TabList"/>
    <dgm:cxn modelId="{37BBA887-9618-4814-AE85-68521E036E82}" type="presOf" srcId="{F7D0058E-DCF7-410B-B434-8697901FB4FC}" destId="{1D490465-7635-4CCF-9770-9178FDAFF149}" srcOrd="0" destOrd="0" presId="urn:microsoft.com/office/officeart/2011/layout/TabList"/>
    <dgm:cxn modelId="{CB03D14E-77FD-41A4-84F1-B48202E3A067}" type="presOf" srcId="{D973B4F6-089E-488D-AF14-68C4227A65BC}" destId="{742A15E2-4C4E-49BF-932B-43EA97C9E7DA}" srcOrd="0" destOrd="0" presId="urn:microsoft.com/office/officeart/2011/layout/TabList"/>
    <dgm:cxn modelId="{19CF798F-6066-46C9-8228-D7FC946DFA97}" type="presOf" srcId="{03F50A5D-77E0-41FC-8F7E-DAF7206F1AB3}" destId="{5F0802AB-936F-4E0A-A5FA-D7CFF65EC7C2}" srcOrd="0" destOrd="0" presId="urn:microsoft.com/office/officeart/2011/layout/TabList"/>
    <dgm:cxn modelId="{1B1A419D-02DF-42F8-9BAE-E10F65F77797}" type="presOf" srcId="{8235066E-C399-429D-B653-4119F6695BFE}" destId="{575ED87B-1E20-4805-81CC-6A6B84937C9B}" srcOrd="0" destOrd="0" presId="urn:microsoft.com/office/officeart/2011/layout/TabList"/>
    <dgm:cxn modelId="{47E87E8E-F204-4C6A-AA46-1ABBBED7A2DC}" srcId="{F7D0058E-DCF7-410B-B434-8697901FB4FC}" destId="{5E684E6F-80D0-4145-B0B7-75EE3B39614A}" srcOrd="0" destOrd="0" parTransId="{0E134D04-98EA-462F-BDA9-2F408B8D9504}" sibTransId="{1A8B586F-2E6A-4FEF-8576-9380A65DDE41}"/>
    <dgm:cxn modelId="{26E678EF-A1EA-4C28-9E64-1C93A2B9DBAE}" srcId="{E35C6740-55FF-45CD-86BB-8946A74D679A}" destId="{0D1A0F2E-CFCA-4EB5-804D-1E08CC21DE7D}" srcOrd="0" destOrd="0" parTransId="{7D237359-A1D6-4485-AF6F-404DD7849132}" sibTransId="{ED6FEB78-0F00-4750-B100-B489CDF12CF1}"/>
    <dgm:cxn modelId="{D16483C0-5905-4B88-AB0E-D04A9116AE2F}" srcId="{8E482BB2-16AB-41D8-8C71-C6FA95906D5F}" destId="{E35C6740-55FF-45CD-86BB-8946A74D679A}" srcOrd="4" destOrd="0" parTransId="{5D64B3FD-B4A0-4605-90D3-219679817D3A}" sibTransId="{A95B625C-3CB6-43C5-AD8C-F06E137DAC3C}"/>
    <dgm:cxn modelId="{9AE455FB-28DE-46DC-9213-D38C4E5F81BD}" srcId="{3FD3D547-BB6D-49F8-A1EF-01E19D3843FB}" destId="{C4C2057F-460F-4624-84D0-9BFD0FC0E769}" srcOrd="1" destOrd="0" parTransId="{A0E9BDDE-2213-451F-AE47-B486E03FBB08}" sibTransId="{854F5FB4-3A27-4F8F-9798-49AD331DADFB}"/>
    <dgm:cxn modelId="{E7BD40CB-E073-470A-A292-625A9145C3BD}" srcId="{08F7B714-E513-46EF-BB51-93DBFD92C978}" destId="{23D29679-DE79-4166-A413-71ED1D7AA243}" srcOrd="2" destOrd="0" parTransId="{7490568C-C799-4046-89F6-3A5DD417DB56}" sibTransId="{37C8A6F2-8694-44C9-B1CD-7BF38EA1F6C6}"/>
    <dgm:cxn modelId="{EA4DB57F-3EF3-4143-A4A6-EFE42DF1662E}" srcId="{78BE7EB4-118A-4813-9145-418585B85B7F}" destId="{8235066E-C399-429D-B653-4119F6695BFE}" srcOrd="1" destOrd="0" parTransId="{32DD7EFE-4728-4DC0-9FBF-A4E1D2374F43}" sibTransId="{71A7460F-A790-487E-84EE-E604261B3440}"/>
    <dgm:cxn modelId="{7C24E823-33B5-465A-9C88-11C98DDD1E8B}" type="presOf" srcId="{5211735F-9E05-4F77-B96C-0326ABD76921}" destId="{575ED87B-1E20-4805-81CC-6A6B84937C9B}" srcOrd="0" destOrd="1" presId="urn:microsoft.com/office/officeart/2011/layout/TabList"/>
    <dgm:cxn modelId="{CB2A1E18-7218-4501-8A4B-8F0774CD64ED}" type="presOf" srcId="{54F9AB42-6466-4599-ADA3-3AEFBB204622}" destId="{6A695961-EB92-4F67-B438-4E5D42EBCA46}" srcOrd="0" destOrd="0" presId="urn:microsoft.com/office/officeart/2011/layout/TabList"/>
    <dgm:cxn modelId="{5A55866B-849E-41A7-9BAE-2ADE9DB208E9}" type="presOf" srcId="{EF429024-3BB8-4124-9A88-41BEAA3A7498}" destId="{E0CBF0E5-DA80-48BB-9F99-003567E30D4B}" srcOrd="0" destOrd="0" presId="urn:microsoft.com/office/officeart/2011/layout/TabList"/>
    <dgm:cxn modelId="{011A7E9A-A2DF-4DF0-83BE-26D4FF0B9840}" srcId="{F0CA104C-ADD9-4381-A849-C73377CDDD66}" destId="{03F50A5D-77E0-41FC-8F7E-DAF7206F1AB3}" srcOrd="0" destOrd="0" parTransId="{3C778CE6-219F-456E-8922-8965943BBA71}" sibTransId="{F32ED741-53C7-4075-8CC0-5BBB2CEE0D83}"/>
    <dgm:cxn modelId="{E7F64B68-E997-4034-9C20-1AED574212AF}" type="presOf" srcId="{5E684E6F-80D0-4145-B0B7-75EE3B39614A}" destId="{54C110CC-B622-4F4A-ADFA-F9BB8D9803DA}" srcOrd="0" destOrd="0" presId="urn:microsoft.com/office/officeart/2011/layout/TabList"/>
    <dgm:cxn modelId="{EBFCF978-5FD4-4AEA-825A-098F0C080E85}" srcId="{F0CA104C-ADD9-4381-A849-C73377CDDD66}" destId="{BADB66C4-E150-464C-8A91-D363B545C7C4}" srcOrd="2" destOrd="0" parTransId="{397903C2-A3B5-4815-859B-2C4DE766D9A5}" sibTransId="{397606B2-5237-46AD-870A-07D825756D11}"/>
    <dgm:cxn modelId="{6489AE6A-399B-4684-AF47-63D363A1E36C}" type="presOf" srcId="{0D1A0F2E-CFCA-4EB5-804D-1E08CC21DE7D}" destId="{41D00462-5671-435C-869C-8DFC58203FC0}" srcOrd="0" destOrd="0" presId="urn:microsoft.com/office/officeart/2011/layout/TabList"/>
    <dgm:cxn modelId="{F08DC3BB-783B-4E00-A965-2FE9DAA0A8F1}" type="presParOf" srcId="{6FDFB8CA-694B-4B41-A03D-133A499CABF1}" destId="{B404C2CC-D03C-41E1-9348-E57DAEACEFB6}" srcOrd="0" destOrd="0" presId="urn:microsoft.com/office/officeart/2011/layout/TabList"/>
    <dgm:cxn modelId="{209B330A-3B24-4FFE-B522-B86499CA639F}" type="presParOf" srcId="{B404C2CC-D03C-41E1-9348-E57DAEACEFB6}" destId="{54C110CC-B622-4F4A-ADFA-F9BB8D9803DA}" srcOrd="0" destOrd="0" presId="urn:microsoft.com/office/officeart/2011/layout/TabList"/>
    <dgm:cxn modelId="{C719D3A8-6ACE-4E99-BAB6-02425774E7F8}" type="presParOf" srcId="{B404C2CC-D03C-41E1-9348-E57DAEACEFB6}" destId="{1D490465-7635-4CCF-9770-9178FDAFF149}" srcOrd="1" destOrd="0" presId="urn:microsoft.com/office/officeart/2011/layout/TabList"/>
    <dgm:cxn modelId="{4618ED52-7CE7-4317-A14E-C8E141BC60A1}" type="presParOf" srcId="{B404C2CC-D03C-41E1-9348-E57DAEACEFB6}" destId="{48D3082F-494A-44C3-B6D2-8860D0BAFDD2}" srcOrd="2" destOrd="0" presId="urn:microsoft.com/office/officeart/2011/layout/TabList"/>
    <dgm:cxn modelId="{F3B521A5-413E-4464-B968-F3E57BE09B77}" type="presParOf" srcId="{6FDFB8CA-694B-4B41-A03D-133A499CABF1}" destId="{742A15E2-4C4E-49BF-932B-43EA97C9E7DA}" srcOrd="1" destOrd="0" presId="urn:microsoft.com/office/officeart/2011/layout/TabList"/>
    <dgm:cxn modelId="{5C581797-333B-4911-9A89-0D08E01D579C}" type="presParOf" srcId="{6FDFB8CA-694B-4B41-A03D-133A499CABF1}" destId="{4430CADD-51F3-490B-A75B-BE4BF03A3260}" srcOrd="2" destOrd="0" presId="urn:microsoft.com/office/officeart/2011/layout/TabList"/>
    <dgm:cxn modelId="{27E2D71C-98B3-412D-B379-266FEE8B2C96}" type="presParOf" srcId="{6FDFB8CA-694B-4B41-A03D-133A499CABF1}" destId="{BBBC447E-CEF4-408E-A7DF-B2625C0C83E5}" srcOrd="3" destOrd="0" presId="urn:microsoft.com/office/officeart/2011/layout/TabList"/>
    <dgm:cxn modelId="{1D8DC067-53FD-4D8A-8408-294F4BAF02F6}" type="presParOf" srcId="{BBBC447E-CEF4-408E-A7DF-B2625C0C83E5}" destId="{4A03E5E8-FE49-49FA-AE11-F87D928AF86E}" srcOrd="0" destOrd="0" presId="urn:microsoft.com/office/officeart/2011/layout/TabList"/>
    <dgm:cxn modelId="{1FF55F71-CC6A-4B70-9357-86F2AEA65570}" type="presParOf" srcId="{BBBC447E-CEF4-408E-A7DF-B2625C0C83E5}" destId="{20ACBCD9-F555-4AA5-8182-4E0147E5DC3B}" srcOrd="1" destOrd="0" presId="urn:microsoft.com/office/officeart/2011/layout/TabList"/>
    <dgm:cxn modelId="{0B7021C2-D4F1-4C9A-94D9-8FA16C2659A0}" type="presParOf" srcId="{BBBC447E-CEF4-408E-A7DF-B2625C0C83E5}" destId="{6EC344A6-5051-4F3F-9ACE-85C6A733119B}" srcOrd="2" destOrd="0" presId="urn:microsoft.com/office/officeart/2011/layout/TabList"/>
    <dgm:cxn modelId="{4F6FAC09-5B54-4635-ADA1-CC081C5495F7}" type="presParOf" srcId="{6FDFB8CA-694B-4B41-A03D-133A499CABF1}" destId="{C00625FC-78CC-41DB-8500-F2B51E875733}" srcOrd="4" destOrd="0" presId="urn:microsoft.com/office/officeart/2011/layout/TabList"/>
    <dgm:cxn modelId="{DB50EFB4-7DA9-46BB-8F87-8EAFCF3A0F50}" type="presParOf" srcId="{6FDFB8CA-694B-4B41-A03D-133A499CABF1}" destId="{AD0E1B54-C5D3-4F42-BC35-EF1A5A4EFB45}" srcOrd="5" destOrd="0" presId="urn:microsoft.com/office/officeart/2011/layout/TabList"/>
    <dgm:cxn modelId="{AEBD8B40-F352-49B2-B2E0-8E17DA512B14}" type="presParOf" srcId="{6FDFB8CA-694B-4B41-A03D-133A499CABF1}" destId="{37034002-6622-41C0-8A7F-0DD6CF90CF5E}" srcOrd="6" destOrd="0" presId="urn:microsoft.com/office/officeart/2011/layout/TabList"/>
    <dgm:cxn modelId="{894F52DD-00C8-4EB9-A1D6-6C83EA0EB797}" type="presParOf" srcId="{37034002-6622-41C0-8A7F-0DD6CF90CF5E}" destId="{E87BEA95-89D6-444E-91F0-6D96E603CAB6}" srcOrd="0" destOrd="0" presId="urn:microsoft.com/office/officeart/2011/layout/TabList"/>
    <dgm:cxn modelId="{6DBDCFC1-3487-4216-8E71-906E0CC6D427}" type="presParOf" srcId="{37034002-6622-41C0-8A7F-0DD6CF90CF5E}" destId="{3E2858BB-A91F-463C-99A2-10081AFD6160}" srcOrd="1" destOrd="0" presId="urn:microsoft.com/office/officeart/2011/layout/TabList"/>
    <dgm:cxn modelId="{DC74FEBC-EA06-493A-8B60-627508029FEC}" type="presParOf" srcId="{37034002-6622-41C0-8A7F-0DD6CF90CF5E}" destId="{8ABB4059-4CC0-44B4-8E15-DDDDC8ED40D4}" srcOrd="2" destOrd="0" presId="urn:microsoft.com/office/officeart/2011/layout/TabList"/>
    <dgm:cxn modelId="{E33E5BC8-4AAA-4930-B5EB-276B110413A9}" type="presParOf" srcId="{6FDFB8CA-694B-4B41-A03D-133A499CABF1}" destId="{575ED87B-1E20-4805-81CC-6A6B84937C9B}" srcOrd="7" destOrd="0" presId="urn:microsoft.com/office/officeart/2011/layout/TabList"/>
    <dgm:cxn modelId="{482611EF-F718-42CC-8E05-C96693B296BB}" type="presParOf" srcId="{6FDFB8CA-694B-4B41-A03D-133A499CABF1}" destId="{483BFAB5-1CFF-4FE0-B5EB-A021F57D6994}" srcOrd="8" destOrd="0" presId="urn:microsoft.com/office/officeart/2011/layout/TabList"/>
    <dgm:cxn modelId="{EC63AD9B-A2D3-4F95-9D88-341F5B843E2E}" type="presParOf" srcId="{6FDFB8CA-694B-4B41-A03D-133A499CABF1}" destId="{1E01CD74-4493-4B64-9AE4-74C6CCB0BD91}" srcOrd="9" destOrd="0" presId="urn:microsoft.com/office/officeart/2011/layout/TabList"/>
    <dgm:cxn modelId="{73EFA966-D039-4D24-95E6-1695B3F0D18D}" type="presParOf" srcId="{1E01CD74-4493-4B64-9AE4-74C6CCB0BD91}" destId="{5F0802AB-936F-4E0A-A5FA-D7CFF65EC7C2}" srcOrd="0" destOrd="0" presId="urn:microsoft.com/office/officeart/2011/layout/TabList"/>
    <dgm:cxn modelId="{8E848586-14AD-431C-9EA6-080213A885B2}" type="presParOf" srcId="{1E01CD74-4493-4B64-9AE4-74C6CCB0BD91}" destId="{FD5AE41B-5A62-41F5-A43D-A4F7A1ACA4A8}" srcOrd="1" destOrd="0" presId="urn:microsoft.com/office/officeart/2011/layout/TabList"/>
    <dgm:cxn modelId="{E6921E7F-A5B7-4BC1-BB33-8AD02FB00A59}" type="presParOf" srcId="{1E01CD74-4493-4B64-9AE4-74C6CCB0BD91}" destId="{C86C64B5-5911-4B9E-9EC8-07771554F11D}" srcOrd="2" destOrd="0" presId="urn:microsoft.com/office/officeart/2011/layout/TabList"/>
    <dgm:cxn modelId="{869B1C39-E11A-41CE-A862-244A3AB31149}" type="presParOf" srcId="{6FDFB8CA-694B-4B41-A03D-133A499CABF1}" destId="{47137747-13DE-426C-8A95-25F5791B5BA1}" srcOrd="10" destOrd="0" presId="urn:microsoft.com/office/officeart/2011/layout/TabList"/>
    <dgm:cxn modelId="{05F2EE32-CAEA-43C2-BD84-0E69EAFADF3A}" type="presParOf" srcId="{6FDFB8CA-694B-4B41-A03D-133A499CABF1}" destId="{408B9CC8-BFEE-4623-A780-4F385B91B825}" srcOrd="11" destOrd="0" presId="urn:microsoft.com/office/officeart/2011/layout/TabList"/>
    <dgm:cxn modelId="{8C25EAF0-D366-4363-B53A-952A42A4D126}" type="presParOf" srcId="{6FDFB8CA-694B-4B41-A03D-133A499CABF1}" destId="{F6F520CA-996B-49B6-B570-6255A5C62F62}" srcOrd="12" destOrd="0" presId="urn:microsoft.com/office/officeart/2011/layout/TabList"/>
    <dgm:cxn modelId="{6087B18A-713D-4AA9-8679-E3BD5E4FFCBC}" type="presParOf" srcId="{F6F520CA-996B-49B6-B570-6255A5C62F62}" destId="{41D00462-5671-435C-869C-8DFC58203FC0}" srcOrd="0" destOrd="0" presId="urn:microsoft.com/office/officeart/2011/layout/TabList"/>
    <dgm:cxn modelId="{999DBA76-9A89-4F0B-9F52-B5CC1A887CC9}" type="presParOf" srcId="{F6F520CA-996B-49B6-B570-6255A5C62F62}" destId="{6EA5B415-AFF4-4DD0-A9E9-1ECECD18DFAF}" srcOrd="1" destOrd="0" presId="urn:microsoft.com/office/officeart/2011/layout/TabList"/>
    <dgm:cxn modelId="{9355A89F-05D3-4AD3-9A27-6A592C91773D}" type="presParOf" srcId="{F6F520CA-996B-49B6-B570-6255A5C62F62}" destId="{B4E98817-199C-469A-ACCF-7A3F325EBEE1}" srcOrd="2" destOrd="0" presId="urn:microsoft.com/office/officeart/2011/layout/TabList"/>
    <dgm:cxn modelId="{48687106-C411-44AF-9C18-98D565AF1638}" type="presParOf" srcId="{6FDFB8CA-694B-4B41-A03D-133A499CABF1}" destId="{203529FF-628A-4596-A3C0-2118D50A5E79}" srcOrd="13" destOrd="0" presId="urn:microsoft.com/office/officeart/2011/layout/TabList"/>
    <dgm:cxn modelId="{BC746E53-0721-4405-8FCB-C32E6B220279}" type="presParOf" srcId="{6FDFB8CA-694B-4B41-A03D-133A499CABF1}" destId="{C9A124C5-437A-40AB-A519-CA20C4340CF1}" srcOrd="14" destOrd="0" presId="urn:microsoft.com/office/officeart/2011/layout/TabList"/>
    <dgm:cxn modelId="{7EAF8E70-A388-4997-A083-B14EF23308C6}" type="presParOf" srcId="{6FDFB8CA-694B-4B41-A03D-133A499CABF1}" destId="{FC0EED3B-D7C2-445C-ABA0-68B5FFBA9990}" srcOrd="15" destOrd="0" presId="urn:microsoft.com/office/officeart/2011/layout/TabList"/>
    <dgm:cxn modelId="{8B98B7A2-7747-443D-8D78-97B9C945BB62}" type="presParOf" srcId="{FC0EED3B-D7C2-445C-ABA0-68B5FFBA9990}" destId="{6A695961-EB92-4F67-B438-4E5D42EBCA46}" srcOrd="0" destOrd="0" presId="urn:microsoft.com/office/officeart/2011/layout/TabList"/>
    <dgm:cxn modelId="{C3AD9822-A317-42B2-A609-EA1435462F05}" type="presParOf" srcId="{FC0EED3B-D7C2-445C-ABA0-68B5FFBA9990}" destId="{106B94C5-2BA5-4DD7-AD46-F4A0C1E78516}" srcOrd="1" destOrd="0" presId="urn:microsoft.com/office/officeart/2011/layout/TabList"/>
    <dgm:cxn modelId="{62438A7E-1237-4F23-9882-8E8A347C4825}" type="presParOf" srcId="{FC0EED3B-D7C2-445C-ABA0-68B5FFBA9990}" destId="{4E81890A-4110-4401-AE1D-595FDA3A2997}" srcOrd="2" destOrd="0" presId="urn:microsoft.com/office/officeart/2011/layout/TabList"/>
    <dgm:cxn modelId="{52749363-3903-4F83-B02C-121CADE1CE9F}" type="presParOf" srcId="{6FDFB8CA-694B-4B41-A03D-133A499CABF1}" destId="{E0CBF0E5-DA80-48BB-9F99-003567E30D4B}" srcOrd="16"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AE78-AB5F-40EB-B9B6-59290A2ED773}">
      <dsp:nvSpPr>
        <dsp:cNvPr id="0" name=""/>
        <dsp:cNvSpPr/>
      </dsp:nvSpPr>
      <dsp:spPr>
        <a:xfrm rot="10800000">
          <a:off x="0" y="0"/>
          <a:ext cx="5181600" cy="1450446"/>
        </a:xfrm>
        <a:prstGeom prst="trapezoid">
          <a:avLst>
            <a:gd name="adj" fmla="val 5954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Preservation</a:t>
          </a:r>
          <a:endParaRPr lang="en-US" sz="3300" kern="1200" dirty="0"/>
        </a:p>
      </dsp:txBody>
      <dsp:txXfrm rot="-10800000">
        <a:off x="906779" y="0"/>
        <a:ext cx="3368040" cy="1450446"/>
      </dsp:txXfrm>
    </dsp:sp>
    <dsp:sp modelId="{068A8BEB-CBD5-4D2E-BC44-5F303D1224CD}">
      <dsp:nvSpPr>
        <dsp:cNvPr id="0" name=""/>
        <dsp:cNvSpPr/>
      </dsp:nvSpPr>
      <dsp:spPr>
        <a:xfrm rot="10800000">
          <a:off x="863600" y="1450446"/>
          <a:ext cx="3454400" cy="1450446"/>
        </a:xfrm>
        <a:prstGeom prst="trapezoid">
          <a:avLst>
            <a:gd name="adj" fmla="val 5954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Bioretention</a:t>
          </a:r>
          <a:endParaRPr lang="en-US" sz="3300" kern="1200" dirty="0"/>
        </a:p>
      </dsp:txBody>
      <dsp:txXfrm rot="-10800000">
        <a:off x="1468119" y="1450446"/>
        <a:ext cx="2245360" cy="1450446"/>
      </dsp:txXfrm>
    </dsp:sp>
    <dsp:sp modelId="{3239BA7A-C93F-48FC-BC79-F147370CC9D9}">
      <dsp:nvSpPr>
        <dsp:cNvPr id="0" name=""/>
        <dsp:cNvSpPr/>
      </dsp:nvSpPr>
      <dsp:spPr>
        <a:xfrm rot="10800000">
          <a:off x="1727200" y="2900892"/>
          <a:ext cx="1727200" cy="1450446"/>
        </a:xfrm>
        <a:prstGeom prst="trapezoid">
          <a:avLst>
            <a:gd name="adj" fmla="val 5954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Tree Wells /Structural Cells</a:t>
          </a:r>
          <a:endParaRPr lang="en-US" sz="1800" kern="1200" dirty="0"/>
        </a:p>
      </dsp:txBody>
      <dsp:txXfrm rot="-10800000">
        <a:off x="1727200" y="2900892"/>
        <a:ext cx="1727200" cy="1450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1890A-4110-4401-AE1D-595FDA3A2997}">
      <dsp:nvSpPr>
        <dsp:cNvPr id="0" name=""/>
        <dsp:cNvSpPr/>
      </dsp:nvSpPr>
      <dsp:spPr>
        <a:xfrm>
          <a:off x="0" y="4873990"/>
          <a:ext cx="1124584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E98817-199C-469A-ACCF-7A3F325EBEE1}">
      <dsp:nvSpPr>
        <dsp:cNvPr id="0" name=""/>
        <dsp:cNvSpPr/>
      </dsp:nvSpPr>
      <dsp:spPr>
        <a:xfrm>
          <a:off x="0" y="3960466"/>
          <a:ext cx="1124584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6C64B5-5911-4B9E-9EC8-07771554F11D}">
      <dsp:nvSpPr>
        <dsp:cNvPr id="0" name=""/>
        <dsp:cNvSpPr/>
      </dsp:nvSpPr>
      <dsp:spPr>
        <a:xfrm>
          <a:off x="0" y="3046941"/>
          <a:ext cx="1124584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BB4059-4CC0-44B4-8E15-DDDDC8ED40D4}">
      <dsp:nvSpPr>
        <dsp:cNvPr id="0" name=""/>
        <dsp:cNvSpPr/>
      </dsp:nvSpPr>
      <dsp:spPr>
        <a:xfrm>
          <a:off x="0" y="2133417"/>
          <a:ext cx="1124584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C344A6-5051-4F3F-9ACE-85C6A733119B}">
      <dsp:nvSpPr>
        <dsp:cNvPr id="0" name=""/>
        <dsp:cNvSpPr/>
      </dsp:nvSpPr>
      <dsp:spPr>
        <a:xfrm>
          <a:off x="0" y="1219893"/>
          <a:ext cx="1124584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D3082F-494A-44C3-B6D2-8860D0BAFDD2}">
      <dsp:nvSpPr>
        <dsp:cNvPr id="0" name=""/>
        <dsp:cNvSpPr/>
      </dsp:nvSpPr>
      <dsp:spPr>
        <a:xfrm>
          <a:off x="0" y="303308"/>
          <a:ext cx="11245849"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C110CC-B622-4F4A-ADFA-F9BB8D9803DA}">
      <dsp:nvSpPr>
        <dsp:cNvPr id="0" name=""/>
        <dsp:cNvSpPr/>
      </dsp:nvSpPr>
      <dsp:spPr>
        <a:xfrm>
          <a:off x="2923921" y="3821"/>
          <a:ext cx="8321929" cy="2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2004 </a:t>
          </a:r>
          <a:r>
            <a:rPr lang="en-US" sz="1600" kern="1200" dirty="0" err="1" smtClean="0"/>
            <a:t>Stormwater</a:t>
          </a:r>
          <a:r>
            <a:rPr lang="en-US" sz="1600" kern="1200" dirty="0" smtClean="0"/>
            <a:t> Management Manual</a:t>
          </a:r>
          <a:endParaRPr lang="en-US" sz="1600" kern="1200" dirty="0"/>
        </a:p>
      </dsp:txBody>
      <dsp:txXfrm>
        <a:off x="2923921" y="3821"/>
        <a:ext cx="8321929" cy="299486"/>
      </dsp:txXfrm>
    </dsp:sp>
    <dsp:sp modelId="{1D490465-7635-4CCF-9770-9178FDAFF149}">
      <dsp:nvSpPr>
        <dsp:cNvPr id="0" name=""/>
        <dsp:cNvSpPr/>
      </dsp:nvSpPr>
      <dsp:spPr>
        <a:xfrm>
          <a:off x="0" y="3821"/>
          <a:ext cx="2923921" cy="299486"/>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Portland, OR</a:t>
          </a:r>
          <a:endParaRPr lang="en-US" sz="1600" kern="1200" dirty="0"/>
        </a:p>
      </dsp:txBody>
      <dsp:txXfrm>
        <a:off x="14622" y="18443"/>
        <a:ext cx="2894677" cy="284864"/>
      </dsp:txXfrm>
    </dsp:sp>
    <dsp:sp modelId="{742A15E2-4C4E-49BF-932B-43EA97C9E7DA}">
      <dsp:nvSpPr>
        <dsp:cNvPr id="0" name=""/>
        <dsp:cNvSpPr/>
      </dsp:nvSpPr>
      <dsp:spPr>
        <a:xfrm>
          <a:off x="0" y="303308"/>
          <a:ext cx="11245849" cy="60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Subtract Impervious Cover under trees within 25 feet of impervious cover that meets certain criteria</a:t>
          </a:r>
          <a:endParaRPr lang="en-US" sz="1600" kern="1200" dirty="0"/>
        </a:p>
        <a:p>
          <a:pPr marL="171450" lvl="1" indent="-171450" algn="l" defTabSz="711200">
            <a:lnSpc>
              <a:spcPct val="90000"/>
            </a:lnSpc>
            <a:spcBef>
              <a:spcPct val="0"/>
            </a:spcBef>
            <a:spcAft>
              <a:spcPct val="15000"/>
            </a:spcAft>
            <a:buChar char="••"/>
          </a:pPr>
          <a:r>
            <a:rPr lang="en-US" sz="1600" kern="1200" dirty="0" smtClean="0"/>
            <a:t>Existing Tree = 50% of Existing Canopy, New Trees = 100 to 200 ft</a:t>
          </a:r>
          <a:r>
            <a:rPr lang="en-US" sz="1600" kern="1200" baseline="30000" dirty="0" smtClean="0"/>
            <a:t>2</a:t>
          </a:r>
          <a:r>
            <a:rPr lang="en-US" sz="1600" kern="1200" baseline="0" dirty="0" smtClean="0"/>
            <a:t> of impervious cover</a:t>
          </a:r>
          <a:endParaRPr lang="en-US" sz="1600" kern="1200" dirty="0"/>
        </a:p>
      </dsp:txBody>
      <dsp:txXfrm>
        <a:off x="0" y="303308"/>
        <a:ext cx="11245849" cy="602124"/>
      </dsp:txXfrm>
    </dsp:sp>
    <dsp:sp modelId="{4A03E5E8-FE49-49FA-AE11-F87D928AF86E}">
      <dsp:nvSpPr>
        <dsp:cNvPr id="0" name=""/>
        <dsp:cNvSpPr/>
      </dsp:nvSpPr>
      <dsp:spPr>
        <a:xfrm>
          <a:off x="2923921" y="920406"/>
          <a:ext cx="8321929" cy="2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2007 </a:t>
          </a:r>
          <a:r>
            <a:rPr lang="en-US" sz="1600" kern="1200" dirty="0" err="1" smtClean="0"/>
            <a:t>Stormwater</a:t>
          </a:r>
          <a:r>
            <a:rPr lang="en-US" sz="1600" kern="1200" dirty="0" smtClean="0"/>
            <a:t> Green Infrastructure Supplemental Document</a:t>
          </a:r>
          <a:endParaRPr lang="en-US" sz="1600" kern="1200" dirty="0"/>
        </a:p>
      </dsp:txBody>
      <dsp:txXfrm>
        <a:off x="2923921" y="920406"/>
        <a:ext cx="8321929" cy="299486"/>
      </dsp:txXfrm>
    </dsp:sp>
    <dsp:sp modelId="{20ACBCD9-F555-4AA5-8182-4E0147E5DC3B}">
      <dsp:nvSpPr>
        <dsp:cNvPr id="0" name=""/>
        <dsp:cNvSpPr/>
      </dsp:nvSpPr>
      <dsp:spPr>
        <a:xfrm>
          <a:off x="0" y="920406"/>
          <a:ext cx="2923921" cy="299486"/>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Indianapolis, IN</a:t>
          </a:r>
          <a:endParaRPr lang="en-US" sz="1600" kern="1200" dirty="0"/>
        </a:p>
      </dsp:txBody>
      <dsp:txXfrm>
        <a:off x="14622" y="935028"/>
        <a:ext cx="2894677" cy="284864"/>
      </dsp:txXfrm>
    </dsp:sp>
    <dsp:sp modelId="{C00625FC-78CC-41DB-8500-F2B51E875733}">
      <dsp:nvSpPr>
        <dsp:cNvPr id="0" name=""/>
        <dsp:cNvSpPr/>
      </dsp:nvSpPr>
      <dsp:spPr>
        <a:xfrm>
          <a:off x="0" y="1219893"/>
          <a:ext cx="11245849" cy="5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Credits for new or exiting  tree canopy within 20 feet of impervious surfaces. </a:t>
          </a:r>
          <a:endParaRPr lang="en-US" sz="1800" kern="1200" dirty="0"/>
        </a:p>
        <a:p>
          <a:pPr marL="171450" lvl="1" indent="-171450" algn="l" defTabSz="800100">
            <a:lnSpc>
              <a:spcPct val="90000"/>
            </a:lnSpc>
            <a:spcBef>
              <a:spcPct val="0"/>
            </a:spcBef>
            <a:spcAft>
              <a:spcPct val="15000"/>
            </a:spcAft>
            <a:buChar char="••"/>
          </a:pPr>
          <a:r>
            <a:rPr lang="en-US" sz="1800" kern="1200" dirty="0" smtClean="0"/>
            <a:t>1 tree= 100 ft</a:t>
          </a:r>
          <a:r>
            <a:rPr lang="en-US" sz="1800" kern="1200" baseline="30000" dirty="0" smtClean="0"/>
            <a:t>2</a:t>
          </a:r>
          <a:r>
            <a:rPr lang="en-US" sz="1800" kern="1200" baseline="0" dirty="0" smtClean="0"/>
            <a:t> of Impervious Cover</a:t>
          </a:r>
          <a:endParaRPr lang="en-US" sz="1800" kern="1200" dirty="0"/>
        </a:p>
      </dsp:txBody>
      <dsp:txXfrm>
        <a:off x="0" y="1219893"/>
        <a:ext cx="11245849" cy="599063"/>
      </dsp:txXfrm>
    </dsp:sp>
    <dsp:sp modelId="{E87BEA95-89D6-444E-91F0-6D96E603CAB6}">
      <dsp:nvSpPr>
        <dsp:cNvPr id="0" name=""/>
        <dsp:cNvSpPr/>
      </dsp:nvSpPr>
      <dsp:spPr>
        <a:xfrm>
          <a:off x="2923921" y="1833931"/>
          <a:ext cx="8321929" cy="2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2003 Ordinance</a:t>
          </a:r>
          <a:endParaRPr lang="en-US" sz="1600" kern="1200" dirty="0"/>
        </a:p>
      </dsp:txBody>
      <dsp:txXfrm>
        <a:off x="2923921" y="1833931"/>
        <a:ext cx="8321929" cy="299486"/>
      </dsp:txXfrm>
    </dsp:sp>
    <dsp:sp modelId="{3E2858BB-A91F-463C-99A2-10081AFD6160}">
      <dsp:nvSpPr>
        <dsp:cNvPr id="0" name=""/>
        <dsp:cNvSpPr/>
      </dsp:nvSpPr>
      <dsp:spPr>
        <a:xfrm>
          <a:off x="0" y="1833931"/>
          <a:ext cx="2923921" cy="299486"/>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Pine Lake, GA</a:t>
          </a:r>
          <a:endParaRPr lang="en-US" sz="1600" kern="1200" dirty="0"/>
        </a:p>
      </dsp:txBody>
      <dsp:txXfrm>
        <a:off x="14622" y="1848553"/>
        <a:ext cx="2894677" cy="284864"/>
      </dsp:txXfrm>
    </dsp:sp>
    <dsp:sp modelId="{575ED87B-1E20-4805-81CC-6A6B84937C9B}">
      <dsp:nvSpPr>
        <dsp:cNvPr id="0" name=""/>
        <dsp:cNvSpPr/>
      </dsp:nvSpPr>
      <dsp:spPr>
        <a:xfrm>
          <a:off x="0" y="2133417"/>
          <a:ext cx="11245849" cy="5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Trees count towards site runoff requirements</a:t>
          </a:r>
          <a:endParaRPr lang="en-US" sz="1800" kern="1200" dirty="0"/>
        </a:p>
        <a:p>
          <a:pPr marL="171450" lvl="1" indent="-171450" algn="l" defTabSz="800100">
            <a:lnSpc>
              <a:spcPct val="90000"/>
            </a:lnSpc>
            <a:spcBef>
              <a:spcPct val="0"/>
            </a:spcBef>
            <a:spcAft>
              <a:spcPct val="15000"/>
            </a:spcAft>
            <a:buChar char="••"/>
          </a:pPr>
          <a:r>
            <a:rPr lang="en-US" sz="1800" kern="1200" dirty="0" smtClean="0"/>
            <a:t>Trees = 10 to 20 gallons/in DBH</a:t>
          </a:r>
          <a:endParaRPr lang="en-US" sz="1800" kern="1200" dirty="0"/>
        </a:p>
      </dsp:txBody>
      <dsp:txXfrm>
        <a:off x="0" y="2133417"/>
        <a:ext cx="11245849" cy="599063"/>
      </dsp:txXfrm>
    </dsp:sp>
    <dsp:sp modelId="{5F0802AB-936F-4E0A-A5FA-D7CFF65EC7C2}">
      <dsp:nvSpPr>
        <dsp:cNvPr id="0" name=""/>
        <dsp:cNvSpPr/>
      </dsp:nvSpPr>
      <dsp:spPr>
        <a:xfrm>
          <a:off x="2923921" y="2747455"/>
          <a:ext cx="8321929" cy="2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Volume, TSS, Phosphorus Credit </a:t>
          </a:r>
          <a:endParaRPr lang="en-US" sz="1600" kern="1200" dirty="0"/>
        </a:p>
      </dsp:txBody>
      <dsp:txXfrm>
        <a:off x="2923921" y="2747455"/>
        <a:ext cx="8321929" cy="299486"/>
      </dsp:txXfrm>
    </dsp:sp>
    <dsp:sp modelId="{FD5AE41B-5A62-41F5-A43D-A4F7A1ACA4A8}">
      <dsp:nvSpPr>
        <dsp:cNvPr id="0" name=""/>
        <dsp:cNvSpPr/>
      </dsp:nvSpPr>
      <dsp:spPr>
        <a:xfrm>
          <a:off x="0" y="2747455"/>
          <a:ext cx="2923921" cy="299486"/>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Minnesota</a:t>
          </a:r>
          <a:endParaRPr lang="en-US" sz="1800" kern="1200" dirty="0"/>
        </a:p>
      </dsp:txBody>
      <dsp:txXfrm>
        <a:off x="14622" y="2762077"/>
        <a:ext cx="2894677" cy="284864"/>
      </dsp:txXfrm>
    </dsp:sp>
    <dsp:sp modelId="{47137747-13DE-426C-8A95-25F5791B5BA1}">
      <dsp:nvSpPr>
        <dsp:cNvPr id="0" name=""/>
        <dsp:cNvSpPr/>
      </dsp:nvSpPr>
      <dsp:spPr>
        <a:xfrm>
          <a:off x="0" y="3046941"/>
          <a:ext cx="11245849" cy="5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Based on interception, evaporation, and infiltration</a:t>
          </a:r>
          <a:endParaRPr lang="en-US" sz="1600" kern="1200" dirty="0"/>
        </a:p>
        <a:p>
          <a:pPr marL="171450" lvl="1" indent="-171450" algn="l" defTabSz="711200">
            <a:lnSpc>
              <a:spcPct val="90000"/>
            </a:lnSpc>
            <a:spcBef>
              <a:spcPct val="0"/>
            </a:spcBef>
            <a:spcAft>
              <a:spcPct val="15000"/>
            </a:spcAft>
            <a:buChar char="••"/>
          </a:pPr>
          <a:r>
            <a:rPr lang="en-US" sz="1600" kern="1200" dirty="0" smtClean="0"/>
            <a:t>Example : Mature Red Maple with infiltration area= 340 </a:t>
          </a:r>
          <a:r>
            <a:rPr lang="en-US" sz="1600" kern="1200" dirty="0" err="1" smtClean="0"/>
            <a:t>cf</a:t>
          </a:r>
          <a:endParaRPr lang="en-US" sz="1600" kern="1200" dirty="0"/>
        </a:p>
      </dsp:txBody>
      <dsp:txXfrm>
        <a:off x="0" y="3046941"/>
        <a:ext cx="11245849" cy="599063"/>
      </dsp:txXfrm>
    </dsp:sp>
    <dsp:sp modelId="{41D00462-5671-435C-869C-8DFC58203FC0}">
      <dsp:nvSpPr>
        <dsp:cNvPr id="0" name=""/>
        <dsp:cNvSpPr/>
      </dsp:nvSpPr>
      <dsp:spPr>
        <a:xfrm>
          <a:off x="2923921" y="3660979"/>
          <a:ext cx="8321929" cy="2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2011  </a:t>
          </a:r>
          <a:r>
            <a:rPr lang="en-US" sz="1600" kern="1200" dirty="0" err="1" smtClean="0"/>
            <a:t>Stormwater</a:t>
          </a:r>
          <a:r>
            <a:rPr lang="en-US" sz="1600" kern="1200" dirty="0" smtClean="0"/>
            <a:t> Manual</a:t>
          </a:r>
          <a:endParaRPr lang="en-US" sz="1600" kern="1200" dirty="0"/>
        </a:p>
      </dsp:txBody>
      <dsp:txXfrm>
        <a:off x="2923921" y="3660979"/>
        <a:ext cx="8321929" cy="299486"/>
      </dsp:txXfrm>
    </dsp:sp>
    <dsp:sp modelId="{6EA5B415-AFF4-4DD0-A9E9-1ECECD18DFAF}">
      <dsp:nvSpPr>
        <dsp:cNvPr id="0" name=""/>
        <dsp:cNvSpPr/>
      </dsp:nvSpPr>
      <dsp:spPr>
        <a:xfrm>
          <a:off x="0" y="3660979"/>
          <a:ext cx="2923921" cy="299486"/>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Philadelphia, PA</a:t>
          </a:r>
          <a:endParaRPr lang="en-US" sz="1600" kern="1200" dirty="0"/>
        </a:p>
      </dsp:txBody>
      <dsp:txXfrm>
        <a:off x="14622" y="3675601"/>
        <a:ext cx="2894677" cy="284864"/>
      </dsp:txXfrm>
    </dsp:sp>
    <dsp:sp modelId="{203529FF-628A-4596-A3C0-2118D50A5E79}">
      <dsp:nvSpPr>
        <dsp:cNvPr id="0" name=""/>
        <dsp:cNvSpPr/>
      </dsp:nvSpPr>
      <dsp:spPr>
        <a:xfrm>
          <a:off x="0" y="3960466"/>
          <a:ext cx="11245849" cy="5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Reduction in impervious area</a:t>
          </a:r>
          <a:endParaRPr lang="en-US" sz="1600" kern="1200" dirty="0"/>
        </a:p>
      </dsp:txBody>
      <dsp:txXfrm>
        <a:off x="0" y="3960466"/>
        <a:ext cx="11245849" cy="599063"/>
      </dsp:txXfrm>
    </dsp:sp>
    <dsp:sp modelId="{6A695961-EB92-4F67-B438-4E5D42EBCA46}">
      <dsp:nvSpPr>
        <dsp:cNvPr id="0" name=""/>
        <dsp:cNvSpPr/>
      </dsp:nvSpPr>
      <dsp:spPr>
        <a:xfrm>
          <a:off x="2923921" y="4574503"/>
          <a:ext cx="8321929" cy="2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2013 Guidebook</a:t>
          </a:r>
          <a:endParaRPr lang="en-US" sz="1600" kern="1200" dirty="0"/>
        </a:p>
      </dsp:txBody>
      <dsp:txXfrm>
        <a:off x="2923921" y="4574503"/>
        <a:ext cx="8321929" cy="299486"/>
      </dsp:txXfrm>
    </dsp:sp>
    <dsp:sp modelId="{106B94C5-2BA5-4DD7-AD46-F4A0C1E78516}">
      <dsp:nvSpPr>
        <dsp:cNvPr id="0" name=""/>
        <dsp:cNvSpPr/>
      </dsp:nvSpPr>
      <dsp:spPr>
        <a:xfrm>
          <a:off x="0" y="4574503"/>
          <a:ext cx="2923921" cy="299486"/>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Washington, DC</a:t>
          </a:r>
          <a:endParaRPr lang="en-US" sz="1600" kern="1200" dirty="0"/>
        </a:p>
      </dsp:txBody>
      <dsp:txXfrm>
        <a:off x="14622" y="4589125"/>
        <a:ext cx="2894677" cy="284864"/>
      </dsp:txXfrm>
    </dsp:sp>
    <dsp:sp modelId="{E0CBF0E5-DA80-48BB-9F99-003567E30D4B}">
      <dsp:nvSpPr>
        <dsp:cNvPr id="0" name=""/>
        <dsp:cNvSpPr/>
      </dsp:nvSpPr>
      <dsp:spPr>
        <a:xfrm>
          <a:off x="0" y="4873990"/>
          <a:ext cx="11245849" cy="5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Trees receive retention value</a:t>
          </a:r>
          <a:endParaRPr lang="en-US" sz="1600" kern="1200" dirty="0"/>
        </a:p>
        <a:p>
          <a:pPr marL="171450" lvl="1" indent="-171450" algn="l" defTabSz="711200">
            <a:lnSpc>
              <a:spcPct val="90000"/>
            </a:lnSpc>
            <a:spcBef>
              <a:spcPct val="0"/>
            </a:spcBef>
            <a:spcAft>
              <a:spcPct val="15000"/>
            </a:spcAft>
            <a:buChar char="••"/>
          </a:pPr>
          <a:r>
            <a:rPr lang="en-US" sz="1600" kern="1200" dirty="0" smtClean="0"/>
            <a:t>Preserved Trees = 20ft</a:t>
          </a:r>
          <a:r>
            <a:rPr lang="en-US" sz="1600" kern="1200" baseline="30000" dirty="0" smtClean="0"/>
            <a:t>3; </a:t>
          </a:r>
          <a:r>
            <a:rPr lang="en-US" sz="1600" kern="1200" baseline="0" dirty="0" smtClean="0"/>
            <a:t>New Trees = 10 ft</a:t>
          </a:r>
          <a:r>
            <a:rPr lang="en-US" sz="1600" kern="1200" baseline="30000" dirty="0" smtClean="0"/>
            <a:t>3</a:t>
          </a:r>
          <a:endParaRPr lang="en-US" sz="1600" kern="1200" dirty="0"/>
        </a:p>
      </dsp:txBody>
      <dsp:txXfrm>
        <a:off x="0" y="4873990"/>
        <a:ext cx="11245849" cy="5990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0.09871</cdr:x>
      <cdr:y>0.35096</cdr:y>
    </cdr:from>
    <cdr:to>
      <cdr:x>0.23033</cdr:x>
      <cdr:y>0.85097</cdr:y>
    </cdr:to>
    <cdr:sp macro="" textlink="">
      <cdr:nvSpPr>
        <cdr:cNvPr id="2" name="Rectangle 1"/>
        <cdr:cNvSpPr/>
      </cdr:nvSpPr>
      <cdr:spPr>
        <a:xfrm xmlns:a="http://schemas.openxmlformats.org/drawingml/2006/main">
          <a:off x="657206" y="1390650"/>
          <a:ext cx="876319" cy="1981218"/>
        </a:xfrm>
        <a:prstGeom xmlns:a="http://schemas.openxmlformats.org/drawingml/2006/main" prst="rect">
          <a:avLst/>
        </a:prstGeom>
        <a:solidFill xmlns:a="http://schemas.openxmlformats.org/drawingml/2006/main">
          <a:schemeClr val="accent6">
            <a:lumMod val="60000"/>
            <a:lumOff val="40000"/>
            <a:alpha val="41000"/>
          </a:schemeClr>
        </a:solidFill>
        <a:ln xmlns:a="http://schemas.openxmlformats.org/drawingml/2006/main">
          <a:solidFill>
            <a:schemeClr val="accent6">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7B527-1996-493B-BBAD-FE55372DB515}" type="datetimeFigureOut">
              <a:rPr lang="en-US" smtClean="0"/>
              <a:t>10/11/2016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DE5AC-2B05-434D-AC5A-ABAC776EAB50}" type="slidenum">
              <a:rPr lang="en-US" smtClean="0"/>
              <a:t>‹#›</a:t>
            </a:fld>
            <a:endParaRPr lang="en-US"/>
          </a:p>
        </p:txBody>
      </p:sp>
    </p:spTree>
    <p:extLst>
      <p:ext uri="{BB962C8B-B14F-4D97-AF65-F5344CB8AC3E}">
        <p14:creationId xmlns:p14="http://schemas.microsoft.com/office/powerpoint/2010/main" val="289514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onlinelibrary.wiley.com/doi/10.1111/j.1752-1688.2006.tb04481.x/abstrac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x.doi.org/10.1111/j.1752-1688.2006.tb04481.x" TargetMode="External"/><Relationship Id="rId4" Type="http://schemas.openxmlformats.org/officeDocument/2006/relationships/hyperlink" Target="https://en.wikipedia.org/wiki/Digital_object_identifi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a:t>
            </a:fld>
            <a:endParaRPr lang="en-US"/>
          </a:p>
        </p:txBody>
      </p:sp>
    </p:spTree>
    <p:extLst>
      <p:ext uri="{BB962C8B-B14F-4D97-AF65-F5344CB8AC3E}">
        <p14:creationId xmlns:p14="http://schemas.microsoft.com/office/powerpoint/2010/main" val="268036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WERF</a:t>
            </a:r>
            <a:r>
              <a:rPr lang="en-US" baseline="0" dirty="0" smtClean="0"/>
              <a:t> has developed the Stormwater BMP Interactive Model to allow users to assess runoff reductions achieved by various stormwater BMPs. The model uses TR-55, SCS curve number method to model the runoff reduction. This </a:t>
            </a:r>
            <a:r>
              <a:rPr lang="en-US" baseline="0" dirty="0" smtClean="0"/>
              <a:t>method </a:t>
            </a:r>
            <a:r>
              <a:rPr lang="en-US" baseline="0" dirty="0" smtClean="0"/>
              <a:t>is a familiar engineering model that is commonly used in land development practice. </a:t>
            </a:r>
          </a:p>
          <a:p>
            <a:endParaRPr lang="en-US" baseline="0" dirty="0" smtClean="0"/>
          </a:p>
          <a:p>
            <a:r>
              <a:rPr lang="en-US" baseline="0" dirty="0" smtClean="0"/>
              <a:t>When assessing the combined effect of a combination of BMPs, the area of each BMP is used with its designated BMP curve number. Then the curve number is area weighted. </a:t>
            </a:r>
          </a:p>
          <a:p>
            <a:endParaRPr lang="en-US" baseline="0" dirty="0" smtClean="0"/>
          </a:p>
          <a:p>
            <a:r>
              <a:rPr lang="en-US" baseline="0" dirty="0" smtClean="0"/>
              <a:t>The curve number for each BMP is derived from observation of BMP performance. </a:t>
            </a:r>
          </a:p>
          <a:p>
            <a:endParaRPr lang="en-US" baseline="0" dirty="0" smtClean="0"/>
          </a:p>
          <a:p>
            <a:r>
              <a:rPr lang="en-US" baseline="0" dirty="0" smtClean="0"/>
              <a:t>If you look at the numbers, trees perform slightly better than small scale rain barrels and less than vegetated swales. This is logical when you think of the function and performance of how a tree works. </a:t>
            </a:r>
          </a:p>
          <a:p>
            <a:endParaRPr lang="en-US" baseline="0" dirty="0" smtClean="0"/>
          </a:p>
          <a:p>
            <a:r>
              <a:rPr lang="en-US" dirty="0" smtClean="0"/>
              <a:t>https://www.werf.org/liveablecommunities/toolbox/model.htm</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10</a:t>
            </a:fld>
            <a:endParaRPr lang="en-US"/>
          </a:p>
        </p:txBody>
      </p:sp>
    </p:spTree>
    <p:extLst>
      <p:ext uri="{BB962C8B-B14F-4D97-AF65-F5344CB8AC3E}">
        <p14:creationId xmlns:p14="http://schemas.microsoft.com/office/powerpoint/2010/main" val="209124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TR</a:t>
            </a:r>
            <a:r>
              <a:rPr lang="en-US" baseline="0" dirty="0" smtClean="0"/>
              <a:t> 55, i</a:t>
            </a:r>
            <a:r>
              <a:rPr lang="en-US" dirty="0" smtClean="0"/>
              <a:t>f you</a:t>
            </a:r>
            <a:r>
              <a:rPr lang="en-US" baseline="0" dirty="0" smtClean="0"/>
              <a:t> were to simulate 1 inch of rainfall on 10,000 square feet of impervious cover, it would produce approximately 659 cubic feet of runoff.  In contrast, 1 inch of rainfall on tree canopy produces approximately 3.9 </a:t>
            </a:r>
            <a:r>
              <a:rPr lang="en-US" baseline="0" dirty="0" smtClean="0"/>
              <a:t>cubic feet </a:t>
            </a:r>
            <a:r>
              <a:rPr lang="en-US" baseline="0" dirty="0" smtClean="0"/>
              <a:t>of rainfall.  </a:t>
            </a:r>
          </a:p>
          <a:p>
            <a:endParaRPr lang="en-US" baseline="0" dirty="0" smtClean="0"/>
          </a:p>
          <a:p>
            <a:r>
              <a:rPr lang="en-US" baseline="0" dirty="0" smtClean="0"/>
              <a:t>Thus over 10,000 sf, tree canopy would reduce runoff by 655 cubic </a:t>
            </a:r>
            <a:r>
              <a:rPr lang="en-US" baseline="0" dirty="0" smtClean="0"/>
              <a:t>feet </a:t>
            </a:r>
            <a:r>
              <a:rPr lang="en-US" baseline="0" dirty="0" smtClean="0"/>
              <a:t>of runoff. </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11</a:t>
            </a:fld>
            <a:endParaRPr lang="en-US"/>
          </a:p>
        </p:txBody>
      </p:sp>
    </p:spTree>
    <p:extLst>
      <p:ext uri="{BB962C8B-B14F-4D97-AF65-F5344CB8AC3E}">
        <p14:creationId xmlns:p14="http://schemas.microsoft.com/office/powerpoint/2010/main" val="126174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to</a:t>
            </a:r>
            <a:r>
              <a:rPr lang="en-US" baseline="0" dirty="0" smtClean="0"/>
              <a:t> try and replicate the function of the tree canopy by replacing the canopy with stormwater BMPs (assuming standard design specifications), it would require 250 square </a:t>
            </a:r>
            <a:r>
              <a:rPr lang="en-US" baseline="0" dirty="0" smtClean="0"/>
              <a:t>feet </a:t>
            </a:r>
            <a:r>
              <a:rPr lang="en-US" baseline="0" dirty="0" smtClean="0"/>
              <a:t>of bioretention. This would cost approximately $2,500, using local cost numbers from San Antonio, Texas. </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12</a:t>
            </a:fld>
            <a:endParaRPr lang="en-US"/>
          </a:p>
        </p:txBody>
      </p:sp>
    </p:spTree>
    <p:extLst>
      <p:ext uri="{BB962C8B-B14F-4D97-AF65-F5344CB8AC3E}">
        <p14:creationId xmlns:p14="http://schemas.microsoft.com/office/powerpoint/2010/main" val="345228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the TR-55  method, it can be assumed that 5% to 20% of </a:t>
            </a:r>
            <a:r>
              <a:rPr lang="en-US" baseline="0" dirty="0" err="1" smtClean="0"/>
              <a:t>sorptivity</a:t>
            </a:r>
            <a:r>
              <a:rPr lang="en-US" baseline="0" dirty="0" smtClean="0"/>
              <a:t> will be initial abstraction.  ** see source below  </a:t>
            </a:r>
          </a:p>
          <a:p>
            <a:endParaRPr lang="en-US" baseline="0" dirty="0" smtClean="0"/>
          </a:p>
          <a:p>
            <a:r>
              <a:rPr lang="en-US" baseline="0" smtClean="0"/>
              <a:t>Therefore, a </a:t>
            </a:r>
            <a:r>
              <a:rPr lang="en-US" baseline="0" dirty="0" smtClean="0"/>
              <a:t>tree would be able to retain between 0.2 to 0.8 inches of stormwater. When this is compared to the rainfall record of San Antonio, Texas, it shows that tree canopy would retain 25% to 70% of events annually.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Ia</a:t>
            </a:r>
            <a:r>
              <a:rPr lang="en-US" dirty="0" smtClean="0"/>
              <a:t> = 5% to 20% of </a:t>
            </a:r>
            <a:r>
              <a:rPr lang="en-US" dirty="0" err="1" smtClean="0"/>
              <a:t>Sorptivity</a:t>
            </a:r>
            <a:r>
              <a:rPr lang="en-US" baseline="0" dirty="0" smtClean="0"/>
              <a:t> based on USGS </a:t>
            </a:r>
            <a:r>
              <a:rPr lang="en-US" dirty="0" smtClean="0"/>
              <a:t>Hawkins, R.H.; Jiang, R.; Woodward, D.E.; </a:t>
            </a:r>
            <a:r>
              <a:rPr lang="en-US" dirty="0" err="1" smtClean="0"/>
              <a:t>Hjelmfelt</a:t>
            </a:r>
            <a:r>
              <a:rPr lang="en-US" dirty="0" smtClean="0"/>
              <a:t>, A.T.; Van </a:t>
            </a:r>
            <a:r>
              <a:rPr lang="en-US" dirty="0" err="1" smtClean="0"/>
              <a:t>Mullem</a:t>
            </a:r>
            <a:r>
              <a:rPr lang="en-US" dirty="0" smtClean="0"/>
              <a:t>, J.A. (2002). </a:t>
            </a:r>
            <a:r>
              <a:rPr lang="en-US" dirty="0" smtClean="0">
                <a:hlinkClick r:id="rId3"/>
              </a:rPr>
              <a:t>"Runoff Curve Number Method: Examination of the Initial Abstraction Ratio"</a:t>
            </a:r>
            <a:r>
              <a:rPr lang="en-US" dirty="0" smtClean="0"/>
              <a:t>. </a:t>
            </a:r>
            <a:r>
              <a:rPr lang="en-US" i="1" dirty="0" smtClean="0"/>
              <a:t>Proceedings of the Second Federal Interagency Hydrologic Modeling Conference, Las Vegas, Nevada</a:t>
            </a:r>
            <a:r>
              <a:rPr lang="en-US" dirty="0" smtClean="0"/>
              <a:t>. U.S. Geological Survey. </a:t>
            </a:r>
            <a:r>
              <a:rPr lang="en-US" dirty="0" smtClean="0">
                <a:hlinkClick r:id="rId4" tooltip="Digital object identifier"/>
              </a:rPr>
              <a:t>doi</a:t>
            </a:r>
            <a:r>
              <a:rPr lang="en-US" dirty="0" smtClean="0"/>
              <a:t>:</a:t>
            </a:r>
            <a:r>
              <a:rPr lang="en-US" dirty="0" smtClean="0">
                <a:hlinkClick r:id="rId5"/>
              </a:rPr>
              <a:t>10.1111/j.1752-1688.2006.tb04481.x</a:t>
            </a:r>
            <a:r>
              <a:rPr lang="en-US" dirty="0" smtClean="0"/>
              <a:t>. Retrieved 24 November 2013.</a:t>
            </a:r>
          </a:p>
          <a:p>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13</a:t>
            </a:fld>
            <a:endParaRPr lang="en-US"/>
          </a:p>
        </p:txBody>
      </p:sp>
    </p:spTree>
    <p:extLst>
      <p:ext uri="{BB962C8B-B14F-4D97-AF65-F5344CB8AC3E}">
        <p14:creationId xmlns:p14="http://schemas.microsoft.com/office/powerpoint/2010/main" val="246094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you want to use trees to</a:t>
            </a:r>
            <a:r>
              <a:rPr lang="en-US" baseline="0" dirty="0" smtClean="0"/>
              <a:t> capture and treat stormwater, there is  a hierarchy of methods. </a:t>
            </a:r>
          </a:p>
          <a:p>
            <a:endParaRPr lang="en-US" baseline="0" dirty="0" smtClean="0"/>
          </a:p>
          <a:p>
            <a:r>
              <a:rPr lang="en-US" baseline="0" dirty="0" smtClean="0"/>
              <a:t>First, the preference is </a:t>
            </a:r>
            <a:r>
              <a:rPr lang="en-US" baseline="0" dirty="0" smtClean="0"/>
              <a:t>to </a:t>
            </a:r>
            <a:r>
              <a:rPr lang="en-US" baseline="0" dirty="0" smtClean="0"/>
              <a:t>preserve trees, especially groupings of trees, whenever possible. This takes advantage of established trees, which is important  because tree function improves with the size and establishment of the trees. </a:t>
            </a:r>
          </a:p>
          <a:p>
            <a:endParaRPr lang="en-US" baseline="0" dirty="0" smtClean="0"/>
          </a:p>
          <a:p>
            <a:r>
              <a:rPr lang="en-US" baseline="0" dirty="0" smtClean="0"/>
              <a:t>Second, where possible, incorporate trees into BMPs. North Carolina guidelines require that every bioretention unit incorporate a tree. This enhances </a:t>
            </a:r>
            <a:r>
              <a:rPr lang="en-US" baseline="0" dirty="0" smtClean="0"/>
              <a:t>both </a:t>
            </a:r>
            <a:r>
              <a:rPr lang="en-US" baseline="0" dirty="0" smtClean="0"/>
              <a:t>the BMP and the tree by combining the function of each. </a:t>
            </a:r>
          </a:p>
          <a:p>
            <a:endParaRPr lang="en-US" baseline="0" dirty="0" smtClean="0"/>
          </a:p>
          <a:p>
            <a:r>
              <a:rPr lang="en-US" baseline="0" dirty="0" smtClean="0"/>
              <a:t>Third, when not possible to achieve the first two, generally where there is substantial impervious cover, tree wells or structural tree cells can be used. These BMPs will break up impervious cover providing pockets of treatment. </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14</a:t>
            </a:fld>
            <a:endParaRPr lang="en-US"/>
          </a:p>
        </p:txBody>
      </p:sp>
    </p:spTree>
    <p:extLst>
      <p:ext uri="{BB962C8B-B14F-4D97-AF65-F5344CB8AC3E}">
        <p14:creationId xmlns:p14="http://schemas.microsoft.com/office/powerpoint/2010/main" val="388606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a:t>
            </a:r>
            <a:r>
              <a:rPr lang="en-US" baseline="0" dirty="0" smtClean="0"/>
              <a:t> entities have recognized the value of using trees in conjunction with stormwater BMPs. </a:t>
            </a:r>
          </a:p>
          <a:p>
            <a:endParaRPr lang="en-US" baseline="0" dirty="0" smtClean="0"/>
          </a:p>
          <a:p>
            <a:r>
              <a:rPr lang="en-US" baseline="0" dirty="0" smtClean="0"/>
              <a:t>Minnesota and North Carolina require or highly recommend that trees be incorporated into bioretention. </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15</a:t>
            </a:fld>
            <a:endParaRPr lang="en-US"/>
          </a:p>
        </p:txBody>
      </p:sp>
    </p:spTree>
    <p:extLst>
      <p:ext uri="{BB962C8B-B14F-4D97-AF65-F5344CB8AC3E}">
        <p14:creationId xmlns:p14="http://schemas.microsoft.com/office/powerpoint/2010/main" val="2303260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http://stormwater.pca.state.mn.us/index.php/Calculating_credits_for_tree_trenches_and_tree_boxes</a:t>
            </a:r>
          </a:p>
          <a:p>
            <a:r>
              <a:rPr lang="en-US" dirty="0" smtClean="0"/>
              <a:t>http://dec.vermont.gov/sites/dec/files/wsm/stormwater/docs/ManualUpdate/sw_White_Paper_site_scale_credits_2014_0_%2006_draft.pdf</a:t>
            </a:r>
          </a:p>
          <a:p>
            <a:endParaRPr lang="en-US" dirty="0" smtClean="0"/>
          </a:p>
          <a:p>
            <a:endParaRPr lang="en-US" dirty="0" smtClean="0"/>
          </a:p>
          <a:p>
            <a:endParaRPr lang="en-US" dirty="0" smtClean="0"/>
          </a:p>
          <a:p>
            <a:r>
              <a:rPr lang="en-US" dirty="0" smtClean="0"/>
              <a:t>Moreover, municipalities and states</a:t>
            </a:r>
            <a:r>
              <a:rPr lang="en-US" baseline="0" dirty="0" smtClean="0"/>
              <a:t> across the US have recognized that </a:t>
            </a:r>
            <a:r>
              <a:rPr lang="en-US" baseline="0" dirty="0" smtClean="0"/>
              <a:t>trees </a:t>
            </a:r>
            <a:r>
              <a:rPr lang="en-US" baseline="0" dirty="0" smtClean="0"/>
              <a:t>are valuable stormwater BMPs by allocating credit within their stormwater ordinances. Most ordinances give a greater amount of credit to existing trees.  Many ordinances use  impervious cover offsets or stormwater treatment volume credits. </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16</a:t>
            </a:fld>
            <a:endParaRPr lang="en-US"/>
          </a:p>
        </p:txBody>
      </p:sp>
    </p:spTree>
    <p:extLst>
      <p:ext uri="{BB962C8B-B14F-4D97-AF65-F5344CB8AC3E}">
        <p14:creationId xmlns:p14="http://schemas.microsoft.com/office/powerpoint/2010/main" val="164812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Recognizing the function of trees to</a:t>
            </a:r>
            <a:r>
              <a:rPr lang="en-US" baseline="0" dirty="0" smtClean="0"/>
              <a:t> mitigate the impacts of stormwater, the City of San Antonio gives credit to stormwater BMPs under the tree ordinance. The credit structure calculates the stormwater function of the tree canopy and allows the implementation of BMPs in lieu of the required canopy coverage. </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17</a:t>
            </a:fld>
            <a:endParaRPr lang="en-US"/>
          </a:p>
        </p:txBody>
      </p:sp>
    </p:spTree>
    <p:extLst>
      <p:ext uri="{BB962C8B-B14F-4D97-AF65-F5344CB8AC3E}">
        <p14:creationId xmlns:p14="http://schemas.microsoft.com/office/powerpoint/2010/main" val="248937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a:t>
            </a:r>
            <a:r>
              <a:rPr lang="en-US" baseline="0" dirty="0" smtClean="0"/>
              <a:t> manage our urban forest systems to maximize runoff mitigation.</a:t>
            </a:r>
          </a:p>
          <a:p>
            <a:endParaRPr lang="en-US" baseline="0" dirty="0" smtClean="0"/>
          </a:p>
          <a:p>
            <a:r>
              <a:rPr lang="en-US" baseline="0" dirty="0" smtClean="0"/>
              <a:t>If we can increase the amount of vegetation on undeveloped land by layering the canopy cover into over-story, mid-story, and ground cover, we can mimic forest structure and thus increase rainfall retention, reduce rainfall intensity, delay </a:t>
            </a:r>
            <a:r>
              <a:rPr lang="en-US" baseline="0" dirty="0" err="1" smtClean="0"/>
              <a:t>throughfall</a:t>
            </a:r>
            <a:r>
              <a:rPr lang="en-US" baseline="0" dirty="0" smtClean="0"/>
              <a:t>, increase lag time, and increase transpiration.</a:t>
            </a:r>
          </a:p>
          <a:p>
            <a:endParaRPr lang="en-US" baseline="0" dirty="0" smtClean="0"/>
          </a:p>
          <a:p>
            <a:r>
              <a:rPr lang="en-US" baseline="0" dirty="0" smtClean="0"/>
              <a:t>The key to this is providing adequate rooting volume for growth and tree health.</a:t>
            </a:r>
          </a:p>
          <a:p>
            <a:endParaRPr lang="en-US" baseline="0" dirty="0" smtClean="0"/>
          </a:p>
          <a:p>
            <a:r>
              <a:rPr lang="en-US" baseline="0" dirty="0" smtClean="0"/>
              <a:t>Suspended pavement systems such as </a:t>
            </a:r>
            <a:r>
              <a:rPr lang="en-US" baseline="0" dirty="0" err="1" smtClean="0"/>
              <a:t>SilvaCells</a:t>
            </a:r>
            <a:r>
              <a:rPr lang="en-US" baseline="0" dirty="0" smtClean="0"/>
              <a:t> or using structural soils can provide needed rooting volume.</a:t>
            </a:r>
          </a:p>
          <a:p>
            <a:endParaRPr lang="en-US" baseline="0" dirty="0" smtClean="0"/>
          </a:p>
          <a:p>
            <a:r>
              <a:rPr lang="en-US" baseline="0" dirty="0" smtClean="0"/>
              <a:t>We are experimenting with planting trees in mineral soil beds adjacent to parking lots using gravel under pavement or as parking stalls.</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18</a:t>
            </a:fld>
            <a:endParaRPr lang="en-US"/>
          </a:p>
        </p:txBody>
      </p:sp>
    </p:spTree>
    <p:extLst>
      <p:ext uri="{BB962C8B-B14F-4D97-AF65-F5344CB8AC3E}">
        <p14:creationId xmlns:p14="http://schemas.microsoft.com/office/powerpoint/2010/main" val="230619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 forest systems contribute</a:t>
            </a:r>
            <a:r>
              <a:rPr lang="en-US" baseline="0" dirty="0" smtClean="0"/>
              <a:t> to the triple bottom line.</a:t>
            </a:r>
          </a:p>
          <a:p>
            <a:endParaRPr lang="en-US" baseline="0" dirty="0" smtClean="0"/>
          </a:p>
          <a:p>
            <a:r>
              <a:rPr lang="en-US" baseline="0" dirty="0" smtClean="0"/>
              <a:t>They provide economic benefits by conserving energy through direct shading of buildings and through climate effects.</a:t>
            </a:r>
          </a:p>
          <a:p>
            <a:endParaRPr lang="en-US" baseline="0" dirty="0" smtClean="0"/>
          </a:p>
          <a:p>
            <a:r>
              <a:rPr lang="en-US" baseline="0" dirty="0" smtClean="0"/>
              <a:t>Huang et al found that for every 10% increase in tree canopy cover ambient air temperature is reduced by 1.2 C and electricity use is reduced by approx. 15%</a:t>
            </a:r>
          </a:p>
          <a:p>
            <a:endParaRPr lang="en-US" baseline="0" dirty="0" smtClean="0"/>
          </a:p>
          <a:p>
            <a:r>
              <a:rPr lang="en-US" baseline="0" dirty="0" smtClean="0"/>
              <a:t>Trees generally increase property values by about </a:t>
            </a:r>
            <a:r>
              <a:rPr lang="en-US" baseline="0" dirty="0" smtClean="0"/>
              <a:t>7% </a:t>
            </a:r>
            <a:r>
              <a:rPr lang="en-US" baseline="0" dirty="0" smtClean="0"/>
              <a:t>(+/-).</a:t>
            </a:r>
          </a:p>
          <a:p>
            <a:endParaRPr lang="en-US" baseline="0" dirty="0" smtClean="0"/>
          </a:p>
          <a:p>
            <a:r>
              <a:rPr lang="en-US" baseline="0" dirty="0" smtClean="0"/>
              <a:t>There is a generally positive relationship between trees/urban forest systems and human health.  Kathy Wolf has compiled much of the research on her website</a:t>
            </a:r>
          </a:p>
          <a:p>
            <a:endParaRPr lang="en-US" baseline="0" dirty="0" smtClean="0"/>
          </a:p>
          <a:p>
            <a:r>
              <a:rPr lang="en-US" dirty="0" smtClean="0"/>
              <a:t>Environmental</a:t>
            </a:r>
            <a:r>
              <a:rPr lang="en-US" baseline="0" dirty="0" smtClean="0"/>
              <a:t> benefits include the filtering of particulates from the air, dry deposition of gaseous pollutants onto/into leaves, and avoiding pollution formation by cooling the atmosphere and reducing sunlight.</a:t>
            </a:r>
          </a:p>
          <a:p>
            <a:endParaRPr lang="en-US" baseline="0" dirty="0" smtClean="0"/>
          </a:p>
          <a:p>
            <a:r>
              <a:rPr lang="en-US" baseline="0" dirty="0" smtClean="0"/>
              <a:t>The Forest Service’s </a:t>
            </a:r>
            <a:r>
              <a:rPr lang="en-US" baseline="0" dirty="0" err="1" smtClean="0"/>
              <a:t>i</a:t>
            </a:r>
            <a:r>
              <a:rPr lang="en-US" baseline="0" dirty="0" smtClean="0"/>
              <a:t>-Tree tools allow you to quantify environmental benefits.</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19</a:t>
            </a:fld>
            <a:endParaRPr lang="en-US"/>
          </a:p>
        </p:txBody>
      </p:sp>
    </p:spTree>
    <p:extLst>
      <p:ext uri="{BB962C8B-B14F-4D97-AF65-F5344CB8AC3E}">
        <p14:creationId xmlns:p14="http://schemas.microsoft.com/office/powerpoint/2010/main" val="185178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would like to share some current research showing how</a:t>
            </a:r>
            <a:r>
              <a:rPr lang="en-US" baseline="0" dirty="0" smtClean="0"/>
              <a:t> much rainfall trees intercept, retain, detain, transpire, and reduce rainfall intensity.</a:t>
            </a:r>
          </a:p>
          <a:p>
            <a:endParaRPr lang="en-US" baseline="0" dirty="0" smtClean="0"/>
          </a:p>
          <a:p>
            <a:r>
              <a:rPr lang="en-US" baseline="0" dirty="0" smtClean="0"/>
              <a:t>We will discuss how San Antonio River Authority are using these data to help mitigate </a:t>
            </a:r>
            <a:r>
              <a:rPr lang="en-US" baseline="0" dirty="0" err="1" smtClean="0"/>
              <a:t>stormwater</a:t>
            </a:r>
            <a:r>
              <a:rPr lang="en-US" baseline="0" dirty="0" smtClean="0"/>
              <a:t> runoff.</a:t>
            </a:r>
          </a:p>
          <a:p>
            <a:endParaRPr lang="en-US" baseline="0" dirty="0" smtClean="0"/>
          </a:p>
          <a:p>
            <a:r>
              <a:rPr lang="en-US" baseline="0" dirty="0" smtClean="0"/>
              <a:t>If we have time will show how urban forests can be managed in such a way as to maximize </a:t>
            </a:r>
            <a:r>
              <a:rPr lang="en-US" baseline="0" dirty="0" err="1" smtClean="0"/>
              <a:t>stormwater</a:t>
            </a:r>
            <a:r>
              <a:rPr lang="en-US" baseline="0" dirty="0" smtClean="0"/>
              <a:t> benefits.  We will explain some of those strategies.</a:t>
            </a:r>
          </a:p>
          <a:p>
            <a:endParaRPr lang="en-US" baseline="0" dirty="0" smtClean="0"/>
          </a:p>
        </p:txBody>
      </p:sp>
      <p:sp>
        <p:nvSpPr>
          <p:cNvPr id="4" name="Slide Number Placeholder 3"/>
          <p:cNvSpPr>
            <a:spLocks noGrp="1"/>
          </p:cNvSpPr>
          <p:nvPr>
            <p:ph type="sldNum" sz="quarter" idx="10"/>
          </p:nvPr>
        </p:nvSpPr>
        <p:spPr/>
        <p:txBody>
          <a:bodyPr/>
          <a:lstStyle/>
          <a:p>
            <a:fld id="{79DDE5AC-2B05-434D-AC5A-ABAC776EAB50}" type="slidenum">
              <a:rPr lang="en-US" smtClean="0"/>
              <a:t>2</a:t>
            </a:fld>
            <a:endParaRPr lang="en-US"/>
          </a:p>
        </p:txBody>
      </p:sp>
    </p:spTree>
    <p:extLst>
      <p:ext uri="{BB962C8B-B14F-4D97-AF65-F5344CB8AC3E}">
        <p14:creationId xmlns:p14="http://schemas.microsoft.com/office/powerpoint/2010/main" val="396508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20</a:t>
            </a:fld>
            <a:endParaRPr lang="en-US"/>
          </a:p>
        </p:txBody>
      </p:sp>
    </p:spTree>
    <p:extLst>
      <p:ext uri="{BB962C8B-B14F-4D97-AF65-F5344CB8AC3E}">
        <p14:creationId xmlns:p14="http://schemas.microsoft.com/office/powerpoint/2010/main" val="3295386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thinking about the title of this presentation we thought that individual trees are of limited value for </a:t>
            </a:r>
            <a:r>
              <a:rPr lang="en-US" dirty="0" err="1" smtClean="0"/>
              <a:t>stormwater</a:t>
            </a:r>
            <a:r>
              <a:rPr lang="en-US" dirty="0" smtClean="0"/>
              <a:t> runoff</a:t>
            </a:r>
            <a:r>
              <a:rPr lang="en-US" baseline="0" dirty="0" smtClean="0"/>
              <a:t> mitigation as you will see in a moment, so we decided to change the title of this presentation to Augmenting Your </a:t>
            </a:r>
            <a:r>
              <a:rPr lang="en-US" baseline="0" dirty="0" err="1" smtClean="0"/>
              <a:t>Stormwater</a:t>
            </a:r>
            <a:r>
              <a:rPr lang="en-US" baseline="0" dirty="0" smtClean="0"/>
              <a:t> Runoff Mitigation Goals Using Urban Forest Systems.</a:t>
            </a:r>
          </a:p>
          <a:p>
            <a:endParaRPr lang="en-US" baseline="0" dirty="0" smtClean="0"/>
          </a:p>
          <a:p>
            <a:r>
              <a:rPr lang="en-US" baseline="0" dirty="0" smtClean="0"/>
              <a:t>We hope to show how conserving and managing urban forest systems could be one tool in your toolbox to help you manage your municipal </a:t>
            </a:r>
            <a:r>
              <a:rPr lang="en-US" baseline="0" dirty="0" err="1" smtClean="0"/>
              <a:t>stormwater</a:t>
            </a:r>
            <a:r>
              <a:rPr lang="en-US" baseline="0" dirty="0" smtClean="0"/>
              <a:t> runoff.</a:t>
            </a:r>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21</a:t>
            </a:fld>
            <a:endParaRPr lang="en-US"/>
          </a:p>
        </p:txBody>
      </p:sp>
    </p:spTree>
    <p:extLst>
      <p:ext uri="{BB962C8B-B14F-4D97-AF65-F5344CB8AC3E}">
        <p14:creationId xmlns:p14="http://schemas.microsoft.com/office/powerpoint/2010/main" val="93462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85000" lnSpcReduction="20000"/>
          </a:bodyPr>
          <a:lstStyle/>
          <a:p>
            <a:pPr marL="0" indent="0">
              <a:buFont typeface="Arial" pitchFamily="34" charset="0"/>
              <a:buNone/>
            </a:pPr>
            <a:r>
              <a:rPr lang="en-US" dirty="0" smtClean="0"/>
              <a:t>Before discussing urban forest systems</a:t>
            </a:r>
            <a:r>
              <a:rPr lang="en-US" baseline="0" dirty="0" smtClean="0"/>
              <a:t> let’s talk about how pre-development, forest systems work with the water cycle</a:t>
            </a:r>
          </a:p>
          <a:p>
            <a:pPr marL="0" indent="0">
              <a:buFont typeface="Arial" pitchFamily="34" charset="0"/>
              <a:buNone/>
            </a:pPr>
            <a:endParaRPr lang="en-US" dirty="0" smtClean="0"/>
          </a:p>
          <a:p>
            <a:pPr marL="171441" indent="-171441">
              <a:buFont typeface="Arial" pitchFamily="34" charset="0"/>
              <a:buChar char="•"/>
            </a:pPr>
            <a:r>
              <a:rPr lang="en-US" dirty="0" smtClean="0"/>
              <a:t>Forests consist of a vertical component</a:t>
            </a:r>
            <a:r>
              <a:rPr lang="en-US" baseline="0" dirty="0" smtClean="0"/>
              <a:t> (tree canopy), ground cover (mulch or vegetative), and permeable soil</a:t>
            </a:r>
            <a:endParaRPr lang="en-US" dirty="0" smtClean="0"/>
          </a:p>
          <a:p>
            <a:pPr marL="171441" indent="-171441">
              <a:buFont typeface="Arial" pitchFamily="34" charset="0"/>
              <a:buChar char="•"/>
            </a:pPr>
            <a:r>
              <a:rPr lang="en-US" dirty="0" smtClean="0"/>
              <a:t>Rainfall is intercepted by the tree</a:t>
            </a:r>
            <a:r>
              <a:rPr lang="en-US" baseline="0" dirty="0" smtClean="0"/>
              <a:t> canopy where a portion is retained and </a:t>
            </a:r>
            <a:r>
              <a:rPr lang="en-US" dirty="0" smtClean="0"/>
              <a:t>evaporated </a:t>
            </a:r>
          </a:p>
          <a:p>
            <a:pPr marL="171441" indent="-171441">
              <a:buFont typeface="Arial" pitchFamily="34" charset="0"/>
              <a:buChar char="•"/>
            </a:pPr>
            <a:r>
              <a:rPr lang="en-US" dirty="0" smtClean="0"/>
              <a:t>After the canopy surface area fills, </a:t>
            </a:r>
            <a:r>
              <a:rPr lang="en-US" dirty="0" err="1" smtClean="0"/>
              <a:t>stormwater</a:t>
            </a:r>
            <a:r>
              <a:rPr lang="en-US" baseline="0" dirty="0" smtClean="0"/>
              <a:t> drips through the crown as </a:t>
            </a:r>
            <a:r>
              <a:rPr lang="en-US" baseline="0" dirty="0" err="1" smtClean="0"/>
              <a:t>throughfall</a:t>
            </a:r>
            <a:r>
              <a:rPr lang="en-US" baseline="0" dirty="0" smtClean="0"/>
              <a:t> and runs down the stem as </a:t>
            </a:r>
            <a:r>
              <a:rPr lang="en-US" baseline="0" dirty="0" err="1" smtClean="0"/>
              <a:t>stemflow</a:t>
            </a:r>
            <a:endParaRPr lang="en-US" dirty="0" smtClean="0"/>
          </a:p>
          <a:p>
            <a:pPr marL="171441" indent="-171441">
              <a:buFont typeface="Arial" pitchFamily="34" charset="0"/>
              <a:buChar char="•"/>
            </a:pPr>
            <a:r>
              <a:rPr lang="en-US" baseline="0" dirty="0" smtClean="0"/>
              <a:t>Ground cover retains and stores a portion of the </a:t>
            </a:r>
            <a:r>
              <a:rPr lang="en-US" baseline="0" dirty="0" err="1" smtClean="0"/>
              <a:t>throughfall</a:t>
            </a:r>
            <a:endParaRPr lang="en-US" baseline="0" dirty="0" smtClean="0"/>
          </a:p>
          <a:p>
            <a:pPr marL="171441" indent="-171441">
              <a:buFont typeface="Arial" pitchFamily="34" charset="0"/>
              <a:buChar char="•"/>
            </a:pPr>
            <a:r>
              <a:rPr lang="en-US" baseline="0" dirty="0" smtClean="0"/>
              <a:t>Most of the precipitation that reaches the ground infiltrates into the soil</a:t>
            </a:r>
          </a:p>
          <a:p>
            <a:pPr marL="628615" lvl="1" indent="-171441" defTabSz="914350">
              <a:buFont typeface="Arial" pitchFamily="34" charset="0"/>
              <a:buChar char="•"/>
              <a:defRPr/>
            </a:pPr>
            <a:r>
              <a:rPr lang="en-US" baseline="0" dirty="0" smtClean="0"/>
              <a:t>Forest soils are very porous and permeability because of the high organic matter content, lots of roots connecting the soil to the surface, and the burrowing activities of animals, worms, and insects</a:t>
            </a:r>
          </a:p>
          <a:p>
            <a:pPr marL="628615" lvl="1" indent="-171441" defTabSz="914350">
              <a:buFont typeface="Arial" pitchFamily="34" charset="0"/>
              <a:buChar char="•"/>
              <a:defRPr/>
            </a:pPr>
            <a:r>
              <a:rPr lang="en-US" dirty="0" smtClean="0"/>
              <a:t>Water that infiltrates into the soil either flows</a:t>
            </a:r>
            <a:r>
              <a:rPr lang="en-US" baseline="0" dirty="0" smtClean="0"/>
              <a:t> through the soil to nearby streams (subsurface flow), is stored in the upper soil surface (and used by plants), or percolates down into the groundwater aquifer</a:t>
            </a:r>
          </a:p>
          <a:p>
            <a:pPr marL="171441" indent="-171441" defTabSz="914350">
              <a:buFont typeface="Arial" pitchFamily="34" charset="0"/>
              <a:buChar char="•"/>
              <a:defRPr/>
            </a:pPr>
            <a:r>
              <a:rPr lang="en-US" baseline="0" dirty="0" smtClean="0"/>
              <a:t>Leaving only a small portion of precipitation for surface runoff</a:t>
            </a:r>
          </a:p>
          <a:p>
            <a:pPr defTabSz="914350">
              <a:defRPr/>
            </a:pPr>
            <a:endParaRPr lang="en-US" baseline="0" dirty="0" smtClean="0"/>
          </a:p>
          <a:p>
            <a:pPr defTabSz="914350">
              <a:defRPr/>
            </a:pPr>
            <a:endParaRPr lang="en-US" baseline="0" dirty="0" smtClean="0"/>
          </a:p>
          <a:p>
            <a:pPr defTabSz="914350">
              <a:defRPr/>
            </a:pPr>
            <a:r>
              <a:rPr lang="en-US" baseline="0" dirty="0" smtClean="0"/>
              <a:t>Because of the protective cover and limited surface runoff, very little erosion from forestlands</a:t>
            </a:r>
          </a:p>
          <a:p>
            <a:pPr defTabSz="914350">
              <a:defRPr/>
            </a:pPr>
            <a:r>
              <a:rPr lang="en-US" baseline="0" dirty="0" smtClean="0"/>
              <a:t>The system also regulates flows and provides consistent stable baseflows (the groundwater contribution to stream flow)</a:t>
            </a:r>
          </a:p>
          <a:p>
            <a:pPr defTabSz="914350">
              <a:defRPr/>
            </a:pPr>
            <a:endParaRPr lang="en-US" baseline="0" dirty="0" smtClean="0"/>
          </a:p>
          <a:p>
            <a:pPr defTabSz="914350">
              <a:defRPr/>
            </a:pPr>
            <a:endParaRPr lang="en-US" baseline="0" dirty="0" smtClean="0"/>
          </a:p>
          <a:p>
            <a:pPr defTabSz="914350">
              <a:defRPr/>
            </a:pPr>
            <a:r>
              <a:rPr lang="en-US" baseline="0" dirty="0" smtClean="0"/>
              <a:t>As trees are removed from the system, this process breaks down. Good to have vertically stratified GI projects. Grass and shrubs are good, but need to include trees in plans</a:t>
            </a:r>
            <a:endParaRPr lang="en-US" dirty="0" smtClean="0"/>
          </a:p>
        </p:txBody>
      </p:sp>
      <p:sp>
        <p:nvSpPr>
          <p:cNvPr id="4" name="Slide Number Placeholder 3"/>
          <p:cNvSpPr>
            <a:spLocks noGrp="1"/>
          </p:cNvSpPr>
          <p:nvPr>
            <p:ph type="sldNum" sz="quarter" idx="10"/>
          </p:nvPr>
        </p:nvSpPr>
        <p:spPr/>
        <p:txBody>
          <a:bodyPr/>
          <a:lstStyle/>
          <a:p>
            <a:fld id="{FF2088FE-5433-4487-BC23-9B84D3CD2AD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7052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places throughout the country</a:t>
            </a:r>
            <a:r>
              <a:rPr lang="en-US" baseline="0" dirty="0" smtClean="0"/>
              <a:t> urban development begins with the removal of tree canopy and ground cover as well as the rich top soil leaving dense, clayey subsoil.</a:t>
            </a:r>
          </a:p>
          <a:p>
            <a:endParaRPr lang="en-US" baseline="0" dirty="0" smtClean="0"/>
          </a:p>
          <a:p>
            <a:r>
              <a:rPr lang="en-US" baseline="0" dirty="0" smtClean="0"/>
              <a:t>That remaining subsoil is further disturbed through compaction and paving</a:t>
            </a:r>
          </a:p>
          <a:p>
            <a:endParaRPr lang="en-US" baseline="0" dirty="0" smtClean="0"/>
          </a:p>
          <a:p>
            <a:r>
              <a:rPr lang="en-US" baseline="0" dirty="0" smtClean="0"/>
              <a:t>So now, instead of rainfall being slowed down by canopy cover and permeable ground cover, it hits these impervious surfaces at terminal velocity causing increased accumulation quickly downstream leading to increased </a:t>
            </a:r>
            <a:r>
              <a:rPr lang="en-US" baseline="0" dirty="0" err="1" smtClean="0"/>
              <a:t>stormwater</a:t>
            </a:r>
            <a:r>
              <a:rPr lang="en-US" baseline="0" dirty="0" smtClean="0"/>
              <a:t> volume and flooding issues.</a:t>
            </a:r>
          </a:p>
        </p:txBody>
      </p:sp>
      <p:sp>
        <p:nvSpPr>
          <p:cNvPr id="4" name="Slide Number Placeholder 3"/>
          <p:cNvSpPr>
            <a:spLocks noGrp="1"/>
          </p:cNvSpPr>
          <p:nvPr>
            <p:ph type="sldNum" sz="quarter" idx="10"/>
          </p:nvPr>
        </p:nvSpPr>
        <p:spPr/>
        <p:txBody>
          <a:bodyPr/>
          <a:lstStyle/>
          <a:p>
            <a:fld id="{79DDE5AC-2B05-434D-AC5A-ABAC776EAB50}" type="slidenum">
              <a:rPr lang="en-US" smtClean="0"/>
              <a:t>4</a:t>
            </a:fld>
            <a:endParaRPr lang="en-US"/>
          </a:p>
        </p:txBody>
      </p:sp>
    </p:spTree>
    <p:extLst>
      <p:ext uri="{BB962C8B-B14F-4D97-AF65-F5344CB8AC3E}">
        <p14:creationId xmlns:p14="http://schemas.microsoft.com/office/powerpoint/2010/main" val="157339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comparative</a:t>
            </a:r>
            <a:r>
              <a:rPr lang="en-US" baseline="0" dirty="0" smtClean="0"/>
              <a:t> watershed study was done in North Carolina comparing </a:t>
            </a:r>
            <a:r>
              <a:rPr lang="en-US" baseline="0" dirty="0" err="1" smtClean="0"/>
              <a:t>stormwater</a:t>
            </a:r>
            <a:r>
              <a:rPr lang="en-US" baseline="0" dirty="0" smtClean="0"/>
              <a:t> runoff between undisturbed, forested </a:t>
            </a:r>
            <a:r>
              <a:rPr lang="en-US" baseline="0" dirty="0" err="1" smtClean="0"/>
              <a:t>landuse</a:t>
            </a:r>
            <a:r>
              <a:rPr lang="en-US" baseline="0" dirty="0" smtClean="0"/>
              <a:t> and a highly developed land use.</a:t>
            </a:r>
            <a:endParaRPr lang="en-US" dirty="0" smtClean="0"/>
          </a:p>
          <a:p>
            <a:endParaRPr lang="en-US" dirty="0" smtClean="0"/>
          </a:p>
          <a:p>
            <a:r>
              <a:rPr lang="en-US" dirty="0" smtClean="0"/>
              <a:t>What does all this mean:</a:t>
            </a:r>
          </a:p>
          <a:p>
            <a:pPr marL="171450" indent="-171450">
              <a:buFont typeface="Arial" panose="020B0604020202020204" pitchFamily="34" charset="0"/>
              <a:buChar char="•"/>
            </a:pPr>
            <a:r>
              <a:rPr lang="en-US" dirty="0" smtClean="0"/>
              <a:t>By removing tree canopy cover</a:t>
            </a:r>
            <a:r>
              <a:rPr lang="en-US" baseline="0" dirty="0" smtClean="0"/>
              <a:t> and ground cover (vegetative and detritus) and covering soil with impervious surfaces (and compacting most of the remaining soil), we have increased water velocity because asphalt and concrete don’t slow the water flow down like ground cover</a:t>
            </a:r>
          </a:p>
          <a:p>
            <a:pPr marL="171450" indent="-171450">
              <a:buFont typeface="Arial" panose="020B0604020202020204" pitchFamily="34" charset="0"/>
              <a:buChar char="•"/>
            </a:pPr>
            <a:r>
              <a:rPr lang="en-US" baseline="0" dirty="0" smtClean="0"/>
              <a:t>By covering the soil with asphalt/concrete we are not allowing the water to infiltrate into the soil and so it runoff as overland flow</a:t>
            </a:r>
          </a:p>
          <a:p>
            <a:pPr marL="171450" indent="-171450">
              <a:buFont typeface="Arial" panose="020B0604020202020204" pitchFamily="34" charset="0"/>
              <a:buChar char="•"/>
            </a:pPr>
            <a:r>
              <a:rPr lang="en-US" baseline="0" dirty="0" smtClean="0"/>
              <a:t>By removing tree cover, water is not being wicked out of the soil in the urban setting as readily as in forests.</a:t>
            </a:r>
            <a:endParaRPr lang="en-US" dirty="0"/>
          </a:p>
        </p:txBody>
      </p:sp>
      <p:sp>
        <p:nvSpPr>
          <p:cNvPr id="4" name="Slide Number Placeholder 3"/>
          <p:cNvSpPr>
            <a:spLocks noGrp="1"/>
          </p:cNvSpPr>
          <p:nvPr>
            <p:ph type="sldNum" sz="quarter" idx="10"/>
          </p:nvPr>
        </p:nvSpPr>
        <p:spPr/>
        <p:txBody>
          <a:bodyPr/>
          <a:lstStyle/>
          <a:p>
            <a:fld id="{272722B8-3F71-4BDA-9A48-0DA9C8AE252A}" type="slidenum">
              <a:rPr lang="en-US" smtClean="0"/>
              <a:t>5</a:t>
            </a:fld>
            <a:endParaRPr lang="en-US"/>
          </a:p>
        </p:txBody>
      </p:sp>
    </p:spTree>
    <p:extLst>
      <p:ext uri="{BB962C8B-B14F-4D97-AF65-F5344CB8AC3E}">
        <p14:creationId xmlns:p14="http://schemas.microsoft.com/office/powerpoint/2010/main" val="95715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look at some of the research regarding tree canopy cover and rainfall retention.</a:t>
            </a:r>
          </a:p>
          <a:p>
            <a:endParaRPr lang="en-US" dirty="0" smtClean="0"/>
          </a:p>
          <a:p>
            <a:r>
              <a:rPr lang="en-US" dirty="0" smtClean="0"/>
              <a:t>Leaf and branch surface</a:t>
            </a:r>
            <a:r>
              <a:rPr lang="en-US" baseline="0" dirty="0" smtClean="0"/>
              <a:t> area of tree canopy drive interception.  </a:t>
            </a:r>
          </a:p>
          <a:p>
            <a:endParaRPr lang="en-US" baseline="0" dirty="0" smtClean="0"/>
          </a:p>
          <a:p>
            <a:r>
              <a:rPr lang="en-US" baseline="0" dirty="0" smtClean="0"/>
              <a:t>Xiao, Livesley, and others have found that tree canopy retains the first 2-4 mm of rainfall or up to 3/16”.</a:t>
            </a:r>
          </a:p>
          <a:p>
            <a:endParaRPr lang="en-US" baseline="0" dirty="0" smtClean="0"/>
          </a:p>
          <a:p>
            <a:r>
              <a:rPr lang="en-US" baseline="0" dirty="0" smtClean="0"/>
              <a:t>For a 1 acre parking lot with 25% canopy cover, we should expect to retain 71-143 ft3 of rainfall in the crowns of </a:t>
            </a:r>
            <a:r>
              <a:rPr lang="en-US" baseline="0" dirty="0" smtClean="0"/>
              <a:t>trees</a:t>
            </a:r>
          </a:p>
          <a:p>
            <a:endParaRPr lang="en-US" baseline="0" dirty="0" smtClean="0"/>
          </a:p>
          <a:p>
            <a:r>
              <a:rPr lang="en-US" baseline="0" dirty="0" smtClean="0"/>
              <a:t>Leaf and branch surface area are able to retain rainfall and not allow it to fall to the ground as </a:t>
            </a:r>
            <a:r>
              <a:rPr lang="en-US" baseline="0" dirty="0" err="1" smtClean="0"/>
              <a:t>stormwater</a:t>
            </a:r>
            <a:r>
              <a:rPr lang="en-US" baseline="0" dirty="0" smtClean="0"/>
              <a:t> runoff through the process of static storage.  The average depth of water storage on leaves is approximately 0.2 mm per square meter of leaf area.</a:t>
            </a:r>
          </a:p>
          <a:p>
            <a:endParaRPr lang="en-US" baseline="0" dirty="0" smtClean="0"/>
          </a:p>
          <a:p>
            <a:r>
              <a:rPr lang="en-US" baseline="0" dirty="0" smtClean="0"/>
              <a:t>During a rainfall event, leaves and branches temporarily store water which eventually drips off. Xiao </a:t>
            </a:r>
            <a:r>
              <a:rPr lang="en-US" baseline="0" dirty="0" smtClean="0"/>
              <a:t>and McPherson quantified water-holding storage capacities of 20 common street trees in Davis, CA in a rainfall simulation laboratory </a:t>
            </a:r>
            <a:r>
              <a:rPr lang="en-US" baseline="0" dirty="0" smtClean="0"/>
              <a:t>study.</a:t>
            </a:r>
            <a:endParaRPr lang="en-US" baseline="0" dirty="0" smtClean="0"/>
          </a:p>
          <a:p>
            <a:endParaRPr lang="en-US" baseline="0" dirty="0" smtClean="0"/>
          </a:p>
          <a:p>
            <a:r>
              <a:rPr lang="en-US" baseline="0" dirty="0" smtClean="0"/>
              <a:t>We can use these values to quantify water storage. Using tools like </a:t>
            </a:r>
            <a:r>
              <a:rPr lang="en-US" baseline="0" dirty="0" err="1" smtClean="0"/>
              <a:t>i</a:t>
            </a:r>
            <a:r>
              <a:rPr lang="en-US" baseline="0" dirty="0" smtClean="0"/>
              <a:t>-Tree Eco to estimate leaf area of a tree, we can estimate that a 14” hackberry, 50 ft. tall, with a crown spread of 35 ft. has 6927 sq. </a:t>
            </a:r>
            <a:r>
              <a:rPr lang="en-US" baseline="0" dirty="0" err="1" smtClean="0"/>
              <a:t>ft</a:t>
            </a:r>
            <a:r>
              <a:rPr lang="en-US" baseline="0" dirty="0" smtClean="0"/>
              <a:t> of leaf area.  Using 2.53 cu. Ft of H2O retained per 1000 sq. ft. of LA gives us 17.5 ft3 of storage in the crown.</a:t>
            </a:r>
          </a:p>
          <a:p>
            <a:endParaRPr lang="en-US" baseline="0" dirty="0" smtClean="0"/>
          </a:p>
          <a:p>
            <a:r>
              <a:rPr lang="en-US" baseline="0" dirty="0" smtClean="0"/>
              <a:t>The more surface area there is the greater the interception</a:t>
            </a:r>
            <a:r>
              <a:rPr lang="en-US" baseline="0" dirty="0" smtClean="0"/>
              <a:t>.  Larger </a:t>
            </a:r>
            <a:r>
              <a:rPr lang="en-US" baseline="0" dirty="0" smtClean="0"/>
              <a:t>trees have greater leaf and branch surface area</a:t>
            </a:r>
            <a:r>
              <a:rPr lang="en-US" baseline="0" dirty="0" smtClean="0"/>
              <a:t>.</a:t>
            </a:r>
          </a:p>
          <a:p>
            <a:endParaRPr lang="en-US" baseline="0" dirty="0" smtClean="0"/>
          </a:p>
          <a:p>
            <a:r>
              <a:rPr lang="en-US" sz="1200" kern="1200" dirty="0" smtClean="0">
                <a:solidFill>
                  <a:schemeClr val="tx1"/>
                </a:solidFill>
                <a:effectLst/>
                <a:latin typeface="+mn-lt"/>
                <a:ea typeface="+mn-ea"/>
                <a:cs typeface="+mn-cs"/>
              </a:rPr>
              <a:t>Livesley, S.J., </a:t>
            </a:r>
            <a:r>
              <a:rPr lang="en-US" sz="1200" kern="1200" dirty="0" err="1" smtClean="0">
                <a:solidFill>
                  <a:schemeClr val="tx1"/>
                </a:solidFill>
                <a:effectLst/>
                <a:latin typeface="+mn-lt"/>
                <a:ea typeface="+mn-ea"/>
                <a:cs typeface="+mn-cs"/>
              </a:rPr>
              <a:t>Baudinette</a:t>
            </a:r>
            <a:r>
              <a:rPr lang="en-US" sz="1200" kern="1200" dirty="0" smtClean="0">
                <a:solidFill>
                  <a:schemeClr val="tx1"/>
                </a:solidFill>
                <a:effectLst/>
                <a:latin typeface="+mn-lt"/>
                <a:ea typeface="+mn-ea"/>
                <a:cs typeface="+mn-cs"/>
              </a:rPr>
              <a:t>, B., and Glover, D. 2014. Rainfall interception and stem flow by eucalypt street trees – the impacts of canopy density and bark type. </a:t>
            </a:r>
            <a:r>
              <a:rPr lang="en-US" sz="1200" i="1" kern="1200" dirty="0" smtClean="0">
                <a:solidFill>
                  <a:schemeClr val="tx1"/>
                </a:solidFill>
                <a:effectLst/>
                <a:latin typeface="+mn-lt"/>
                <a:ea typeface="+mn-ea"/>
                <a:cs typeface="+mn-cs"/>
              </a:rPr>
              <a:t>Urban Forestry &amp; Urban Greening</a:t>
            </a:r>
            <a:r>
              <a:rPr lang="en-US" sz="1200" kern="1200" dirty="0" smtClean="0">
                <a:solidFill>
                  <a:schemeClr val="tx1"/>
                </a:solidFill>
                <a:effectLst/>
                <a:latin typeface="+mn-lt"/>
                <a:ea typeface="+mn-ea"/>
                <a:cs typeface="+mn-cs"/>
              </a:rPr>
              <a:t>. 13: 192-197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Xiao, Q., McPherson, G., </a:t>
            </a:r>
            <a:r>
              <a:rPr lang="en-US" sz="1200" kern="1200" dirty="0" err="1" smtClean="0">
                <a:solidFill>
                  <a:schemeClr val="tx1"/>
                </a:solidFill>
                <a:effectLst/>
                <a:latin typeface="+mn-lt"/>
                <a:ea typeface="+mn-ea"/>
                <a:cs typeface="+mn-cs"/>
              </a:rPr>
              <a:t>Ustin</a:t>
            </a:r>
            <a:r>
              <a:rPr lang="en-US" sz="1200" kern="1200" dirty="0" smtClean="0">
                <a:solidFill>
                  <a:schemeClr val="tx1"/>
                </a:solidFill>
                <a:effectLst/>
                <a:latin typeface="+mn-lt"/>
                <a:ea typeface="+mn-ea"/>
                <a:cs typeface="+mn-cs"/>
              </a:rPr>
              <a:t>, S.L., </a:t>
            </a:r>
            <a:r>
              <a:rPr lang="en-US" sz="1200" kern="1200" dirty="0" err="1" smtClean="0">
                <a:solidFill>
                  <a:schemeClr val="tx1"/>
                </a:solidFill>
                <a:effectLst/>
                <a:latin typeface="+mn-lt"/>
                <a:ea typeface="+mn-ea"/>
                <a:cs typeface="+mn-cs"/>
              </a:rPr>
              <a:t>Grismer</a:t>
            </a:r>
            <a:r>
              <a:rPr lang="en-US" sz="1200" kern="1200" dirty="0" smtClean="0">
                <a:solidFill>
                  <a:schemeClr val="tx1"/>
                </a:solidFill>
                <a:effectLst/>
                <a:latin typeface="+mn-lt"/>
                <a:ea typeface="+mn-ea"/>
                <a:cs typeface="+mn-cs"/>
              </a:rPr>
              <a:t>, M.E., and Simpson, J.R. 2000. Winter rainfall interception by two mature open-grown trees in Davis, California. </a:t>
            </a:r>
            <a:r>
              <a:rPr lang="en-US" sz="1200" i="1" kern="1200" dirty="0" smtClean="0">
                <a:solidFill>
                  <a:schemeClr val="tx1"/>
                </a:solidFill>
                <a:effectLst/>
                <a:latin typeface="+mn-lt"/>
                <a:ea typeface="+mn-ea"/>
                <a:cs typeface="+mn-cs"/>
              </a:rPr>
              <a:t>Hydrological Processes</a:t>
            </a:r>
            <a:r>
              <a:rPr lang="en-US" sz="1200" kern="1200" dirty="0" smtClean="0">
                <a:solidFill>
                  <a:schemeClr val="tx1"/>
                </a:solidFill>
                <a:effectLst/>
                <a:latin typeface="+mn-lt"/>
                <a:ea typeface="+mn-ea"/>
                <a:cs typeface="+mn-cs"/>
              </a:rPr>
              <a:t>. 14: 763-784.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Xiao, Q. and McPherson, E.G. 2016. Surface water storage capacity of twenty tree species in Davis, California. </a:t>
            </a:r>
            <a:r>
              <a:rPr lang="en-US" sz="1200" i="1" kern="1200" dirty="0" smtClean="0">
                <a:solidFill>
                  <a:schemeClr val="tx1"/>
                </a:solidFill>
                <a:effectLst/>
                <a:latin typeface="+mn-lt"/>
                <a:ea typeface="+mn-ea"/>
                <a:cs typeface="+mn-cs"/>
              </a:rPr>
              <a:t>Journal of Environmental Quality</a:t>
            </a:r>
            <a:r>
              <a:rPr lang="en-US" sz="1200" kern="1200" dirty="0" smtClean="0">
                <a:solidFill>
                  <a:schemeClr val="tx1"/>
                </a:solidFill>
                <a:effectLst/>
                <a:latin typeface="+mn-lt"/>
                <a:ea typeface="+mn-ea"/>
                <a:cs typeface="+mn-cs"/>
              </a:rPr>
              <a:t>. 45: 188-198.</a:t>
            </a:r>
          </a:p>
          <a:p>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6</a:t>
            </a:fld>
            <a:endParaRPr lang="en-US"/>
          </a:p>
        </p:txBody>
      </p:sp>
    </p:spTree>
    <p:extLst>
      <p:ext uri="{BB962C8B-B14F-4D97-AF65-F5344CB8AC3E}">
        <p14:creationId xmlns:p14="http://schemas.microsoft.com/office/powerpoint/2010/main" val="108328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increased rainfall</a:t>
            </a:r>
            <a:r>
              <a:rPr lang="en-US" baseline="0" dirty="0" smtClean="0"/>
              <a:t> intensity or longer duration of a rain event, leaf surface area fills.  When storage capacity reaches its maximum, excess water drips from the canopy.</a:t>
            </a:r>
          </a:p>
          <a:p>
            <a:endParaRPr lang="en-US" dirty="0" smtClean="0"/>
          </a:p>
          <a:p>
            <a:r>
              <a:rPr lang="en-US" dirty="0" smtClean="0"/>
              <a:t>This </a:t>
            </a:r>
            <a:r>
              <a:rPr lang="en-US" dirty="0" err="1" smtClean="0"/>
              <a:t>throughfall</a:t>
            </a:r>
            <a:r>
              <a:rPr lang="en-US" dirty="0" smtClean="0"/>
              <a:t> works its way through the crown until it finally</a:t>
            </a:r>
            <a:r>
              <a:rPr lang="en-US" baseline="0" dirty="0" smtClean="0"/>
              <a:t> drops to the ground.  This delay can be as little as 10 minutes in higher intensity storms to longer than 3 hours in very light intensity storms.</a:t>
            </a:r>
          </a:p>
          <a:p>
            <a:endParaRPr lang="en-US" baseline="0" dirty="0" smtClean="0"/>
          </a:p>
          <a:p>
            <a:r>
              <a:rPr lang="en-US" baseline="0" dirty="0" smtClean="0"/>
              <a:t>We have a research gap in urban systems regarding how much delay there is in peak discharge.  Research is on-going to quantify this and develop models to calculate</a:t>
            </a:r>
            <a:r>
              <a:rPr lang="en-US" baseline="0" dirty="0" smtClean="0"/>
              <a:t>.</a:t>
            </a:r>
          </a:p>
          <a:p>
            <a:endParaRPr lang="en-US" baseline="0" dirty="0" smtClean="0"/>
          </a:p>
          <a:p>
            <a:r>
              <a:rPr lang="en-US" sz="1200" kern="1200" dirty="0" err="1" smtClean="0">
                <a:solidFill>
                  <a:schemeClr val="tx1"/>
                </a:solidFill>
                <a:effectLst/>
                <a:latin typeface="+mn-lt"/>
                <a:ea typeface="+mn-ea"/>
                <a:cs typeface="+mn-cs"/>
              </a:rPr>
              <a:t>Asadian</a:t>
            </a:r>
            <a:r>
              <a:rPr lang="en-US" sz="1200" kern="1200" dirty="0" smtClean="0">
                <a:solidFill>
                  <a:schemeClr val="tx1"/>
                </a:solidFill>
                <a:effectLst/>
                <a:latin typeface="+mn-lt"/>
                <a:ea typeface="+mn-ea"/>
                <a:cs typeface="+mn-cs"/>
              </a:rPr>
              <a:t>, Y. and </a:t>
            </a:r>
            <a:r>
              <a:rPr lang="en-US" sz="1200" kern="1200" dirty="0" err="1" smtClean="0">
                <a:solidFill>
                  <a:schemeClr val="tx1"/>
                </a:solidFill>
                <a:effectLst/>
                <a:latin typeface="+mn-lt"/>
                <a:ea typeface="+mn-ea"/>
                <a:cs typeface="+mn-cs"/>
              </a:rPr>
              <a:t>Weiler</a:t>
            </a:r>
            <a:r>
              <a:rPr lang="en-US" sz="1200" kern="1200" dirty="0" smtClean="0">
                <a:solidFill>
                  <a:schemeClr val="tx1"/>
                </a:solidFill>
                <a:effectLst/>
                <a:latin typeface="+mn-lt"/>
                <a:ea typeface="+mn-ea"/>
                <a:cs typeface="+mn-cs"/>
              </a:rPr>
              <a:t>, M. 2009. A new approach in measuring rainfall intercepted by urban trees in coastal British Columbia. </a:t>
            </a:r>
            <a:r>
              <a:rPr lang="en-US" sz="1200" i="1" kern="1200" dirty="0" smtClean="0">
                <a:solidFill>
                  <a:schemeClr val="tx1"/>
                </a:solidFill>
                <a:effectLst/>
                <a:latin typeface="+mn-lt"/>
                <a:ea typeface="+mn-ea"/>
                <a:cs typeface="+mn-cs"/>
              </a:rPr>
              <a:t>Water Qual. Res. J. Can</a:t>
            </a:r>
            <a:r>
              <a:rPr lang="en-US" sz="1200" kern="1200" dirty="0" smtClean="0">
                <a:solidFill>
                  <a:schemeClr val="tx1"/>
                </a:solidFill>
                <a:effectLst/>
                <a:latin typeface="+mn-lt"/>
                <a:ea typeface="+mn-ea"/>
                <a:cs typeface="+mn-cs"/>
              </a:rPr>
              <a:t>. 44: 16-25.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Aston, A.R. 1979. Rainfall interception by eight small trees. </a:t>
            </a:r>
            <a:r>
              <a:rPr lang="en-US" sz="1200" i="1" kern="1200" dirty="0" smtClean="0">
                <a:solidFill>
                  <a:schemeClr val="tx1"/>
                </a:solidFill>
                <a:effectLst/>
                <a:latin typeface="+mn-lt"/>
                <a:ea typeface="+mn-ea"/>
                <a:cs typeface="+mn-cs"/>
              </a:rPr>
              <a:t>Journal of Hydrology</a:t>
            </a:r>
            <a:r>
              <a:rPr lang="en-US" sz="1200" kern="1200" dirty="0" smtClean="0">
                <a:solidFill>
                  <a:schemeClr val="tx1"/>
                </a:solidFill>
                <a:effectLst/>
                <a:latin typeface="+mn-lt"/>
                <a:ea typeface="+mn-ea"/>
                <a:cs typeface="+mn-cs"/>
              </a:rPr>
              <a:t>. 42: 383-396.</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Xiao, Q., McPherson, G., </a:t>
            </a:r>
            <a:r>
              <a:rPr lang="en-US" sz="1200" kern="1200" dirty="0" err="1" smtClean="0">
                <a:solidFill>
                  <a:schemeClr val="tx1"/>
                </a:solidFill>
                <a:effectLst/>
                <a:latin typeface="+mn-lt"/>
                <a:ea typeface="+mn-ea"/>
                <a:cs typeface="+mn-cs"/>
              </a:rPr>
              <a:t>Ustin</a:t>
            </a:r>
            <a:r>
              <a:rPr lang="en-US" sz="1200" kern="1200" dirty="0" smtClean="0">
                <a:solidFill>
                  <a:schemeClr val="tx1"/>
                </a:solidFill>
                <a:effectLst/>
                <a:latin typeface="+mn-lt"/>
                <a:ea typeface="+mn-ea"/>
                <a:cs typeface="+mn-cs"/>
              </a:rPr>
              <a:t>, S.L., </a:t>
            </a:r>
            <a:r>
              <a:rPr lang="en-US" sz="1200" kern="1200" dirty="0" err="1" smtClean="0">
                <a:solidFill>
                  <a:schemeClr val="tx1"/>
                </a:solidFill>
                <a:effectLst/>
                <a:latin typeface="+mn-lt"/>
                <a:ea typeface="+mn-ea"/>
                <a:cs typeface="+mn-cs"/>
              </a:rPr>
              <a:t>Grismer</a:t>
            </a:r>
            <a:r>
              <a:rPr lang="en-US" sz="1200" kern="1200" dirty="0" smtClean="0">
                <a:solidFill>
                  <a:schemeClr val="tx1"/>
                </a:solidFill>
                <a:effectLst/>
                <a:latin typeface="+mn-lt"/>
                <a:ea typeface="+mn-ea"/>
                <a:cs typeface="+mn-cs"/>
              </a:rPr>
              <a:t>, M.E., and Simpson, J.R. 2000. Winter rainfall interception by two mature open-grown trees in Davis, California. </a:t>
            </a:r>
            <a:r>
              <a:rPr lang="en-US" sz="1200" i="1" kern="1200" dirty="0" smtClean="0">
                <a:solidFill>
                  <a:schemeClr val="tx1"/>
                </a:solidFill>
                <a:effectLst/>
                <a:latin typeface="+mn-lt"/>
                <a:ea typeface="+mn-ea"/>
                <a:cs typeface="+mn-cs"/>
              </a:rPr>
              <a:t>Hydrological Processes</a:t>
            </a:r>
            <a:r>
              <a:rPr lang="en-US" sz="1200" kern="1200" dirty="0" smtClean="0">
                <a:solidFill>
                  <a:schemeClr val="tx1"/>
                </a:solidFill>
                <a:effectLst/>
                <a:latin typeface="+mn-lt"/>
                <a:ea typeface="+mn-ea"/>
                <a:cs typeface="+mn-cs"/>
              </a:rPr>
              <a:t>. 14: 763-784.</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7</a:t>
            </a:fld>
            <a:endParaRPr lang="en-US"/>
          </a:p>
        </p:txBody>
      </p:sp>
    </p:spTree>
    <p:extLst>
      <p:ext uri="{BB962C8B-B14F-4D97-AF65-F5344CB8AC3E}">
        <p14:creationId xmlns:p14="http://schemas.microsoft.com/office/powerpoint/2010/main" val="445298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deciduous forests in West Virginia rainfall intensity was shown to be reduced by up to 21%.</a:t>
            </a:r>
          </a:p>
          <a:p>
            <a:endParaRPr lang="en-US" dirty="0" smtClean="0"/>
          </a:p>
          <a:p>
            <a:r>
              <a:rPr lang="en-US" dirty="0" smtClean="0"/>
              <a:t>Tree canopy cover has been</a:t>
            </a:r>
            <a:r>
              <a:rPr lang="en-US" baseline="0" dirty="0" smtClean="0"/>
              <a:t> shown to slow rainfall intensity by up to 50% in the pacific NW where rainfall intensity tends to be lighter.  </a:t>
            </a:r>
          </a:p>
          <a:p>
            <a:endParaRPr lang="en-US" baseline="0" dirty="0" smtClean="0"/>
          </a:p>
          <a:p>
            <a:r>
              <a:rPr lang="en-US" baseline="0" dirty="0" smtClean="0"/>
              <a:t>Because urban trees tend to have much greater leaf area than forested trees due to the lack of competition for sunlight, this reduction in rainfall intensity may be greater.</a:t>
            </a:r>
          </a:p>
          <a:p>
            <a:endParaRPr lang="en-US" baseline="0" dirty="0" smtClean="0"/>
          </a:p>
          <a:p>
            <a:r>
              <a:rPr lang="en-US" baseline="0" dirty="0" smtClean="0"/>
              <a:t>So increased leaf area and canopy cover reduces runoff coefficient and lowers the peak </a:t>
            </a:r>
            <a:r>
              <a:rPr lang="en-US" baseline="0" dirty="0" err="1" smtClean="0"/>
              <a:t>stormwater</a:t>
            </a:r>
            <a:r>
              <a:rPr lang="en-US" baseline="0" dirty="0" smtClean="0"/>
              <a:t> runoff rate</a:t>
            </a:r>
          </a:p>
          <a:p>
            <a:endParaRPr lang="en-US" baseline="0" dirty="0" smtClean="0"/>
          </a:p>
          <a:p>
            <a:r>
              <a:rPr lang="en-US" baseline="0" dirty="0" smtClean="0"/>
              <a:t>Through retention and temporary detention tree canopy cover acts to control </a:t>
            </a:r>
            <a:r>
              <a:rPr lang="en-US" baseline="0" dirty="0" err="1" smtClean="0"/>
              <a:t>stormwater</a:t>
            </a:r>
            <a:r>
              <a:rPr lang="en-US" baseline="0" dirty="0" smtClean="0"/>
              <a:t> volume and intensity which could help to increase the efficiency of </a:t>
            </a:r>
            <a:r>
              <a:rPr lang="en-US" baseline="0" dirty="0" err="1" smtClean="0"/>
              <a:t>stormwater</a:t>
            </a:r>
            <a:r>
              <a:rPr lang="en-US" baseline="0" dirty="0" smtClean="0"/>
              <a:t> BMPs and reduce their likelihood of inundation.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Trimble, Jr., G.R. and Weitzman, S. 1954. Effect of a hardwood forest canopy on rainfall intensities. </a:t>
            </a:r>
            <a:r>
              <a:rPr lang="en-US" sz="1200" i="1" kern="1200" dirty="0" smtClean="0">
                <a:solidFill>
                  <a:schemeClr val="tx1"/>
                </a:solidFill>
                <a:effectLst/>
                <a:latin typeface="+mn-lt"/>
                <a:ea typeface="+mn-ea"/>
                <a:cs typeface="+mn-cs"/>
              </a:rPr>
              <a:t>Transactions, American Geophysical Union</a:t>
            </a:r>
            <a:r>
              <a:rPr lang="en-US" sz="1200" kern="1200" dirty="0" smtClean="0">
                <a:solidFill>
                  <a:schemeClr val="tx1"/>
                </a:solidFill>
                <a:effectLst/>
                <a:latin typeface="+mn-lt"/>
                <a:ea typeface="+mn-ea"/>
                <a:cs typeface="+mn-cs"/>
              </a:rPr>
              <a:t>. 35: 226-234</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Keim</a:t>
            </a:r>
            <a:r>
              <a:rPr lang="en-US" sz="1200" kern="1200" dirty="0" smtClean="0">
                <a:solidFill>
                  <a:schemeClr val="tx1"/>
                </a:solidFill>
                <a:effectLst/>
                <a:latin typeface="+mn-lt"/>
                <a:ea typeface="+mn-ea"/>
                <a:cs typeface="+mn-cs"/>
              </a:rPr>
              <a:t>, R.F. and A.E. </a:t>
            </a:r>
            <a:r>
              <a:rPr lang="en-US" sz="1200" kern="1200" dirty="0" err="1" smtClean="0">
                <a:solidFill>
                  <a:schemeClr val="tx1"/>
                </a:solidFill>
                <a:effectLst/>
                <a:latin typeface="+mn-lt"/>
                <a:ea typeface="+mn-ea"/>
                <a:cs typeface="+mn-cs"/>
              </a:rPr>
              <a:t>Skaugset</a:t>
            </a:r>
            <a:r>
              <a:rPr lang="en-US" sz="1200" kern="1200" dirty="0" smtClean="0">
                <a:solidFill>
                  <a:schemeClr val="tx1"/>
                </a:solidFill>
                <a:effectLst/>
                <a:latin typeface="+mn-lt"/>
                <a:ea typeface="+mn-ea"/>
                <a:cs typeface="+mn-cs"/>
              </a:rPr>
              <a:t>. 2003. Modelling effects of forest canopies on slope stability. </a:t>
            </a:r>
            <a:r>
              <a:rPr lang="en-US" sz="1200" i="1" kern="1200" dirty="0" smtClean="0">
                <a:solidFill>
                  <a:schemeClr val="tx1"/>
                </a:solidFill>
                <a:effectLst/>
                <a:latin typeface="+mn-lt"/>
                <a:ea typeface="+mn-ea"/>
                <a:cs typeface="+mn-cs"/>
              </a:rPr>
              <a:t>Hydrological Processes</a:t>
            </a:r>
            <a:r>
              <a:rPr lang="en-US" sz="1200" kern="1200" dirty="0" smtClean="0">
                <a:solidFill>
                  <a:schemeClr val="tx1"/>
                </a:solidFill>
                <a:effectLst/>
                <a:latin typeface="+mn-lt"/>
                <a:ea typeface="+mn-ea"/>
                <a:cs typeface="+mn-cs"/>
              </a:rPr>
              <a:t>. 17: 1457-1467</a:t>
            </a:r>
          </a:p>
          <a:p>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8</a:t>
            </a:fld>
            <a:endParaRPr lang="en-US"/>
          </a:p>
        </p:txBody>
      </p:sp>
    </p:spTree>
    <p:extLst>
      <p:ext uri="{BB962C8B-B14F-4D97-AF65-F5344CB8AC3E}">
        <p14:creationId xmlns:p14="http://schemas.microsoft.com/office/powerpoint/2010/main" val="95521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leaves have hundreds of pores or stomata that allow for gas exchange (CO2 in and H2O out).  As water passes through these stomata they pull more water up through the stem from the roots and ultimately from the soil in a process called transpiration.  As water is being pulled from the soil more space is being made available in the soil profile to store </a:t>
            </a:r>
            <a:r>
              <a:rPr lang="en-US" baseline="0" dirty="0" err="1" smtClean="0"/>
              <a:t>stormwater</a:t>
            </a:r>
            <a:r>
              <a:rPr lang="en-US" baseline="0" dirty="0" smtClean="0"/>
              <a:t>.</a:t>
            </a:r>
          </a:p>
          <a:p>
            <a:endParaRPr lang="en-US" baseline="0" dirty="0" smtClean="0"/>
          </a:p>
          <a:p>
            <a:r>
              <a:rPr lang="en-US" baseline="0" dirty="0" smtClean="0"/>
              <a:t>Transpiration is highly dependent on environmental factors such as heat, light, wind, soil moisture, etc.</a:t>
            </a:r>
          </a:p>
          <a:p>
            <a:endParaRPr lang="en-US" baseline="0" dirty="0" smtClean="0"/>
          </a:p>
          <a:p>
            <a:r>
              <a:rPr lang="en-US" baseline="0" dirty="0" smtClean="0"/>
              <a:t>In China, researchers found that urban trees transpired approximately 1.5 mm/day/m2 of tree canopy cover.</a:t>
            </a:r>
          </a:p>
          <a:p>
            <a:endParaRPr lang="en-US" baseline="0" dirty="0" smtClean="0"/>
          </a:p>
          <a:p>
            <a:r>
              <a:rPr lang="en-US" baseline="0" dirty="0" smtClean="0"/>
              <a:t>In a </a:t>
            </a:r>
            <a:r>
              <a:rPr lang="en-US" baseline="0" dirty="0" smtClean="0"/>
              <a:t>couple of studies in the US, transpiration was found to be vary between 0.3-2.6 mm/day/m2 of leaf area.</a:t>
            </a:r>
            <a:endParaRPr lang="en-US" baseline="0" dirty="0" smtClean="0"/>
          </a:p>
          <a:p>
            <a:endParaRPr lang="en-US" baseline="0" dirty="0" smtClean="0"/>
          </a:p>
          <a:p>
            <a:r>
              <a:rPr lang="en-US" baseline="0" dirty="0" smtClean="0"/>
              <a:t>So using our 14” hackberry with 35’ crown spread (or 962 ft2 projected crown area) and assuming 1.5 mm/m2 projected crown area/day, we would expect to free up </a:t>
            </a:r>
            <a:r>
              <a:rPr lang="en-US" baseline="0" dirty="0" smtClean="0"/>
              <a:t>between 7 and 60 ft3.</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Chen, L., Zhang, Z., Li, Z., Tang, J., Caldwell, P., and Zhang, W. 2011. Biophysical control of whole tree transpiration under an urban environment in Northern China. </a:t>
            </a:r>
            <a:r>
              <a:rPr lang="en-US" sz="1200" i="1" kern="1200" dirty="0" smtClean="0">
                <a:solidFill>
                  <a:schemeClr val="tx1"/>
                </a:solidFill>
                <a:effectLst/>
                <a:latin typeface="+mn-lt"/>
                <a:ea typeface="+mn-ea"/>
                <a:cs typeface="+mn-cs"/>
              </a:rPr>
              <a:t>Journal of Hydrology</a:t>
            </a:r>
            <a:r>
              <a:rPr lang="en-US" sz="1200" kern="1200" dirty="0" smtClean="0">
                <a:solidFill>
                  <a:schemeClr val="tx1"/>
                </a:solidFill>
                <a:effectLst/>
                <a:latin typeface="+mn-lt"/>
                <a:ea typeface="+mn-ea"/>
                <a:cs typeface="+mn-cs"/>
              </a:rPr>
              <a:t>. 402: 388-400.</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Wang, H., Wang, X., Zhao, P., Zheng, H, Ren, Y, Gao, F., and Ouyang, Z. 2012. Transpiration rates of urban trees, </a:t>
            </a:r>
            <a:r>
              <a:rPr lang="en-US" sz="1200" i="1" kern="1200" dirty="0" err="1" smtClean="0">
                <a:solidFill>
                  <a:schemeClr val="tx1"/>
                </a:solidFill>
                <a:effectLst/>
                <a:latin typeface="+mn-lt"/>
                <a:ea typeface="+mn-ea"/>
                <a:cs typeface="+mn-cs"/>
              </a:rPr>
              <a:t>Aesculus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chinensis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Journal of Environmental Sciences</a:t>
            </a:r>
            <a:r>
              <a:rPr lang="en-US" sz="1200" kern="1200" dirty="0" smtClean="0">
                <a:solidFill>
                  <a:schemeClr val="tx1"/>
                </a:solidFill>
                <a:effectLst/>
                <a:latin typeface="+mn-lt"/>
                <a:ea typeface="+mn-ea"/>
                <a:cs typeface="+mn-cs"/>
              </a:rPr>
              <a:t>. 24(7): 1278-1287.</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Fair BA, Metzger JD, Vent J. 2012. Characterization of physical, gaseous, and hydrologic properties of compacted subsoil and its effects on growth and transpiration of two maples grown under greenhouse conditions. </a:t>
            </a:r>
            <a:r>
              <a:rPr lang="en-US" sz="1200" i="1" kern="1200" dirty="0" smtClean="0">
                <a:solidFill>
                  <a:schemeClr val="tx1"/>
                </a:solidFill>
                <a:effectLst/>
                <a:latin typeface="+mn-lt"/>
                <a:ea typeface="+mn-ea"/>
                <a:cs typeface="+mn-cs"/>
              </a:rPr>
              <a:t>Arboriculture &amp; Urban Forestry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38(4)</a:t>
            </a:r>
            <a:r>
              <a:rPr lang="en-US" sz="1200" kern="1200" dirty="0" smtClean="0">
                <a:solidFill>
                  <a:schemeClr val="tx1"/>
                </a:solidFill>
                <a:effectLst/>
                <a:latin typeface="+mn-lt"/>
                <a:ea typeface="+mn-ea"/>
                <a:cs typeface="+mn-cs"/>
              </a:rPr>
              <a:t> : 151-159.</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Kjelgren</a:t>
            </a:r>
            <a:r>
              <a:rPr lang="en-US" sz="1200" kern="1200" dirty="0" smtClean="0">
                <a:solidFill>
                  <a:schemeClr val="tx1"/>
                </a:solidFill>
                <a:effectLst/>
                <a:latin typeface="+mn-lt"/>
                <a:ea typeface="+mn-ea"/>
                <a:cs typeface="+mn-cs"/>
              </a:rPr>
              <a:t> R, Montague T. 1998. Urban tree transpiration over turf and asphalt surfaces. </a:t>
            </a:r>
            <a:r>
              <a:rPr lang="en-US" sz="1200" i="1" kern="1200" dirty="0" smtClean="0">
                <a:solidFill>
                  <a:schemeClr val="tx1"/>
                </a:solidFill>
                <a:effectLst/>
                <a:latin typeface="+mn-lt"/>
                <a:ea typeface="+mn-ea"/>
                <a:cs typeface="+mn-cs"/>
              </a:rPr>
              <a:t>Atmospheric Environment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32(1)</a:t>
            </a:r>
            <a:r>
              <a:rPr lang="en-US" sz="1200" kern="1200" dirty="0" smtClean="0">
                <a:solidFill>
                  <a:schemeClr val="tx1"/>
                </a:solidFill>
                <a:effectLst/>
                <a:latin typeface="+mn-lt"/>
                <a:ea typeface="+mn-ea"/>
                <a:cs typeface="+mn-cs"/>
              </a:rPr>
              <a:t> : 35-41.</a:t>
            </a:r>
          </a:p>
          <a:p>
            <a:endParaRPr lang="en-US" dirty="0"/>
          </a:p>
        </p:txBody>
      </p:sp>
      <p:sp>
        <p:nvSpPr>
          <p:cNvPr id="4" name="Slide Number Placeholder 3"/>
          <p:cNvSpPr>
            <a:spLocks noGrp="1"/>
          </p:cNvSpPr>
          <p:nvPr>
            <p:ph type="sldNum" sz="quarter" idx="10"/>
          </p:nvPr>
        </p:nvSpPr>
        <p:spPr/>
        <p:txBody>
          <a:bodyPr/>
          <a:lstStyle/>
          <a:p>
            <a:fld id="{79DDE5AC-2B05-434D-AC5A-ABAC776EAB50}" type="slidenum">
              <a:rPr lang="en-US" smtClean="0"/>
              <a:t>9</a:t>
            </a:fld>
            <a:endParaRPr lang="en-US"/>
          </a:p>
        </p:txBody>
      </p:sp>
    </p:spTree>
    <p:extLst>
      <p:ext uri="{BB962C8B-B14F-4D97-AF65-F5344CB8AC3E}">
        <p14:creationId xmlns:p14="http://schemas.microsoft.com/office/powerpoint/2010/main" val="81171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51069-5A9A-4F5C-BB0A-BB841D04EDC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193560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51069-5A9A-4F5C-BB0A-BB841D04EDC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199119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51069-5A9A-4F5C-BB0A-BB841D04EDC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392025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51069-5A9A-4F5C-BB0A-BB841D04EDC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336955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51069-5A9A-4F5C-BB0A-BB841D04EDC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132945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51069-5A9A-4F5C-BB0A-BB841D04EDC6}"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291903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51069-5A9A-4F5C-BB0A-BB841D04EDC6}"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398103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51069-5A9A-4F5C-BB0A-BB841D04EDC6}"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275115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51069-5A9A-4F5C-BB0A-BB841D04EDC6}"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123653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51069-5A9A-4F5C-BB0A-BB841D04EDC6}"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197451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51069-5A9A-4F5C-BB0A-BB841D04EDC6}"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D28DB-73D2-4A24-9523-363BE81E9AFE}" type="slidenum">
              <a:rPr lang="en-US" smtClean="0"/>
              <a:t>‹#›</a:t>
            </a:fld>
            <a:endParaRPr lang="en-US"/>
          </a:p>
        </p:txBody>
      </p:sp>
    </p:spTree>
    <p:extLst>
      <p:ext uri="{BB962C8B-B14F-4D97-AF65-F5344CB8AC3E}">
        <p14:creationId xmlns:p14="http://schemas.microsoft.com/office/powerpoint/2010/main" val="299203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51069-5A9A-4F5C-BB0A-BB841D04EDC6}" type="datetimeFigureOut">
              <a:rPr lang="en-US" smtClean="0"/>
              <a:t>10/11/2016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D28DB-73D2-4A24-9523-363BE81E9AFE}" type="slidenum">
              <a:rPr lang="en-US" smtClean="0"/>
              <a:t>‹#›</a:t>
            </a:fld>
            <a:endParaRPr lang="en-US"/>
          </a:p>
        </p:txBody>
      </p:sp>
    </p:spTree>
    <p:extLst>
      <p:ext uri="{BB962C8B-B14F-4D97-AF65-F5344CB8AC3E}">
        <p14:creationId xmlns:p14="http://schemas.microsoft.com/office/powerpoint/2010/main" val="500960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kuehler@fs.fed.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ormwater.pca.state.mn.us/index.php/Types_of_tree_BMP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naturewithin.info/urban.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hyperlink" Target="http://www.itreetool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ateague@sara-tx.org"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ekuehler@fs.fed.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9883"/>
            <a:ext cx="9144000" cy="2387600"/>
          </a:xfrm>
        </p:spPr>
        <p:txBody>
          <a:bodyPr>
            <a:normAutofit fontScale="90000"/>
          </a:bodyPr>
          <a:lstStyle/>
          <a:p>
            <a:r>
              <a:rPr lang="en-US" dirty="0" smtClean="0"/>
              <a:t>Give Me the Numbers:</a:t>
            </a:r>
            <a:br>
              <a:rPr lang="en-US" dirty="0" smtClean="0"/>
            </a:br>
            <a:r>
              <a:rPr lang="en-US" sz="4900" dirty="0" smtClean="0"/>
              <a:t>How Trees and Urban Forest Systems Really Affect </a:t>
            </a:r>
            <a:r>
              <a:rPr lang="en-US" sz="4900" dirty="0" err="1" smtClean="0"/>
              <a:t>Stormwater</a:t>
            </a:r>
            <a:r>
              <a:rPr lang="en-US" sz="4900" dirty="0" smtClean="0"/>
              <a:t> Runoff</a:t>
            </a:r>
            <a:endParaRPr lang="en-US" sz="4900" dirty="0"/>
          </a:p>
        </p:txBody>
      </p:sp>
      <p:grpSp>
        <p:nvGrpSpPr>
          <p:cNvPr id="12" name="Group 11"/>
          <p:cNvGrpSpPr/>
          <p:nvPr/>
        </p:nvGrpSpPr>
        <p:grpSpPr>
          <a:xfrm>
            <a:off x="2159528" y="3028014"/>
            <a:ext cx="9056236" cy="1631216"/>
            <a:chOff x="1976648" y="2933007"/>
            <a:chExt cx="9056236" cy="1077861"/>
          </a:xfrm>
        </p:grpSpPr>
        <p:sp>
          <p:nvSpPr>
            <p:cNvPr id="4" name="TextBox 3"/>
            <p:cNvSpPr txBox="1"/>
            <p:nvPr/>
          </p:nvSpPr>
          <p:spPr>
            <a:xfrm>
              <a:off x="1976648" y="2933007"/>
              <a:ext cx="3083536" cy="1077861"/>
            </a:xfrm>
            <a:prstGeom prst="rect">
              <a:avLst/>
            </a:prstGeom>
            <a:noFill/>
          </p:spPr>
          <p:txBody>
            <a:bodyPr wrap="none" rtlCol="0">
              <a:spAutoFit/>
            </a:bodyPr>
            <a:lstStyle/>
            <a:p>
              <a:r>
                <a:rPr lang="en-US" sz="2000" dirty="0" err="1" smtClean="0"/>
                <a:t>Aarin</a:t>
              </a:r>
              <a:r>
                <a:rPr lang="en-US" sz="2000" dirty="0" smtClean="0"/>
                <a:t> Teague, PhD, PE</a:t>
              </a:r>
            </a:p>
            <a:p>
              <a:r>
                <a:rPr lang="en-US" sz="2000" dirty="0" smtClean="0"/>
                <a:t>Senior Engineer</a:t>
              </a:r>
            </a:p>
            <a:p>
              <a:r>
                <a:rPr lang="en-US" sz="2000" dirty="0" smtClean="0"/>
                <a:t>Watershed Engineering</a:t>
              </a:r>
            </a:p>
            <a:p>
              <a:r>
                <a:rPr lang="en-US" sz="2000" dirty="0" smtClean="0"/>
                <a:t>San Antonio River Authority</a:t>
              </a:r>
            </a:p>
            <a:p>
              <a:r>
                <a:rPr lang="en-US" sz="2000" dirty="0" smtClean="0"/>
                <a:t>ateague@sara-tx.org</a:t>
              </a:r>
            </a:p>
          </p:txBody>
        </p:sp>
        <p:sp>
          <p:nvSpPr>
            <p:cNvPr id="5" name="TextBox 4"/>
            <p:cNvSpPr txBox="1"/>
            <p:nvPr/>
          </p:nvSpPr>
          <p:spPr>
            <a:xfrm>
              <a:off x="6845135" y="2933007"/>
              <a:ext cx="4187749" cy="874491"/>
            </a:xfrm>
            <a:prstGeom prst="rect">
              <a:avLst/>
            </a:prstGeom>
            <a:noFill/>
          </p:spPr>
          <p:txBody>
            <a:bodyPr wrap="none" rtlCol="0">
              <a:spAutoFit/>
            </a:bodyPr>
            <a:lstStyle/>
            <a:p>
              <a:r>
                <a:rPr lang="en-US" sz="2000" dirty="0" smtClean="0"/>
                <a:t>Eric Kuehler</a:t>
              </a:r>
            </a:p>
            <a:p>
              <a:r>
                <a:rPr lang="en-US" sz="2000" dirty="0" smtClean="0"/>
                <a:t>Science Delivery/Technology Specialist</a:t>
              </a:r>
            </a:p>
            <a:p>
              <a:r>
                <a:rPr lang="en-US" sz="2000" dirty="0" smtClean="0"/>
                <a:t>USDA Forest Service</a:t>
              </a:r>
            </a:p>
            <a:p>
              <a:r>
                <a:rPr lang="en-US" sz="2000" dirty="0" smtClean="0">
                  <a:hlinkClick r:id="rId3"/>
                </a:rPr>
                <a:t>ekuehler@fs.fed.us</a:t>
              </a:r>
              <a:r>
                <a:rPr lang="en-US" sz="2000" dirty="0" smtClean="0"/>
                <a:t> </a:t>
              </a:r>
            </a:p>
          </p:txBody>
        </p:sp>
      </p:grpSp>
      <p:grpSp>
        <p:nvGrpSpPr>
          <p:cNvPr id="11" name="Group 10"/>
          <p:cNvGrpSpPr/>
          <p:nvPr/>
        </p:nvGrpSpPr>
        <p:grpSpPr>
          <a:xfrm>
            <a:off x="7028015" y="4943618"/>
            <a:ext cx="3050858" cy="1371600"/>
            <a:chOff x="6845135" y="4348860"/>
            <a:chExt cx="3050858" cy="1371600"/>
          </a:xfrm>
        </p:grpSpPr>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45135" y="4348860"/>
              <a:ext cx="1722783" cy="118872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03250" y="4348860"/>
              <a:ext cx="1292743" cy="1371600"/>
            </a:xfrm>
            <a:prstGeom prst="rect">
              <a:avLst/>
            </a:prstGeom>
          </p:spPr>
        </p:pic>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455" y="4707135"/>
            <a:ext cx="4675908" cy="1371600"/>
          </a:xfrm>
          <a:prstGeom prst="rect">
            <a:avLst/>
          </a:prstGeom>
        </p:spPr>
      </p:pic>
    </p:spTree>
    <p:extLst>
      <p:ext uri="{BB962C8B-B14F-4D97-AF65-F5344CB8AC3E}">
        <p14:creationId xmlns:p14="http://schemas.microsoft.com/office/powerpoint/2010/main" val="2850147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Design</a:t>
            </a:r>
            <a:endParaRPr lang="en-US" dirty="0"/>
          </a:p>
        </p:txBody>
      </p:sp>
      <p:sp>
        <p:nvSpPr>
          <p:cNvPr id="5" name="TextBox 4"/>
          <p:cNvSpPr txBox="1"/>
          <p:nvPr/>
        </p:nvSpPr>
        <p:spPr>
          <a:xfrm>
            <a:off x="6172200" y="6176963"/>
            <a:ext cx="5181600" cy="646331"/>
          </a:xfrm>
          <a:prstGeom prst="rect">
            <a:avLst/>
          </a:prstGeom>
          <a:noFill/>
        </p:spPr>
        <p:txBody>
          <a:bodyPr wrap="square" rtlCol="0">
            <a:spAutoFit/>
          </a:bodyPr>
          <a:lstStyle/>
          <a:p>
            <a:r>
              <a:rPr lang="en-US" dirty="0"/>
              <a:t>https://www.werf.org/liveablecommunities/toolbox/model.htm</a:t>
            </a:r>
          </a:p>
        </p:txBody>
      </p:sp>
      <p:sp>
        <p:nvSpPr>
          <p:cNvPr id="7" name="Rectangle 1"/>
          <p:cNvSpPr>
            <a:spLocks noChangeArrowheads="1"/>
          </p:cNvSpPr>
          <p:nvPr/>
        </p:nvSpPr>
        <p:spPr bwMode="auto">
          <a:xfrm>
            <a:off x="2307688" y="-323165"/>
            <a:ext cx="98843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Content Placeholder 9"/>
          <p:cNvSpPr>
            <a:spLocks noGrp="1"/>
          </p:cNvSpPr>
          <p:nvPr>
            <p:ph sz="half" idx="1"/>
          </p:nvPr>
        </p:nvSpPr>
        <p:spPr/>
        <p:txBody>
          <a:bodyPr/>
          <a:lstStyle/>
          <a:p>
            <a:r>
              <a:rPr lang="en-US" dirty="0" smtClean="0"/>
              <a:t>Water Environment Research Foundation (WERF)</a:t>
            </a:r>
          </a:p>
          <a:p>
            <a:pPr lvl="1"/>
            <a:r>
              <a:rPr lang="en-US" dirty="0" smtClean="0"/>
              <a:t>Estimates Curve Numbers for BMPs</a:t>
            </a:r>
          </a:p>
          <a:p>
            <a:pPr lvl="1"/>
            <a:r>
              <a:rPr lang="en-US" dirty="0" smtClean="0"/>
              <a:t>Site Design of BMPs including Urban Trees and Tree Box Filters</a:t>
            </a:r>
            <a:endParaRPr lang="en-US" dirty="0"/>
          </a:p>
        </p:txBody>
      </p:sp>
      <p:graphicFrame>
        <p:nvGraphicFramePr>
          <p:cNvPr id="12" name="Content Placeholder 11"/>
          <p:cNvGraphicFramePr>
            <a:graphicFrameLocks noGrp="1"/>
          </p:cNvGraphicFramePr>
          <p:nvPr>
            <p:ph sz="half" idx="2"/>
          </p:nvPr>
        </p:nvGraphicFramePr>
        <p:xfrm>
          <a:off x="6934200" y="2148681"/>
          <a:ext cx="3657600" cy="3705225"/>
        </p:xfrm>
        <a:graphic>
          <a:graphicData uri="http://schemas.openxmlformats.org/drawingml/2006/table">
            <a:tbl>
              <a:tblPr/>
              <a:tblGrid>
                <a:gridCol w="2781300"/>
                <a:gridCol w="876300"/>
              </a:tblGrid>
              <a:tr h="457200">
                <a:tc>
                  <a:txBody>
                    <a:bodyPr/>
                    <a:lstStyle/>
                    <a:p>
                      <a:pPr algn="ctr" rtl="0" fontAlgn="ctr"/>
                      <a:r>
                        <a:rPr lang="en-US" sz="1400" b="1" i="0" u="none" strike="noStrike">
                          <a:solidFill>
                            <a:srgbClr val="FFFFFF"/>
                          </a:solidFill>
                          <a:effectLst/>
                          <a:latin typeface="Verdana" panose="020B0604030504040204" pitchFamily="34" charset="0"/>
                        </a:rPr>
                        <a:t>Practice/Land Type</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solidFill>
                      <a:srgbClr val="004F92"/>
                    </a:solidFill>
                  </a:tcPr>
                </a:tc>
                <a:tc>
                  <a:txBody>
                    <a:bodyPr/>
                    <a:lstStyle/>
                    <a:p>
                      <a:pPr algn="ctr" rtl="0" fontAlgn="ctr"/>
                      <a:r>
                        <a:rPr lang="en-US" sz="1400" b="1" i="0" u="none" strike="noStrike">
                          <a:solidFill>
                            <a:srgbClr val="FFFFFF"/>
                          </a:solidFill>
                          <a:effectLst/>
                          <a:latin typeface="Verdana" panose="020B0604030504040204" pitchFamily="34" charset="0"/>
                        </a:rPr>
                        <a:t>    CN    </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solidFill>
                      <a:srgbClr val="004F92"/>
                    </a:solidFill>
                  </a:tcPr>
                </a:tc>
              </a:tr>
              <a:tr h="228600">
                <a:tc>
                  <a:txBody>
                    <a:bodyPr/>
                    <a:lstStyle/>
                    <a:p>
                      <a:pPr algn="l" rtl="0" fontAlgn="ctr"/>
                      <a:r>
                        <a:rPr lang="en-US" sz="1400" b="0" i="0" u="none" strike="noStrike">
                          <a:solidFill>
                            <a:srgbClr val="000000"/>
                          </a:solidFill>
                          <a:effectLst/>
                          <a:latin typeface="Verdana" panose="020B0604030504040204" pitchFamily="34" charset="0"/>
                        </a:rPr>
                        <a:t>Rain gardens</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35</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Infiltration practices</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40</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Porous pavement</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40</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Soil amendments</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60</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Vegetated swales</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60</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Tree cover</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solidFill>
                      <a:srgbClr val="A9D08E"/>
                    </a:solidFill>
                  </a:tcPr>
                </a:tc>
                <a:tc>
                  <a:txBody>
                    <a:bodyPr/>
                    <a:lstStyle/>
                    <a:p>
                      <a:pPr algn="ctr" rtl="0" fontAlgn="ctr"/>
                      <a:r>
                        <a:rPr lang="en-US" sz="1400" b="0" i="0" u="none" strike="noStrike">
                          <a:solidFill>
                            <a:srgbClr val="000000"/>
                          </a:solidFill>
                          <a:effectLst/>
                          <a:latin typeface="Verdana" panose="020B0604030504040204" pitchFamily="34" charset="0"/>
                        </a:rPr>
                        <a:t>70</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solidFill>
                      <a:srgbClr val="A9D08E"/>
                    </a:solidFill>
                  </a:tcPr>
                </a:tc>
              </a:tr>
              <a:tr h="276225">
                <a:tc>
                  <a:txBody>
                    <a:bodyPr/>
                    <a:lstStyle/>
                    <a:p>
                      <a:pPr algn="l" rtl="0" fontAlgn="ctr"/>
                      <a:r>
                        <a:rPr lang="en-US" sz="1400" b="0" i="0" u="none" strike="noStrike">
                          <a:solidFill>
                            <a:srgbClr val="000000"/>
                          </a:solidFill>
                          <a:effectLst/>
                          <a:latin typeface="Verdana" panose="020B0604030504040204" pitchFamily="34" charset="0"/>
                        </a:rPr>
                        <a:t>Rain barrels/cisterns</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75</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Vegetated roofs</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75</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Downspout disconnection    </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80</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Filter strips</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80</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Pocket wetlands</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80</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Tree box filters</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85</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Urban area</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Verdana" panose="020B0604030504040204" pitchFamily="34" charset="0"/>
                        </a:rPr>
                        <a:t>90</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r h="228600">
                <a:tc>
                  <a:txBody>
                    <a:bodyPr/>
                    <a:lstStyle/>
                    <a:p>
                      <a:pPr algn="l" rtl="0" fontAlgn="ctr"/>
                      <a:r>
                        <a:rPr lang="en-US" sz="1400" b="0" i="0" u="none" strike="noStrike">
                          <a:solidFill>
                            <a:srgbClr val="000000"/>
                          </a:solidFill>
                          <a:effectLst/>
                          <a:latin typeface="Verdana" panose="020B0604030504040204" pitchFamily="34" charset="0"/>
                        </a:rPr>
                        <a:t>Impervious area</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Verdana" panose="020B0604030504040204" pitchFamily="34" charset="0"/>
                        </a:rPr>
                        <a:t>98</a:t>
                      </a:r>
                    </a:p>
                  </a:txBody>
                  <a:tcPr marL="9525" marR="9525" marT="9525" marB="0" anchor="ctr">
                    <a:lnL w="6350" cap="flat" cmpd="sng" algn="ctr">
                      <a:solidFill>
                        <a:srgbClr val="002C4F"/>
                      </a:solidFill>
                      <a:prstDash val="solid"/>
                      <a:round/>
                      <a:headEnd type="none" w="med" len="med"/>
                      <a:tailEnd type="none" w="med" len="med"/>
                    </a:lnL>
                    <a:lnR w="6350" cap="flat" cmpd="sng" algn="ctr">
                      <a:solidFill>
                        <a:srgbClr val="002C4F"/>
                      </a:solidFill>
                      <a:prstDash val="solid"/>
                      <a:round/>
                      <a:headEnd type="none" w="med" len="med"/>
                      <a:tailEnd type="none" w="med" len="med"/>
                    </a:lnR>
                    <a:lnT w="6350" cap="flat" cmpd="sng" algn="ctr">
                      <a:solidFill>
                        <a:srgbClr val="002C4F"/>
                      </a:solidFill>
                      <a:prstDash val="solid"/>
                      <a:round/>
                      <a:headEnd type="none" w="med" len="med"/>
                      <a:tailEnd type="none" w="med" len="med"/>
                    </a:lnT>
                    <a:lnB w="6350" cap="flat" cmpd="sng" algn="ctr">
                      <a:solidFill>
                        <a:srgbClr val="002C4F"/>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13" name="TextBox 12"/>
              <p:cNvSpPr txBox="1"/>
              <p:nvPr/>
            </p:nvSpPr>
            <p:spPr>
              <a:xfrm>
                <a:off x="1280349" y="4567237"/>
                <a:ext cx="4225101" cy="8962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𝐶𝑁</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𝐴𝑟𝑒𝑎</m:t>
                              </m:r>
                            </m:e>
                            <m:sub>
                              <m:r>
                                <a:rPr lang="en-US" sz="2400" b="0" i="1" smtClean="0">
                                  <a:latin typeface="Cambria Math" panose="02040503050406030204" pitchFamily="18" charset="0"/>
                                </a:rPr>
                                <m:t>𝑇𝑜𝑡𝑎𝑙</m:t>
                              </m:r>
                            </m:sub>
                          </m:sSub>
                        </m:den>
                      </m:f>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𝐶𝑁</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𝐴𝑟𝑒𝑎</m:t>
                              </m:r>
                            </m:e>
                            <m:sub>
                              <m:r>
                                <a:rPr lang="en-US" sz="2400" i="1">
                                  <a:latin typeface="Cambria Math" panose="02040503050406030204" pitchFamily="18" charset="0"/>
                                </a:rPr>
                                <m:t>𝑖</m:t>
                              </m:r>
                            </m:sub>
                          </m:sSub>
                        </m:e>
                      </m:nary>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80349" y="4567237"/>
                <a:ext cx="4225101" cy="89620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4399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10191832" y="3906458"/>
            <a:ext cx="1520791" cy="5120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8" name="Rounded Rectangle 47"/>
          <p:cNvSpPr/>
          <p:nvPr/>
        </p:nvSpPr>
        <p:spPr>
          <a:xfrm>
            <a:off x="4081112" y="3906458"/>
            <a:ext cx="1520791" cy="5120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839787" y="365125"/>
            <a:ext cx="10960785" cy="1325563"/>
          </a:xfrm>
        </p:spPr>
        <p:txBody>
          <a:bodyPr/>
          <a:lstStyle/>
          <a:p>
            <a:r>
              <a:rPr lang="en-US" dirty="0" smtClean="0"/>
              <a:t>For Example : 10,000 </a:t>
            </a:r>
            <a:r>
              <a:rPr lang="en-US" dirty="0" err="1" smtClean="0"/>
              <a:t>sq</a:t>
            </a:r>
            <a:r>
              <a:rPr lang="en-US" dirty="0" smtClean="0"/>
              <a:t> </a:t>
            </a:r>
            <a:r>
              <a:rPr lang="en-US" dirty="0" err="1" smtClean="0"/>
              <a:t>ft</a:t>
            </a:r>
            <a:r>
              <a:rPr lang="en-US" dirty="0" smtClean="0"/>
              <a:t> of impervious cover</a:t>
            </a:r>
            <a:endParaRPr lang="en-US" dirty="0"/>
          </a:p>
        </p:txBody>
      </p:sp>
      <p:sp>
        <p:nvSpPr>
          <p:cNvPr id="5" name="Text Placeholder 4"/>
          <p:cNvSpPr>
            <a:spLocks noGrp="1"/>
          </p:cNvSpPr>
          <p:nvPr>
            <p:ph type="body" idx="1"/>
          </p:nvPr>
        </p:nvSpPr>
        <p:spPr>
          <a:xfrm>
            <a:off x="839787" y="1458472"/>
            <a:ext cx="5157787" cy="823912"/>
          </a:xfrm>
        </p:spPr>
        <p:txBody>
          <a:bodyPr anchor="t"/>
          <a:lstStyle/>
          <a:p>
            <a:r>
              <a:rPr lang="en-US" dirty="0" smtClean="0"/>
              <a:t>Without Trees	</a:t>
            </a:r>
            <a:endParaRPr lang="en-US" dirty="0"/>
          </a:p>
        </p:txBody>
      </p:sp>
      <p:sp>
        <p:nvSpPr>
          <p:cNvPr id="7" name="Text Placeholder 6"/>
          <p:cNvSpPr>
            <a:spLocks noGrp="1"/>
          </p:cNvSpPr>
          <p:nvPr>
            <p:ph type="body" sz="quarter" idx="3"/>
          </p:nvPr>
        </p:nvSpPr>
        <p:spPr>
          <a:xfrm>
            <a:off x="6259512" y="1458472"/>
            <a:ext cx="5183188" cy="823912"/>
          </a:xfrm>
        </p:spPr>
        <p:txBody>
          <a:bodyPr anchor="t"/>
          <a:lstStyle/>
          <a:p>
            <a:r>
              <a:rPr lang="en-US" dirty="0" smtClean="0"/>
              <a:t>With Trees</a:t>
            </a:r>
            <a:endParaRPr lang="en-US" dirty="0"/>
          </a:p>
        </p:txBody>
      </p:sp>
      <p:sp>
        <p:nvSpPr>
          <p:cNvPr id="8" name="Content Placeholder 7"/>
          <p:cNvSpPr>
            <a:spLocks noGrp="1"/>
          </p:cNvSpPr>
          <p:nvPr>
            <p:ph sz="quarter" idx="4"/>
          </p:nvPr>
        </p:nvSpPr>
        <p:spPr>
          <a:xfrm>
            <a:off x="12617245" y="5837231"/>
            <a:ext cx="5183188" cy="3684588"/>
          </a:xfrm>
        </p:spPr>
        <p:txBody>
          <a:bodyPr/>
          <a:lstStyle/>
          <a:p>
            <a:endParaRPr lang="en-US"/>
          </a:p>
        </p:txBody>
      </p:sp>
      <p:pic>
        <p:nvPicPr>
          <p:cNvPr id="9" name="Picture 8"/>
          <p:cNvPicPr>
            <a:picLocks noChangeAspect="1"/>
          </p:cNvPicPr>
          <p:nvPr/>
        </p:nvPicPr>
        <p:blipFill>
          <a:blip r:embed="rId3"/>
          <a:stretch>
            <a:fillRect/>
          </a:stretch>
        </p:blipFill>
        <p:spPr>
          <a:xfrm>
            <a:off x="459853" y="2282384"/>
            <a:ext cx="2780017" cy="2633700"/>
          </a:xfrm>
          <a:prstGeom prst="rect">
            <a:avLst/>
          </a:prstGeom>
        </p:spPr>
      </p:pic>
      <p:sp>
        <p:nvSpPr>
          <p:cNvPr id="10" name="Equal 9"/>
          <p:cNvSpPr/>
          <p:nvPr/>
        </p:nvSpPr>
        <p:spPr>
          <a:xfrm>
            <a:off x="3342811" y="4149136"/>
            <a:ext cx="560439" cy="3426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158604" y="3951113"/>
            <a:ext cx="1569667" cy="369332"/>
          </a:xfrm>
          <a:prstGeom prst="rect">
            <a:avLst/>
          </a:prstGeom>
          <a:noFill/>
        </p:spPr>
        <p:txBody>
          <a:bodyPr wrap="square" rtlCol="0">
            <a:spAutoFit/>
          </a:bodyPr>
          <a:lstStyle/>
          <a:p>
            <a:r>
              <a:rPr lang="en-US" b="1" dirty="0" smtClean="0"/>
              <a:t>659 </a:t>
            </a:r>
            <a:r>
              <a:rPr lang="en-US" b="1" dirty="0" err="1" smtClean="0"/>
              <a:t>cf</a:t>
            </a:r>
            <a:r>
              <a:rPr lang="en-US" b="1" dirty="0" smtClean="0"/>
              <a:t> runoff</a:t>
            </a:r>
            <a:endParaRPr lang="en-US" b="1" dirty="0"/>
          </a:p>
        </p:txBody>
      </p:sp>
      <p:sp>
        <p:nvSpPr>
          <p:cNvPr id="14" name="Equal 13"/>
          <p:cNvSpPr/>
          <p:nvPr/>
        </p:nvSpPr>
        <p:spPr>
          <a:xfrm>
            <a:off x="9501170" y="4004750"/>
            <a:ext cx="560439" cy="3426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0316963" y="4049186"/>
            <a:ext cx="1569667" cy="369332"/>
          </a:xfrm>
          <a:prstGeom prst="rect">
            <a:avLst/>
          </a:prstGeom>
          <a:noFill/>
        </p:spPr>
        <p:txBody>
          <a:bodyPr wrap="square" rtlCol="0">
            <a:spAutoFit/>
          </a:bodyPr>
          <a:lstStyle/>
          <a:p>
            <a:r>
              <a:rPr lang="en-US" b="1" dirty="0" smtClean="0"/>
              <a:t>3.9 </a:t>
            </a:r>
            <a:r>
              <a:rPr lang="en-US" b="1" dirty="0" err="1" smtClean="0"/>
              <a:t>cf</a:t>
            </a:r>
            <a:r>
              <a:rPr lang="en-US" b="1" dirty="0" smtClean="0"/>
              <a:t> runoff</a:t>
            </a:r>
            <a:endParaRPr lang="en-US" b="1" dirty="0"/>
          </a:p>
        </p:txBody>
      </p:sp>
      <p:sp>
        <p:nvSpPr>
          <p:cNvPr id="17" name="TextBox 16"/>
          <p:cNvSpPr txBox="1"/>
          <p:nvPr/>
        </p:nvSpPr>
        <p:spPr>
          <a:xfrm>
            <a:off x="881934" y="5423093"/>
            <a:ext cx="3947366" cy="369332"/>
          </a:xfrm>
          <a:prstGeom prst="rect">
            <a:avLst/>
          </a:prstGeom>
          <a:noFill/>
        </p:spPr>
        <p:txBody>
          <a:bodyPr wrap="square" rtlCol="0">
            <a:spAutoFit/>
          </a:bodyPr>
          <a:lstStyle/>
          <a:p>
            <a:r>
              <a:rPr lang="en-US" dirty="0" smtClean="0"/>
              <a:t>100% Impervious Cover CN = 98</a:t>
            </a:r>
            <a:endParaRPr lang="en-US" dirty="0"/>
          </a:p>
        </p:txBody>
      </p:sp>
      <p:grpSp>
        <p:nvGrpSpPr>
          <p:cNvPr id="34" name="Group 33"/>
          <p:cNvGrpSpPr/>
          <p:nvPr/>
        </p:nvGrpSpPr>
        <p:grpSpPr>
          <a:xfrm>
            <a:off x="5818368" y="1962519"/>
            <a:ext cx="2809310" cy="4769698"/>
            <a:chOff x="8934726" y="947290"/>
            <a:chExt cx="2809310" cy="4769698"/>
          </a:xfrm>
        </p:grpSpPr>
        <p:sp>
          <p:nvSpPr>
            <p:cNvPr id="35" name="Rectangle 34"/>
            <p:cNvSpPr/>
            <p:nvPr/>
          </p:nvSpPr>
          <p:spPr>
            <a:xfrm>
              <a:off x="8934726" y="5343277"/>
              <a:ext cx="2705984" cy="37371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Cloud 35"/>
            <p:cNvSpPr/>
            <p:nvPr/>
          </p:nvSpPr>
          <p:spPr>
            <a:xfrm rot="20220199">
              <a:off x="9140774" y="2164784"/>
              <a:ext cx="1699846" cy="1400606"/>
            </a:xfrm>
            <a:prstGeom prst="clou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Freeform 36"/>
            <p:cNvSpPr/>
            <p:nvPr/>
          </p:nvSpPr>
          <p:spPr>
            <a:xfrm>
              <a:off x="9535087" y="3214576"/>
              <a:ext cx="1535724" cy="2502412"/>
            </a:xfrm>
            <a:custGeom>
              <a:avLst/>
              <a:gdLst>
                <a:gd name="connsiteX0" fmla="*/ 128954 w 1547447"/>
                <a:gd name="connsiteY0" fmla="*/ 128954 h 3305908"/>
                <a:gd name="connsiteX1" fmla="*/ 304800 w 1547447"/>
                <a:gd name="connsiteY1" fmla="*/ 211015 h 3305908"/>
                <a:gd name="connsiteX2" fmla="*/ 468923 w 1547447"/>
                <a:gd name="connsiteY2" fmla="*/ 386862 h 3305908"/>
                <a:gd name="connsiteX3" fmla="*/ 633047 w 1547447"/>
                <a:gd name="connsiteY3" fmla="*/ 621323 h 3305908"/>
                <a:gd name="connsiteX4" fmla="*/ 644770 w 1547447"/>
                <a:gd name="connsiteY4" fmla="*/ 750277 h 3305908"/>
                <a:gd name="connsiteX5" fmla="*/ 644770 w 1547447"/>
                <a:gd name="connsiteY5" fmla="*/ 996462 h 3305908"/>
                <a:gd name="connsiteX6" fmla="*/ 644770 w 1547447"/>
                <a:gd name="connsiteY6" fmla="*/ 1336431 h 3305908"/>
                <a:gd name="connsiteX7" fmla="*/ 539262 w 1547447"/>
                <a:gd name="connsiteY7" fmla="*/ 1641231 h 3305908"/>
                <a:gd name="connsiteX8" fmla="*/ 562708 w 1547447"/>
                <a:gd name="connsiteY8" fmla="*/ 2051538 h 3305908"/>
                <a:gd name="connsiteX9" fmla="*/ 351693 w 1547447"/>
                <a:gd name="connsiteY9" fmla="*/ 2391508 h 3305908"/>
                <a:gd name="connsiteX10" fmla="*/ 351693 w 1547447"/>
                <a:gd name="connsiteY10" fmla="*/ 2661138 h 3305908"/>
                <a:gd name="connsiteX11" fmla="*/ 11723 w 1547447"/>
                <a:gd name="connsiteY11" fmla="*/ 2907323 h 3305908"/>
                <a:gd name="connsiteX12" fmla="*/ 0 w 1547447"/>
                <a:gd name="connsiteY12" fmla="*/ 3024554 h 3305908"/>
                <a:gd name="connsiteX13" fmla="*/ 152400 w 1547447"/>
                <a:gd name="connsiteY13" fmla="*/ 3012831 h 3305908"/>
                <a:gd name="connsiteX14" fmla="*/ 257908 w 1547447"/>
                <a:gd name="connsiteY14" fmla="*/ 2872154 h 3305908"/>
                <a:gd name="connsiteX15" fmla="*/ 339970 w 1547447"/>
                <a:gd name="connsiteY15" fmla="*/ 2836985 h 3305908"/>
                <a:gd name="connsiteX16" fmla="*/ 492370 w 1547447"/>
                <a:gd name="connsiteY16" fmla="*/ 2719754 h 3305908"/>
                <a:gd name="connsiteX17" fmla="*/ 715108 w 1547447"/>
                <a:gd name="connsiteY17" fmla="*/ 2801815 h 3305908"/>
                <a:gd name="connsiteX18" fmla="*/ 785447 w 1547447"/>
                <a:gd name="connsiteY18" fmla="*/ 3036277 h 3305908"/>
                <a:gd name="connsiteX19" fmla="*/ 890954 w 1547447"/>
                <a:gd name="connsiteY19" fmla="*/ 3188677 h 3305908"/>
                <a:gd name="connsiteX20" fmla="*/ 890954 w 1547447"/>
                <a:gd name="connsiteY20" fmla="*/ 3036277 h 3305908"/>
                <a:gd name="connsiteX21" fmla="*/ 902677 w 1547447"/>
                <a:gd name="connsiteY21" fmla="*/ 2860431 h 3305908"/>
                <a:gd name="connsiteX22" fmla="*/ 961293 w 1547447"/>
                <a:gd name="connsiteY22" fmla="*/ 2766646 h 3305908"/>
                <a:gd name="connsiteX23" fmla="*/ 1066800 w 1547447"/>
                <a:gd name="connsiteY23" fmla="*/ 2731477 h 3305908"/>
                <a:gd name="connsiteX24" fmla="*/ 1207477 w 1547447"/>
                <a:gd name="connsiteY24" fmla="*/ 3130062 h 3305908"/>
                <a:gd name="connsiteX25" fmla="*/ 1500554 w 1547447"/>
                <a:gd name="connsiteY25" fmla="*/ 3305908 h 3305908"/>
                <a:gd name="connsiteX26" fmla="*/ 1418493 w 1547447"/>
                <a:gd name="connsiteY26" fmla="*/ 3130062 h 3305908"/>
                <a:gd name="connsiteX27" fmla="*/ 1324708 w 1547447"/>
                <a:gd name="connsiteY27" fmla="*/ 2989385 h 3305908"/>
                <a:gd name="connsiteX28" fmla="*/ 1277816 w 1547447"/>
                <a:gd name="connsiteY28" fmla="*/ 2778369 h 3305908"/>
                <a:gd name="connsiteX29" fmla="*/ 1242647 w 1547447"/>
                <a:gd name="connsiteY29" fmla="*/ 2579077 h 3305908"/>
                <a:gd name="connsiteX30" fmla="*/ 1137139 w 1547447"/>
                <a:gd name="connsiteY30" fmla="*/ 2286000 h 3305908"/>
                <a:gd name="connsiteX31" fmla="*/ 1137139 w 1547447"/>
                <a:gd name="connsiteY31" fmla="*/ 2028092 h 3305908"/>
                <a:gd name="connsiteX32" fmla="*/ 1031631 w 1547447"/>
                <a:gd name="connsiteY32" fmla="*/ 1535723 h 3305908"/>
                <a:gd name="connsiteX33" fmla="*/ 1031631 w 1547447"/>
                <a:gd name="connsiteY33" fmla="*/ 691662 h 3305908"/>
                <a:gd name="connsiteX34" fmla="*/ 996462 w 1547447"/>
                <a:gd name="connsiteY34" fmla="*/ 586154 h 3305908"/>
                <a:gd name="connsiteX35" fmla="*/ 1137139 w 1547447"/>
                <a:gd name="connsiteY35" fmla="*/ 597877 h 3305908"/>
                <a:gd name="connsiteX36" fmla="*/ 1512277 w 1547447"/>
                <a:gd name="connsiteY36" fmla="*/ 269631 h 3305908"/>
                <a:gd name="connsiteX37" fmla="*/ 1547447 w 1547447"/>
                <a:gd name="connsiteY37" fmla="*/ 222738 h 3305908"/>
                <a:gd name="connsiteX38" fmla="*/ 1066800 w 1547447"/>
                <a:gd name="connsiteY38" fmla="*/ 433754 h 3305908"/>
                <a:gd name="connsiteX39" fmla="*/ 844062 w 1547447"/>
                <a:gd name="connsiteY39" fmla="*/ 0 h 3305908"/>
                <a:gd name="connsiteX40" fmla="*/ 785447 w 1547447"/>
                <a:gd name="connsiteY40" fmla="*/ 11723 h 3305908"/>
                <a:gd name="connsiteX41" fmla="*/ 726831 w 1547447"/>
                <a:gd name="connsiteY41" fmla="*/ 58615 h 3305908"/>
                <a:gd name="connsiteX42" fmla="*/ 738554 w 1547447"/>
                <a:gd name="connsiteY42" fmla="*/ 304800 h 3305908"/>
                <a:gd name="connsiteX43" fmla="*/ 351693 w 1547447"/>
                <a:gd name="connsiteY43" fmla="*/ 140677 h 3305908"/>
                <a:gd name="connsiteX0" fmla="*/ 128954 w 1547447"/>
                <a:gd name="connsiteY0" fmla="*/ 128954 h 3305908"/>
                <a:gd name="connsiteX1" fmla="*/ 304800 w 1547447"/>
                <a:gd name="connsiteY1" fmla="*/ 211015 h 3305908"/>
                <a:gd name="connsiteX2" fmla="*/ 468923 w 1547447"/>
                <a:gd name="connsiteY2" fmla="*/ 386862 h 3305908"/>
                <a:gd name="connsiteX3" fmla="*/ 633047 w 1547447"/>
                <a:gd name="connsiteY3" fmla="*/ 621323 h 3305908"/>
                <a:gd name="connsiteX4" fmla="*/ 644770 w 1547447"/>
                <a:gd name="connsiteY4" fmla="*/ 750277 h 3305908"/>
                <a:gd name="connsiteX5" fmla="*/ 644770 w 1547447"/>
                <a:gd name="connsiteY5" fmla="*/ 996462 h 3305908"/>
                <a:gd name="connsiteX6" fmla="*/ 644770 w 1547447"/>
                <a:gd name="connsiteY6" fmla="*/ 1336431 h 3305908"/>
                <a:gd name="connsiteX7" fmla="*/ 539262 w 1547447"/>
                <a:gd name="connsiteY7" fmla="*/ 1641231 h 3305908"/>
                <a:gd name="connsiteX8" fmla="*/ 562708 w 1547447"/>
                <a:gd name="connsiteY8" fmla="*/ 2051538 h 3305908"/>
                <a:gd name="connsiteX9" fmla="*/ 351693 w 1547447"/>
                <a:gd name="connsiteY9" fmla="*/ 2391508 h 3305908"/>
                <a:gd name="connsiteX10" fmla="*/ 351693 w 1547447"/>
                <a:gd name="connsiteY10" fmla="*/ 2661138 h 3305908"/>
                <a:gd name="connsiteX11" fmla="*/ 11723 w 1547447"/>
                <a:gd name="connsiteY11" fmla="*/ 2907323 h 3305908"/>
                <a:gd name="connsiteX12" fmla="*/ 0 w 1547447"/>
                <a:gd name="connsiteY12" fmla="*/ 3024554 h 3305908"/>
                <a:gd name="connsiteX13" fmla="*/ 152400 w 1547447"/>
                <a:gd name="connsiteY13" fmla="*/ 3012831 h 3305908"/>
                <a:gd name="connsiteX14" fmla="*/ 257908 w 1547447"/>
                <a:gd name="connsiteY14" fmla="*/ 2872154 h 3305908"/>
                <a:gd name="connsiteX15" fmla="*/ 339970 w 1547447"/>
                <a:gd name="connsiteY15" fmla="*/ 2836985 h 3305908"/>
                <a:gd name="connsiteX16" fmla="*/ 492370 w 1547447"/>
                <a:gd name="connsiteY16" fmla="*/ 2719754 h 3305908"/>
                <a:gd name="connsiteX17" fmla="*/ 715108 w 1547447"/>
                <a:gd name="connsiteY17" fmla="*/ 2801815 h 3305908"/>
                <a:gd name="connsiteX18" fmla="*/ 785447 w 1547447"/>
                <a:gd name="connsiteY18" fmla="*/ 3036277 h 3305908"/>
                <a:gd name="connsiteX19" fmla="*/ 890954 w 1547447"/>
                <a:gd name="connsiteY19" fmla="*/ 3188677 h 3305908"/>
                <a:gd name="connsiteX20" fmla="*/ 890954 w 1547447"/>
                <a:gd name="connsiteY20" fmla="*/ 3036277 h 3305908"/>
                <a:gd name="connsiteX21" fmla="*/ 902677 w 1547447"/>
                <a:gd name="connsiteY21" fmla="*/ 2860431 h 3305908"/>
                <a:gd name="connsiteX22" fmla="*/ 961293 w 1547447"/>
                <a:gd name="connsiteY22" fmla="*/ 2766646 h 3305908"/>
                <a:gd name="connsiteX23" fmla="*/ 1066800 w 1547447"/>
                <a:gd name="connsiteY23" fmla="*/ 2731477 h 3305908"/>
                <a:gd name="connsiteX24" fmla="*/ 1207477 w 1547447"/>
                <a:gd name="connsiteY24" fmla="*/ 3130062 h 3305908"/>
                <a:gd name="connsiteX25" fmla="*/ 1500554 w 1547447"/>
                <a:gd name="connsiteY25" fmla="*/ 3305908 h 3305908"/>
                <a:gd name="connsiteX26" fmla="*/ 1418493 w 1547447"/>
                <a:gd name="connsiteY26" fmla="*/ 3130062 h 3305908"/>
                <a:gd name="connsiteX27" fmla="*/ 1324708 w 1547447"/>
                <a:gd name="connsiteY27" fmla="*/ 2989385 h 3305908"/>
                <a:gd name="connsiteX28" fmla="*/ 1277816 w 1547447"/>
                <a:gd name="connsiteY28" fmla="*/ 2778369 h 3305908"/>
                <a:gd name="connsiteX29" fmla="*/ 1242647 w 1547447"/>
                <a:gd name="connsiteY29" fmla="*/ 2579077 h 3305908"/>
                <a:gd name="connsiteX30" fmla="*/ 1137139 w 1547447"/>
                <a:gd name="connsiteY30" fmla="*/ 2286000 h 3305908"/>
                <a:gd name="connsiteX31" fmla="*/ 1137139 w 1547447"/>
                <a:gd name="connsiteY31" fmla="*/ 2028092 h 3305908"/>
                <a:gd name="connsiteX32" fmla="*/ 1031631 w 1547447"/>
                <a:gd name="connsiteY32" fmla="*/ 1535723 h 3305908"/>
                <a:gd name="connsiteX33" fmla="*/ 1031631 w 1547447"/>
                <a:gd name="connsiteY33" fmla="*/ 691662 h 3305908"/>
                <a:gd name="connsiteX34" fmla="*/ 1113693 w 1547447"/>
                <a:gd name="connsiteY34" fmla="*/ 644769 h 3305908"/>
                <a:gd name="connsiteX35" fmla="*/ 1137139 w 1547447"/>
                <a:gd name="connsiteY35" fmla="*/ 597877 h 3305908"/>
                <a:gd name="connsiteX36" fmla="*/ 1512277 w 1547447"/>
                <a:gd name="connsiteY36" fmla="*/ 269631 h 3305908"/>
                <a:gd name="connsiteX37" fmla="*/ 1547447 w 1547447"/>
                <a:gd name="connsiteY37" fmla="*/ 222738 h 3305908"/>
                <a:gd name="connsiteX38" fmla="*/ 1066800 w 1547447"/>
                <a:gd name="connsiteY38" fmla="*/ 433754 h 3305908"/>
                <a:gd name="connsiteX39" fmla="*/ 844062 w 1547447"/>
                <a:gd name="connsiteY39" fmla="*/ 0 h 3305908"/>
                <a:gd name="connsiteX40" fmla="*/ 785447 w 1547447"/>
                <a:gd name="connsiteY40" fmla="*/ 11723 h 3305908"/>
                <a:gd name="connsiteX41" fmla="*/ 726831 w 1547447"/>
                <a:gd name="connsiteY41" fmla="*/ 58615 h 3305908"/>
                <a:gd name="connsiteX42" fmla="*/ 738554 w 1547447"/>
                <a:gd name="connsiteY42" fmla="*/ 304800 h 3305908"/>
                <a:gd name="connsiteX43" fmla="*/ 351693 w 1547447"/>
                <a:gd name="connsiteY43" fmla="*/ 140677 h 3305908"/>
                <a:gd name="connsiteX0" fmla="*/ 128954 w 1547447"/>
                <a:gd name="connsiteY0" fmla="*/ 128954 h 3305908"/>
                <a:gd name="connsiteX1" fmla="*/ 304800 w 1547447"/>
                <a:gd name="connsiteY1" fmla="*/ 211015 h 3305908"/>
                <a:gd name="connsiteX2" fmla="*/ 468923 w 1547447"/>
                <a:gd name="connsiteY2" fmla="*/ 386862 h 3305908"/>
                <a:gd name="connsiteX3" fmla="*/ 633047 w 1547447"/>
                <a:gd name="connsiteY3" fmla="*/ 621323 h 3305908"/>
                <a:gd name="connsiteX4" fmla="*/ 644770 w 1547447"/>
                <a:gd name="connsiteY4" fmla="*/ 750277 h 3305908"/>
                <a:gd name="connsiteX5" fmla="*/ 644770 w 1547447"/>
                <a:gd name="connsiteY5" fmla="*/ 996462 h 3305908"/>
                <a:gd name="connsiteX6" fmla="*/ 644770 w 1547447"/>
                <a:gd name="connsiteY6" fmla="*/ 1336431 h 3305908"/>
                <a:gd name="connsiteX7" fmla="*/ 539262 w 1547447"/>
                <a:gd name="connsiteY7" fmla="*/ 1641231 h 3305908"/>
                <a:gd name="connsiteX8" fmla="*/ 562708 w 1547447"/>
                <a:gd name="connsiteY8" fmla="*/ 2051538 h 3305908"/>
                <a:gd name="connsiteX9" fmla="*/ 436753 w 1547447"/>
                <a:gd name="connsiteY9" fmla="*/ 2455304 h 3305908"/>
                <a:gd name="connsiteX10" fmla="*/ 351693 w 1547447"/>
                <a:gd name="connsiteY10" fmla="*/ 2661138 h 3305908"/>
                <a:gd name="connsiteX11" fmla="*/ 11723 w 1547447"/>
                <a:gd name="connsiteY11" fmla="*/ 2907323 h 3305908"/>
                <a:gd name="connsiteX12" fmla="*/ 0 w 1547447"/>
                <a:gd name="connsiteY12" fmla="*/ 3024554 h 3305908"/>
                <a:gd name="connsiteX13" fmla="*/ 152400 w 1547447"/>
                <a:gd name="connsiteY13" fmla="*/ 3012831 h 3305908"/>
                <a:gd name="connsiteX14" fmla="*/ 257908 w 1547447"/>
                <a:gd name="connsiteY14" fmla="*/ 2872154 h 3305908"/>
                <a:gd name="connsiteX15" fmla="*/ 339970 w 1547447"/>
                <a:gd name="connsiteY15" fmla="*/ 2836985 h 3305908"/>
                <a:gd name="connsiteX16" fmla="*/ 492370 w 1547447"/>
                <a:gd name="connsiteY16" fmla="*/ 2719754 h 3305908"/>
                <a:gd name="connsiteX17" fmla="*/ 715108 w 1547447"/>
                <a:gd name="connsiteY17" fmla="*/ 2801815 h 3305908"/>
                <a:gd name="connsiteX18" fmla="*/ 785447 w 1547447"/>
                <a:gd name="connsiteY18" fmla="*/ 3036277 h 3305908"/>
                <a:gd name="connsiteX19" fmla="*/ 890954 w 1547447"/>
                <a:gd name="connsiteY19" fmla="*/ 3188677 h 3305908"/>
                <a:gd name="connsiteX20" fmla="*/ 890954 w 1547447"/>
                <a:gd name="connsiteY20" fmla="*/ 3036277 h 3305908"/>
                <a:gd name="connsiteX21" fmla="*/ 902677 w 1547447"/>
                <a:gd name="connsiteY21" fmla="*/ 2860431 h 3305908"/>
                <a:gd name="connsiteX22" fmla="*/ 961293 w 1547447"/>
                <a:gd name="connsiteY22" fmla="*/ 2766646 h 3305908"/>
                <a:gd name="connsiteX23" fmla="*/ 1066800 w 1547447"/>
                <a:gd name="connsiteY23" fmla="*/ 2731477 h 3305908"/>
                <a:gd name="connsiteX24" fmla="*/ 1207477 w 1547447"/>
                <a:gd name="connsiteY24" fmla="*/ 3130062 h 3305908"/>
                <a:gd name="connsiteX25" fmla="*/ 1500554 w 1547447"/>
                <a:gd name="connsiteY25" fmla="*/ 3305908 h 3305908"/>
                <a:gd name="connsiteX26" fmla="*/ 1418493 w 1547447"/>
                <a:gd name="connsiteY26" fmla="*/ 3130062 h 3305908"/>
                <a:gd name="connsiteX27" fmla="*/ 1324708 w 1547447"/>
                <a:gd name="connsiteY27" fmla="*/ 2989385 h 3305908"/>
                <a:gd name="connsiteX28" fmla="*/ 1277816 w 1547447"/>
                <a:gd name="connsiteY28" fmla="*/ 2778369 h 3305908"/>
                <a:gd name="connsiteX29" fmla="*/ 1242647 w 1547447"/>
                <a:gd name="connsiteY29" fmla="*/ 2579077 h 3305908"/>
                <a:gd name="connsiteX30" fmla="*/ 1137139 w 1547447"/>
                <a:gd name="connsiteY30" fmla="*/ 2286000 h 3305908"/>
                <a:gd name="connsiteX31" fmla="*/ 1137139 w 1547447"/>
                <a:gd name="connsiteY31" fmla="*/ 2028092 h 3305908"/>
                <a:gd name="connsiteX32" fmla="*/ 1031631 w 1547447"/>
                <a:gd name="connsiteY32" fmla="*/ 1535723 h 3305908"/>
                <a:gd name="connsiteX33" fmla="*/ 1031631 w 1547447"/>
                <a:gd name="connsiteY33" fmla="*/ 691662 h 3305908"/>
                <a:gd name="connsiteX34" fmla="*/ 1113693 w 1547447"/>
                <a:gd name="connsiteY34" fmla="*/ 644769 h 3305908"/>
                <a:gd name="connsiteX35" fmla="*/ 1137139 w 1547447"/>
                <a:gd name="connsiteY35" fmla="*/ 597877 h 3305908"/>
                <a:gd name="connsiteX36" fmla="*/ 1512277 w 1547447"/>
                <a:gd name="connsiteY36" fmla="*/ 269631 h 3305908"/>
                <a:gd name="connsiteX37" fmla="*/ 1547447 w 1547447"/>
                <a:gd name="connsiteY37" fmla="*/ 222738 h 3305908"/>
                <a:gd name="connsiteX38" fmla="*/ 1066800 w 1547447"/>
                <a:gd name="connsiteY38" fmla="*/ 433754 h 3305908"/>
                <a:gd name="connsiteX39" fmla="*/ 844062 w 1547447"/>
                <a:gd name="connsiteY39" fmla="*/ 0 h 3305908"/>
                <a:gd name="connsiteX40" fmla="*/ 785447 w 1547447"/>
                <a:gd name="connsiteY40" fmla="*/ 11723 h 3305908"/>
                <a:gd name="connsiteX41" fmla="*/ 726831 w 1547447"/>
                <a:gd name="connsiteY41" fmla="*/ 58615 h 3305908"/>
                <a:gd name="connsiteX42" fmla="*/ 738554 w 1547447"/>
                <a:gd name="connsiteY42" fmla="*/ 304800 h 3305908"/>
                <a:gd name="connsiteX43" fmla="*/ 351693 w 1547447"/>
                <a:gd name="connsiteY43" fmla="*/ 140677 h 3305908"/>
                <a:gd name="connsiteX0" fmla="*/ 128954 w 1547447"/>
                <a:gd name="connsiteY0" fmla="*/ 128954 h 3305908"/>
                <a:gd name="connsiteX1" fmla="*/ 304800 w 1547447"/>
                <a:gd name="connsiteY1" fmla="*/ 211015 h 3305908"/>
                <a:gd name="connsiteX2" fmla="*/ 468923 w 1547447"/>
                <a:gd name="connsiteY2" fmla="*/ 386862 h 3305908"/>
                <a:gd name="connsiteX3" fmla="*/ 633047 w 1547447"/>
                <a:gd name="connsiteY3" fmla="*/ 621323 h 3305908"/>
                <a:gd name="connsiteX4" fmla="*/ 644770 w 1547447"/>
                <a:gd name="connsiteY4" fmla="*/ 750277 h 3305908"/>
                <a:gd name="connsiteX5" fmla="*/ 644770 w 1547447"/>
                <a:gd name="connsiteY5" fmla="*/ 996462 h 3305908"/>
                <a:gd name="connsiteX6" fmla="*/ 644770 w 1547447"/>
                <a:gd name="connsiteY6" fmla="*/ 1336431 h 3305908"/>
                <a:gd name="connsiteX7" fmla="*/ 539262 w 1547447"/>
                <a:gd name="connsiteY7" fmla="*/ 1641231 h 3305908"/>
                <a:gd name="connsiteX8" fmla="*/ 562708 w 1547447"/>
                <a:gd name="connsiteY8" fmla="*/ 2051538 h 3305908"/>
                <a:gd name="connsiteX9" fmla="*/ 436753 w 1547447"/>
                <a:gd name="connsiteY9" fmla="*/ 2455304 h 3305908"/>
                <a:gd name="connsiteX10" fmla="*/ 351693 w 1547447"/>
                <a:gd name="connsiteY10" fmla="*/ 2661138 h 3305908"/>
                <a:gd name="connsiteX11" fmla="*/ 11723 w 1547447"/>
                <a:gd name="connsiteY11" fmla="*/ 2907323 h 3305908"/>
                <a:gd name="connsiteX12" fmla="*/ 0 w 1547447"/>
                <a:gd name="connsiteY12" fmla="*/ 3024554 h 3305908"/>
                <a:gd name="connsiteX13" fmla="*/ 152400 w 1547447"/>
                <a:gd name="connsiteY13" fmla="*/ 3012831 h 3305908"/>
                <a:gd name="connsiteX14" fmla="*/ 257908 w 1547447"/>
                <a:gd name="connsiteY14" fmla="*/ 2872154 h 3305908"/>
                <a:gd name="connsiteX15" fmla="*/ 339970 w 1547447"/>
                <a:gd name="connsiteY15" fmla="*/ 2836985 h 3305908"/>
                <a:gd name="connsiteX16" fmla="*/ 492370 w 1547447"/>
                <a:gd name="connsiteY16" fmla="*/ 2719754 h 3305908"/>
                <a:gd name="connsiteX17" fmla="*/ 715108 w 1547447"/>
                <a:gd name="connsiteY17" fmla="*/ 2801815 h 3305908"/>
                <a:gd name="connsiteX18" fmla="*/ 673806 w 1547447"/>
                <a:gd name="connsiteY18" fmla="*/ 3116021 h 3305908"/>
                <a:gd name="connsiteX19" fmla="*/ 890954 w 1547447"/>
                <a:gd name="connsiteY19" fmla="*/ 3188677 h 3305908"/>
                <a:gd name="connsiteX20" fmla="*/ 890954 w 1547447"/>
                <a:gd name="connsiteY20" fmla="*/ 3036277 h 3305908"/>
                <a:gd name="connsiteX21" fmla="*/ 902677 w 1547447"/>
                <a:gd name="connsiteY21" fmla="*/ 2860431 h 3305908"/>
                <a:gd name="connsiteX22" fmla="*/ 961293 w 1547447"/>
                <a:gd name="connsiteY22" fmla="*/ 2766646 h 3305908"/>
                <a:gd name="connsiteX23" fmla="*/ 1066800 w 1547447"/>
                <a:gd name="connsiteY23" fmla="*/ 2731477 h 3305908"/>
                <a:gd name="connsiteX24" fmla="*/ 1207477 w 1547447"/>
                <a:gd name="connsiteY24" fmla="*/ 3130062 h 3305908"/>
                <a:gd name="connsiteX25" fmla="*/ 1500554 w 1547447"/>
                <a:gd name="connsiteY25" fmla="*/ 3305908 h 3305908"/>
                <a:gd name="connsiteX26" fmla="*/ 1418493 w 1547447"/>
                <a:gd name="connsiteY26" fmla="*/ 3130062 h 3305908"/>
                <a:gd name="connsiteX27" fmla="*/ 1324708 w 1547447"/>
                <a:gd name="connsiteY27" fmla="*/ 2989385 h 3305908"/>
                <a:gd name="connsiteX28" fmla="*/ 1277816 w 1547447"/>
                <a:gd name="connsiteY28" fmla="*/ 2778369 h 3305908"/>
                <a:gd name="connsiteX29" fmla="*/ 1242647 w 1547447"/>
                <a:gd name="connsiteY29" fmla="*/ 2579077 h 3305908"/>
                <a:gd name="connsiteX30" fmla="*/ 1137139 w 1547447"/>
                <a:gd name="connsiteY30" fmla="*/ 2286000 h 3305908"/>
                <a:gd name="connsiteX31" fmla="*/ 1137139 w 1547447"/>
                <a:gd name="connsiteY31" fmla="*/ 2028092 h 3305908"/>
                <a:gd name="connsiteX32" fmla="*/ 1031631 w 1547447"/>
                <a:gd name="connsiteY32" fmla="*/ 1535723 h 3305908"/>
                <a:gd name="connsiteX33" fmla="*/ 1031631 w 1547447"/>
                <a:gd name="connsiteY33" fmla="*/ 691662 h 3305908"/>
                <a:gd name="connsiteX34" fmla="*/ 1113693 w 1547447"/>
                <a:gd name="connsiteY34" fmla="*/ 644769 h 3305908"/>
                <a:gd name="connsiteX35" fmla="*/ 1137139 w 1547447"/>
                <a:gd name="connsiteY35" fmla="*/ 597877 h 3305908"/>
                <a:gd name="connsiteX36" fmla="*/ 1512277 w 1547447"/>
                <a:gd name="connsiteY36" fmla="*/ 269631 h 3305908"/>
                <a:gd name="connsiteX37" fmla="*/ 1547447 w 1547447"/>
                <a:gd name="connsiteY37" fmla="*/ 222738 h 3305908"/>
                <a:gd name="connsiteX38" fmla="*/ 1066800 w 1547447"/>
                <a:gd name="connsiteY38" fmla="*/ 433754 h 3305908"/>
                <a:gd name="connsiteX39" fmla="*/ 844062 w 1547447"/>
                <a:gd name="connsiteY39" fmla="*/ 0 h 3305908"/>
                <a:gd name="connsiteX40" fmla="*/ 785447 w 1547447"/>
                <a:gd name="connsiteY40" fmla="*/ 11723 h 3305908"/>
                <a:gd name="connsiteX41" fmla="*/ 726831 w 1547447"/>
                <a:gd name="connsiteY41" fmla="*/ 58615 h 3305908"/>
                <a:gd name="connsiteX42" fmla="*/ 738554 w 1547447"/>
                <a:gd name="connsiteY42" fmla="*/ 304800 h 3305908"/>
                <a:gd name="connsiteX43" fmla="*/ 351693 w 1547447"/>
                <a:gd name="connsiteY43" fmla="*/ 140677 h 3305908"/>
                <a:gd name="connsiteX0" fmla="*/ 128954 w 1547447"/>
                <a:gd name="connsiteY0" fmla="*/ 128954 h 3305908"/>
                <a:gd name="connsiteX1" fmla="*/ 304800 w 1547447"/>
                <a:gd name="connsiteY1" fmla="*/ 211015 h 3305908"/>
                <a:gd name="connsiteX2" fmla="*/ 468923 w 1547447"/>
                <a:gd name="connsiteY2" fmla="*/ 386862 h 3305908"/>
                <a:gd name="connsiteX3" fmla="*/ 633047 w 1547447"/>
                <a:gd name="connsiteY3" fmla="*/ 621323 h 3305908"/>
                <a:gd name="connsiteX4" fmla="*/ 644770 w 1547447"/>
                <a:gd name="connsiteY4" fmla="*/ 750277 h 3305908"/>
                <a:gd name="connsiteX5" fmla="*/ 644770 w 1547447"/>
                <a:gd name="connsiteY5" fmla="*/ 996462 h 3305908"/>
                <a:gd name="connsiteX6" fmla="*/ 644770 w 1547447"/>
                <a:gd name="connsiteY6" fmla="*/ 1336431 h 3305908"/>
                <a:gd name="connsiteX7" fmla="*/ 539262 w 1547447"/>
                <a:gd name="connsiteY7" fmla="*/ 1641231 h 3305908"/>
                <a:gd name="connsiteX8" fmla="*/ 562708 w 1547447"/>
                <a:gd name="connsiteY8" fmla="*/ 2051538 h 3305908"/>
                <a:gd name="connsiteX9" fmla="*/ 436753 w 1547447"/>
                <a:gd name="connsiteY9" fmla="*/ 2455304 h 3305908"/>
                <a:gd name="connsiteX10" fmla="*/ 351693 w 1547447"/>
                <a:gd name="connsiteY10" fmla="*/ 2661138 h 3305908"/>
                <a:gd name="connsiteX11" fmla="*/ 11723 w 1547447"/>
                <a:gd name="connsiteY11" fmla="*/ 2907323 h 3305908"/>
                <a:gd name="connsiteX12" fmla="*/ 0 w 1547447"/>
                <a:gd name="connsiteY12" fmla="*/ 3024554 h 3305908"/>
                <a:gd name="connsiteX13" fmla="*/ 152400 w 1547447"/>
                <a:gd name="connsiteY13" fmla="*/ 3012831 h 3305908"/>
                <a:gd name="connsiteX14" fmla="*/ 257908 w 1547447"/>
                <a:gd name="connsiteY14" fmla="*/ 2872154 h 3305908"/>
                <a:gd name="connsiteX15" fmla="*/ 339970 w 1547447"/>
                <a:gd name="connsiteY15" fmla="*/ 2836985 h 3305908"/>
                <a:gd name="connsiteX16" fmla="*/ 492370 w 1547447"/>
                <a:gd name="connsiteY16" fmla="*/ 2719754 h 3305908"/>
                <a:gd name="connsiteX17" fmla="*/ 715108 w 1547447"/>
                <a:gd name="connsiteY17" fmla="*/ 2801815 h 3305908"/>
                <a:gd name="connsiteX18" fmla="*/ 673806 w 1547447"/>
                <a:gd name="connsiteY18" fmla="*/ 3116021 h 3305908"/>
                <a:gd name="connsiteX19" fmla="*/ 832475 w 1547447"/>
                <a:gd name="connsiteY19" fmla="*/ 3103617 h 3305908"/>
                <a:gd name="connsiteX20" fmla="*/ 890954 w 1547447"/>
                <a:gd name="connsiteY20" fmla="*/ 3036277 h 3305908"/>
                <a:gd name="connsiteX21" fmla="*/ 902677 w 1547447"/>
                <a:gd name="connsiteY21" fmla="*/ 2860431 h 3305908"/>
                <a:gd name="connsiteX22" fmla="*/ 961293 w 1547447"/>
                <a:gd name="connsiteY22" fmla="*/ 2766646 h 3305908"/>
                <a:gd name="connsiteX23" fmla="*/ 1066800 w 1547447"/>
                <a:gd name="connsiteY23" fmla="*/ 2731477 h 3305908"/>
                <a:gd name="connsiteX24" fmla="*/ 1207477 w 1547447"/>
                <a:gd name="connsiteY24" fmla="*/ 3130062 h 3305908"/>
                <a:gd name="connsiteX25" fmla="*/ 1500554 w 1547447"/>
                <a:gd name="connsiteY25" fmla="*/ 3305908 h 3305908"/>
                <a:gd name="connsiteX26" fmla="*/ 1418493 w 1547447"/>
                <a:gd name="connsiteY26" fmla="*/ 3130062 h 3305908"/>
                <a:gd name="connsiteX27" fmla="*/ 1324708 w 1547447"/>
                <a:gd name="connsiteY27" fmla="*/ 2989385 h 3305908"/>
                <a:gd name="connsiteX28" fmla="*/ 1277816 w 1547447"/>
                <a:gd name="connsiteY28" fmla="*/ 2778369 h 3305908"/>
                <a:gd name="connsiteX29" fmla="*/ 1242647 w 1547447"/>
                <a:gd name="connsiteY29" fmla="*/ 2579077 h 3305908"/>
                <a:gd name="connsiteX30" fmla="*/ 1137139 w 1547447"/>
                <a:gd name="connsiteY30" fmla="*/ 2286000 h 3305908"/>
                <a:gd name="connsiteX31" fmla="*/ 1137139 w 1547447"/>
                <a:gd name="connsiteY31" fmla="*/ 2028092 h 3305908"/>
                <a:gd name="connsiteX32" fmla="*/ 1031631 w 1547447"/>
                <a:gd name="connsiteY32" fmla="*/ 1535723 h 3305908"/>
                <a:gd name="connsiteX33" fmla="*/ 1031631 w 1547447"/>
                <a:gd name="connsiteY33" fmla="*/ 691662 h 3305908"/>
                <a:gd name="connsiteX34" fmla="*/ 1113693 w 1547447"/>
                <a:gd name="connsiteY34" fmla="*/ 644769 h 3305908"/>
                <a:gd name="connsiteX35" fmla="*/ 1137139 w 1547447"/>
                <a:gd name="connsiteY35" fmla="*/ 597877 h 3305908"/>
                <a:gd name="connsiteX36" fmla="*/ 1512277 w 1547447"/>
                <a:gd name="connsiteY36" fmla="*/ 269631 h 3305908"/>
                <a:gd name="connsiteX37" fmla="*/ 1547447 w 1547447"/>
                <a:gd name="connsiteY37" fmla="*/ 222738 h 3305908"/>
                <a:gd name="connsiteX38" fmla="*/ 1066800 w 1547447"/>
                <a:gd name="connsiteY38" fmla="*/ 433754 h 3305908"/>
                <a:gd name="connsiteX39" fmla="*/ 844062 w 1547447"/>
                <a:gd name="connsiteY39" fmla="*/ 0 h 3305908"/>
                <a:gd name="connsiteX40" fmla="*/ 785447 w 1547447"/>
                <a:gd name="connsiteY40" fmla="*/ 11723 h 3305908"/>
                <a:gd name="connsiteX41" fmla="*/ 726831 w 1547447"/>
                <a:gd name="connsiteY41" fmla="*/ 58615 h 3305908"/>
                <a:gd name="connsiteX42" fmla="*/ 738554 w 1547447"/>
                <a:gd name="connsiteY42" fmla="*/ 304800 h 3305908"/>
                <a:gd name="connsiteX43" fmla="*/ 351693 w 1547447"/>
                <a:gd name="connsiteY43" fmla="*/ 140677 h 3305908"/>
                <a:gd name="connsiteX0" fmla="*/ 128954 w 1547447"/>
                <a:gd name="connsiteY0" fmla="*/ 128954 h 3305908"/>
                <a:gd name="connsiteX1" fmla="*/ 304800 w 1547447"/>
                <a:gd name="connsiteY1" fmla="*/ 211015 h 3305908"/>
                <a:gd name="connsiteX2" fmla="*/ 468923 w 1547447"/>
                <a:gd name="connsiteY2" fmla="*/ 386862 h 3305908"/>
                <a:gd name="connsiteX3" fmla="*/ 633047 w 1547447"/>
                <a:gd name="connsiteY3" fmla="*/ 621323 h 3305908"/>
                <a:gd name="connsiteX4" fmla="*/ 644770 w 1547447"/>
                <a:gd name="connsiteY4" fmla="*/ 750277 h 3305908"/>
                <a:gd name="connsiteX5" fmla="*/ 644770 w 1547447"/>
                <a:gd name="connsiteY5" fmla="*/ 996462 h 3305908"/>
                <a:gd name="connsiteX6" fmla="*/ 644770 w 1547447"/>
                <a:gd name="connsiteY6" fmla="*/ 1336431 h 3305908"/>
                <a:gd name="connsiteX7" fmla="*/ 539262 w 1547447"/>
                <a:gd name="connsiteY7" fmla="*/ 1641231 h 3305908"/>
                <a:gd name="connsiteX8" fmla="*/ 562708 w 1547447"/>
                <a:gd name="connsiteY8" fmla="*/ 2051538 h 3305908"/>
                <a:gd name="connsiteX9" fmla="*/ 436753 w 1547447"/>
                <a:gd name="connsiteY9" fmla="*/ 2455304 h 3305908"/>
                <a:gd name="connsiteX10" fmla="*/ 351693 w 1547447"/>
                <a:gd name="connsiteY10" fmla="*/ 2661138 h 3305908"/>
                <a:gd name="connsiteX11" fmla="*/ 11723 w 1547447"/>
                <a:gd name="connsiteY11" fmla="*/ 2907323 h 3305908"/>
                <a:gd name="connsiteX12" fmla="*/ 0 w 1547447"/>
                <a:gd name="connsiteY12" fmla="*/ 3024554 h 3305908"/>
                <a:gd name="connsiteX13" fmla="*/ 152400 w 1547447"/>
                <a:gd name="connsiteY13" fmla="*/ 3012831 h 3305908"/>
                <a:gd name="connsiteX14" fmla="*/ 257908 w 1547447"/>
                <a:gd name="connsiteY14" fmla="*/ 2872154 h 3305908"/>
                <a:gd name="connsiteX15" fmla="*/ 339970 w 1547447"/>
                <a:gd name="connsiteY15" fmla="*/ 2836985 h 3305908"/>
                <a:gd name="connsiteX16" fmla="*/ 492370 w 1547447"/>
                <a:gd name="connsiteY16" fmla="*/ 2719754 h 3305908"/>
                <a:gd name="connsiteX17" fmla="*/ 715108 w 1547447"/>
                <a:gd name="connsiteY17" fmla="*/ 2801815 h 3305908"/>
                <a:gd name="connsiteX18" fmla="*/ 673806 w 1547447"/>
                <a:gd name="connsiteY18" fmla="*/ 3116021 h 3305908"/>
                <a:gd name="connsiteX19" fmla="*/ 832475 w 1547447"/>
                <a:gd name="connsiteY19" fmla="*/ 3103617 h 3305908"/>
                <a:gd name="connsiteX20" fmla="*/ 890954 w 1547447"/>
                <a:gd name="connsiteY20" fmla="*/ 3036277 h 3305908"/>
                <a:gd name="connsiteX21" fmla="*/ 902677 w 1547447"/>
                <a:gd name="connsiteY21" fmla="*/ 2860431 h 3305908"/>
                <a:gd name="connsiteX22" fmla="*/ 961293 w 1547447"/>
                <a:gd name="connsiteY22" fmla="*/ 2766646 h 3305908"/>
                <a:gd name="connsiteX23" fmla="*/ 1066800 w 1547447"/>
                <a:gd name="connsiteY23" fmla="*/ 2731477 h 3305908"/>
                <a:gd name="connsiteX24" fmla="*/ 1143682 w 1547447"/>
                <a:gd name="connsiteY24" fmla="*/ 2970574 h 3305908"/>
                <a:gd name="connsiteX25" fmla="*/ 1500554 w 1547447"/>
                <a:gd name="connsiteY25" fmla="*/ 3305908 h 3305908"/>
                <a:gd name="connsiteX26" fmla="*/ 1418493 w 1547447"/>
                <a:gd name="connsiteY26" fmla="*/ 3130062 h 3305908"/>
                <a:gd name="connsiteX27" fmla="*/ 1324708 w 1547447"/>
                <a:gd name="connsiteY27" fmla="*/ 2989385 h 3305908"/>
                <a:gd name="connsiteX28" fmla="*/ 1277816 w 1547447"/>
                <a:gd name="connsiteY28" fmla="*/ 2778369 h 3305908"/>
                <a:gd name="connsiteX29" fmla="*/ 1242647 w 1547447"/>
                <a:gd name="connsiteY29" fmla="*/ 2579077 h 3305908"/>
                <a:gd name="connsiteX30" fmla="*/ 1137139 w 1547447"/>
                <a:gd name="connsiteY30" fmla="*/ 2286000 h 3305908"/>
                <a:gd name="connsiteX31" fmla="*/ 1137139 w 1547447"/>
                <a:gd name="connsiteY31" fmla="*/ 2028092 h 3305908"/>
                <a:gd name="connsiteX32" fmla="*/ 1031631 w 1547447"/>
                <a:gd name="connsiteY32" fmla="*/ 1535723 h 3305908"/>
                <a:gd name="connsiteX33" fmla="*/ 1031631 w 1547447"/>
                <a:gd name="connsiteY33" fmla="*/ 691662 h 3305908"/>
                <a:gd name="connsiteX34" fmla="*/ 1113693 w 1547447"/>
                <a:gd name="connsiteY34" fmla="*/ 644769 h 3305908"/>
                <a:gd name="connsiteX35" fmla="*/ 1137139 w 1547447"/>
                <a:gd name="connsiteY35" fmla="*/ 597877 h 3305908"/>
                <a:gd name="connsiteX36" fmla="*/ 1512277 w 1547447"/>
                <a:gd name="connsiteY36" fmla="*/ 269631 h 3305908"/>
                <a:gd name="connsiteX37" fmla="*/ 1547447 w 1547447"/>
                <a:gd name="connsiteY37" fmla="*/ 222738 h 3305908"/>
                <a:gd name="connsiteX38" fmla="*/ 1066800 w 1547447"/>
                <a:gd name="connsiteY38" fmla="*/ 433754 h 3305908"/>
                <a:gd name="connsiteX39" fmla="*/ 844062 w 1547447"/>
                <a:gd name="connsiteY39" fmla="*/ 0 h 3305908"/>
                <a:gd name="connsiteX40" fmla="*/ 785447 w 1547447"/>
                <a:gd name="connsiteY40" fmla="*/ 11723 h 3305908"/>
                <a:gd name="connsiteX41" fmla="*/ 726831 w 1547447"/>
                <a:gd name="connsiteY41" fmla="*/ 58615 h 3305908"/>
                <a:gd name="connsiteX42" fmla="*/ 738554 w 1547447"/>
                <a:gd name="connsiteY42" fmla="*/ 304800 h 3305908"/>
                <a:gd name="connsiteX43" fmla="*/ 351693 w 1547447"/>
                <a:gd name="connsiteY43" fmla="*/ 140677 h 3305908"/>
                <a:gd name="connsiteX0" fmla="*/ 128954 w 1547447"/>
                <a:gd name="connsiteY0" fmla="*/ 128954 h 3130062"/>
                <a:gd name="connsiteX1" fmla="*/ 304800 w 1547447"/>
                <a:gd name="connsiteY1" fmla="*/ 211015 h 3130062"/>
                <a:gd name="connsiteX2" fmla="*/ 468923 w 1547447"/>
                <a:gd name="connsiteY2" fmla="*/ 386862 h 3130062"/>
                <a:gd name="connsiteX3" fmla="*/ 633047 w 1547447"/>
                <a:gd name="connsiteY3" fmla="*/ 621323 h 3130062"/>
                <a:gd name="connsiteX4" fmla="*/ 644770 w 1547447"/>
                <a:gd name="connsiteY4" fmla="*/ 750277 h 3130062"/>
                <a:gd name="connsiteX5" fmla="*/ 644770 w 1547447"/>
                <a:gd name="connsiteY5" fmla="*/ 996462 h 3130062"/>
                <a:gd name="connsiteX6" fmla="*/ 644770 w 1547447"/>
                <a:gd name="connsiteY6" fmla="*/ 1336431 h 3130062"/>
                <a:gd name="connsiteX7" fmla="*/ 539262 w 1547447"/>
                <a:gd name="connsiteY7" fmla="*/ 1641231 h 3130062"/>
                <a:gd name="connsiteX8" fmla="*/ 562708 w 1547447"/>
                <a:gd name="connsiteY8" fmla="*/ 2051538 h 3130062"/>
                <a:gd name="connsiteX9" fmla="*/ 436753 w 1547447"/>
                <a:gd name="connsiteY9" fmla="*/ 2455304 h 3130062"/>
                <a:gd name="connsiteX10" fmla="*/ 351693 w 1547447"/>
                <a:gd name="connsiteY10" fmla="*/ 2661138 h 3130062"/>
                <a:gd name="connsiteX11" fmla="*/ 11723 w 1547447"/>
                <a:gd name="connsiteY11" fmla="*/ 2907323 h 3130062"/>
                <a:gd name="connsiteX12" fmla="*/ 0 w 1547447"/>
                <a:gd name="connsiteY12" fmla="*/ 3024554 h 3130062"/>
                <a:gd name="connsiteX13" fmla="*/ 152400 w 1547447"/>
                <a:gd name="connsiteY13" fmla="*/ 3012831 h 3130062"/>
                <a:gd name="connsiteX14" fmla="*/ 257908 w 1547447"/>
                <a:gd name="connsiteY14" fmla="*/ 2872154 h 3130062"/>
                <a:gd name="connsiteX15" fmla="*/ 339970 w 1547447"/>
                <a:gd name="connsiteY15" fmla="*/ 2836985 h 3130062"/>
                <a:gd name="connsiteX16" fmla="*/ 492370 w 1547447"/>
                <a:gd name="connsiteY16" fmla="*/ 2719754 h 3130062"/>
                <a:gd name="connsiteX17" fmla="*/ 715108 w 1547447"/>
                <a:gd name="connsiteY17" fmla="*/ 2801815 h 3130062"/>
                <a:gd name="connsiteX18" fmla="*/ 673806 w 1547447"/>
                <a:gd name="connsiteY18" fmla="*/ 3116021 h 3130062"/>
                <a:gd name="connsiteX19" fmla="*/ 832475 w 1547447"/>
                <a:gd name="connsiteY19" fmla="*/ 3103617 h 3130062"/>
                <a:gd name="connsiteX20" fmla="*/ 890954 w 1547447"/>
                <a:gd name="connsiteY20" fmla="*/ 3036277 h 3130062"/>
                <a:gd name="connsiteX21" fmla="*/ 902677 w 1547447"/>
                <a:gd name="connsiteY21" fmla="*/ 2860431 h 3130062"/>
                <a:gd name="connsiteX22" fmla="*/ 961293 w 1547447"/>
                <a:gd name="connsiteY22" fmla="*/ 2766646 h 3130062"/>
                <a:gd name="connsiteX23" fmla="*/ 1066800 w 1547447"/>
                <a:gd name="connsiteY23" fmla="*/ 2731477 h 3130062"/>
                <a:gd name="connsiteX24" fmla="*/ 1143682 w 1547447"/>
                <a:gd name="connsiteY24" fmla="*/ 2970574 h 3130062"/>
                <a:gd name="connsiteX25" fmla="*/ 1240056 w 1547447"/>
                <a:gd name="connsiteY25" fmla="*/ 3093257 h 3130062"/>
                <a:gd name="connsiteX26" fmla="*/ 1418493 w 1547447"/>
                <a:gd name="connsiteY26" fmla="*/ 3130062 h 3130062"/>
                <a:gd name="connsiteX27" fmla="*/ 1324708 w 1547447"/>
                <a:gd name="connsiteY27" fmla="*/ 2989385 h 3130062"/>
                <a:gd name="connsiteX28" fmla="*/ 1277816 w 1547447"/>
                <a:gd name="connsiteY28" fmla="*/ 2778369 h 3130062"/>
                <a:gd name="connsiteX29" fmla="*/ 1242647 w 1547447"/>
                <a:gd name="connsiteY29" fmla="*/ 2579077 h 3130062"/>
                <a:gd name="connsiteX30" fmla="*/ 1137139 w 1547447"/>
                <a:gd name="connsiteY30" fmla="*/ 2286000 h 3130062"/>
                <a:gd name="connsiteX31" fmla="*/ 1137139 w 1547447"/>
                <a:gd name="connsiteY31" fmla="*/ 2028092 h 3130062"/>
                <a:gd name="connsiteX32" fmla="*/ 1031631 w 1547447"/>
                <a:gd name="connsiteY32" fmla="*/ 1535723 h 3130062"/>
                <a:gd name="connsiteX33" fmla="*/ 1031631 w 1547447"/>
                <a:gd name="connsiteY33" fmla="*/ 691662 h 3130062"/>
                <a:gd name="connsiteX34" fmla="*/ 1113693 w 1547447"/>
                <a:gd name="connsiteY34" fmla="*/ 644769 h 3130062"/>
                <a:gd name="connsiteX35" fmla="*/ 1137139 w 1547447"/>
                <a:gd name="connsiteY35" fmla="*/ 597877 h 3130062"/>
                <a:gd name="connsiteX36" fmla="*/ 1512277 w 1547447"/>
                <a:gd name="connsiteY36" fmla="*/ 269631 h 3130062"/>
                <a:gd name="connsiteX37" fmla="*/ 1547447 w 1547447"/>
                <a:gd name="connsiteY37" fmla="*/ 222738 h 3130062"/>
                <a:gd name="connsiteX38" fmla="*/ 1066800 w 1547447"/>
                <a:gd name="connsiteY38" fmla="*/ 433754 h 3130062"/>
                <a:gd name="connsiteX39" fmla="*/ 844062 w 1547447"/>
                <a:gd name="connsiteY39" fmla="*/ 0 h 3130062"/>
                <a:gd name="connsiteX40" fmla="*/ 785447 w 1547447"/>
                <a:gd name="connsiteY40" fmla="*/ 11723 h 3130062"/>
                <a:gd name="connsiteX41" fmla="*/ 726831 w 1547447"/>
                <a:gd name="connsiteY41" fmla="*/ 58615 h 3130062"/>
                <a:gd name="connsiteX42" fmla="*/ 738554 w 1547447"/>
                <a:gd name="connsiteY42" fmla="*/ 304800 h 3130062"/>
                <a:gd name="connsiteX43" fmla="*/ 351693 w 1547447"/>
                <a:gd name="connsiteY43" fmla="*/ 140677 h 3130062"/>
                <a:gd name="connsiteX0" fmla="*/ 128954 w 1547447"/>
                <a:gd name="connsiteY0" fmla="*/ 128954 h 3130062"/>
                <a:gd name="connsiteX1" fmla="*/ 304800 w 1547447"/>
                <a:gd name="connsiteY1" fmla="*/ 211015 h 3130062"/>
                <a:gd name="connsiteX2" fmla="*/ 468923 w 1547447"/>
                <a:gd name="connsiteY2" fmla="*/ 386862 h 3130062"/>
                <a:gd name="connsiteX3" fmla="*/ 633047 w 1547447"/>
                <a:gd name="connsiteY3" fmla="*/ 621323 h 3130062"/>
                <a:gd name="connsiteX4" fmla="*/ 644770 w 1547447"/>
                <a:gd name="connsiteY4" fmla="*/ 750277 h 3130062"/>
                <a:gd name="connsiteX5" fmla="*/ 644770 w 1547447"/>
                <a:gd name="connsiteY5" fmla="*/ 996462 h 3130062"/>
                <a:gd name="connsiteX6" fmla="*/ 644770 w 1547447"/>
                <a:gd name="connsiteY6" fmla="*/ 1336431 h 3130062"/>
                <a:gd name="connsiteX7" fmla="*/ 539262 w 1547447"/>
                <a:gd name="connsiteY7" fmla="*/ 1641231 h 3130062"/>
                <a:gd name="connsiteX8" fmla="*/ 562708 w 1547447"/>
                <a:gd name="connsiteY8" fmla="*/ 2051538 h 3130062"/>
                <a:gd name="connsiteX9" fmla="*/ 436753 w 1547447"/>
                <a:gd name="connsiteY9" fmla="*/ 2455304 h 3130062"/>
                <a:gd name="connsiteX10" fmla="*/ 351693 w 1547447"/>
                <a:gd name="connsiteY10" fmla="*/ 2661138 h 3130062"/>
                <a:gd name="connsiteX11" fmla="*/ 11723 w 1547447"/>
                <a:gd name="connsiteY11" fmla="*/ 2907323 h 3130062"/>
                <a:gd name="connsiteX12" fmla="*/ 0 w 1547447"/>
                <a:gd name="connsiteY12" fmla="*/ 3024554 h 3130062"/>
                <a:gd name="connsiteX13" fmla="*/ 152400 w 1547447"/>
                <a:gd name="connsiteY13" fmla="*/ 3012831 h 3130062"/>
                <a:gd name="connsiteX14" fmla="*/ 257908 w 1547447"/>
                <a:gd name="connsiteY14" fmla="*/ 2872154 h 3130062"/>
                <a:gd name="connsiteX15" fmla="*/ 339970 w 1547447"/>
                <a:gd name="connsiteY15" fmla="*/ 2836985 h 3130062"/>
                <a:gd name="connsiteX16" fmla="*/ 492370 w 1547447"/>
                <a:gd name="connsiteY16" fmla="*/ 2719754 h 3130062"/>
                <a:gd name="connsiteX17" fmla="*/ 715108 w 1547447"/>
                <a:gd name="connsiteY17" fmla="*/ 2801815 h 3130062"/>
                <a:gd name="connsiteX18" fmla="*/ 673806 w 1547447"/>
                <a:gd name="connsiteY18" fmla="*/ 3116021 h 3130062"/>
                <a:gd name="connsiteX19" fmla="*/ 832475 w 1547447"/>
                <a:gd name="connsiteY19" fmla="*/ 3103617 h 3130062"/>
                <a:gd name="connsiteX20" fmla="*/ 890954 w 1547447"/>
                <a:gd name="connsiteY20" fmla="*/ 3036277 h 3130062"/>
                <a:gd name="connsiteX21" fmla="*/ 902677 w 1547447"/>
                <a:gd name="connsiteY21" fmla="*/ 2860431 h 3130062"/>
                <a:gd name="connsiteX22" fmla="*/ 961293 w 1547447"/>
                <a:gd name="connsiteY22" fmla="*/ 2766646 h 3130062"/>
                <a:gd name="connsiteX23" fmla="*/ 1066800 w 1547447"/>
                <a:gd name="connsiteY23" fmla="*/ 2731477 h 3130062"/>
                <a:gd name="connsiteX24" fmla="*/ 1143682 w 1547447"/>
                <a:gd name="connsiteY24" fmla="*/ 2970574 h 3130062"/>
                <a:gd name="connsiteX25" fmla="*/ 1240056 w 1547447"/>
                <a:gd name="connsiteY25" fmla="*/ 3093257 h 3130062"/>
                <a:gd name="connsiteX26" fmla="*/ 1418493 w 1547447"/>
                <a:gd name="connsiteY26" fmla="*/ 3130062 h 3130062"/>
                <a:gd name="connsiteX27" fmla="*/ 1324708 w 1547447"/>
                <a:gd name="connsiteY27" fmla="*/ 2989385 h 3130062"/>
                <a:gd name="connsiteX28" fmla="*/ 1288449 w 1547447"/>
                <a:gd name="connsiteY28" fmla="*/ 2879378 h 3130062"/>
                <a:gd name="connsiteX29" fmla="*/ 1242647 w 1547447"/>
                <a:gd name="connsiteY29" fmla="*/ 2579077 h 3130062"/>
                <a:gd name="connsiteX30" fmla="*/ 1137139 w 1547447"/>
                <a:gd name="connsiteY30" fmla="*/ 2286000 h 3130062"/>
                <a:gd name="connsiteX31" fmla="*/ 1137139 w 1547447"/>
                <a:gd name="connsiteY31" fmla="*/ 2028092 h 3130062"/>
                <a:gd name="connsiteX32" fmla="*/ 1031631 w 1547447"/>
                <a:gd name="connsiteY32" fmla="*/ 1535723 h 3130062"/>
                <a:gd name="connsiteX33" fmla="*/ 1031631 w 1547447"/>
                <a:gd name="connsiteY33" fmla="*/ 691662 h 3130062"/>
                <a:gd name="connsiteX34" fmla="*/ 1113693 w 1547447"/>
                <a:gd name="connsiteY34" fmla="*/ 644769 h 3130062"/>
                <a:gd name="connsiteX35" fmla="*/ 1137139 w 1547447"/>
                <a:gd name="connsiteY35" fmla="*/ 597877 h 3130062"/>
                <a:gd name="connsiteX36" fmla="*/ 1512277 w 1547447"/>
                <a:gd name="connsiteY36" fmla="*/ 269631 h 3130062"/>
                <a:gd name="connsiteX37" fmla="*/ 1547447 w 1547447"/>
                <a:gd name="connsiteY37" fmla="*/ 222738 h 3130062"/>
                <a:gd name="connsiteX38" fmla="*/ 1066800 w 1547447"/>
                <a:gd name="connsiteY38" fmla="*/ 433754 h 3130062"/>
                <a:gd name="connsiteX39" fmla="*/ 844062 w 1547447"/>
                <a:gd name="connsiteY39" fmla="*/ 0 h 3130062"/>
                <a:gd name="connsiteX40" fmla="*/ 785447 w 1547447"/>
                <a:gd name="connsiteY40" fmla="*/ 11723 h 3130062"/>
                <a:gd name="connsiteX41" fmla="*/ 726831 w 1547447"/>
                <a:gd name="connsiteY41" fmla="*/ 58615 h 3130062"/>
                <a:gd name="connsiteX42" fmla="*/ 738554 w 1547447"/>
                <a:gd name="connsiteY42" fmla="*/ 304800 h 3130062"/>
                <a:gd name="connsiteX43" fmla="*/ 351693 w 1547447"/>
                <a:gd name="connsiteY43" fmla="*/ 140677 h 3130062"/>
                <a:gd name="connsiteX0" fmla="*/ 128954 w 1547447"/>
                <a:gd name="connsiteY0" fmla="*/ 128954 h 3130062"/>
                <a:gd name="connsiteX1" fmla="*/ 304800 w 1547447"/>
                <a:gd name="connsiteY1" fmla="*/ 211015 h 3130062"/>
                <a:gd name="connsiteX2" fmla="*/ 468923 w 1547447"/>
                <a:gd name="connsiteY2" fmla="*/ 386862 h 3130062"/>
                <a:gd name="connsiteX3" fmla="*/ 633047 w 1547447"/>
                <a:gd name="connsiteY3" fmla="*/ 621323 h 3130062"/>
                <a:gd name="connsiteX4" fmla="*/ 644770 w 1547447"/>
                <a:gd name="connsiteY4" fmla="*/ 750277 h 3130062"/>
                <a:gd name="connsiteX5" fmla="*/ 644770 w 1547447"/>
                <a:gd name="connsiteY5" fmla="*/ 996462 h 3130062"/>
                <a:gd name="connsiteX6" fmla="*/ 644770 w 1547447"/>
                <a:gd name="connsiteY6" fmla="*/ 1336431 h 3130062"/>
                <a:gd name="connsiteX7" fmla="*/ 539262 w 1547447"/>
                <a:gd name="connsiteY7" fmla="*/ 1641231 h 3130062"/>
                <a:gd name="connsiteX8" fmla="*/ 562708 w 1547447"/>
                <a:gd name="connsiteY8" fmla="*/ 2051538 h 3130062"/>
                <a:gd name="connsiteX9" fmla="*/ 436753 w 1547447"/>
                <a:gd name="connsiteY9" fmla="*/ 2455304 h 3130062"/>
                <a:gd name="connsiteX10" fmla="*/ 351693 w 1547447"/>
                <a:gd name="connsiteY10" fmla="*/ 2661138 h 3130062"/>
                <a:gd name="connsiteX11" fmla="*/ 11723 w 1547447"/>
                <a:gd name="connsiteY11" fmla="*/ 2907323 h 3130062"/>
                <a:gd name="connsiteX12" fmla="*/ 0 w 1547447"/>
                <a:gd name="connsiteY12" fmla="*/ 3024554 h 3130062"/>
                <a:gd name="connsiteX13" fmla="*/ 152400 w 1547447"/>
                <a:gd name="connsiteY13" fmla="*/ 3012831 h 3130062"/>
                <a:gd name="connsiteX14" fmla="*/ 257908 w 1547447"/>
                <a:gd name="connsiteY14" fmla="*/ 2872154 h 3130062"/>
                <a:gd name="connsiteX15" fmla="*/ 339970 w 1547447"/>
                <a:gd name="connsiteY15" fmla="*/ 2836985 h 3130062"/>
                <a:gd name="connsiteX16" fmla="*/ 492370 w 1547447"/>
                <a:gd name="connsiteY16" fmla="*/ 2719754 h 3130062"/>
                <a:gd name="connsiteX17" fmla="*/ 715108 w 1547447"/>
                <a:gd name="connsiteY17" fmla="*/ 2801815 h 3130062"/>
                <a:gd name="connsiteX18" fmla="*/ 673806 w 1547447"/>
                <a:gd name="connsiteY18" fmla="*/ 3116021 h 3130062"/>
                <a:gd name="connsiteX19" fmla="*/ 832475 w 1547447"/>
                <a:gd name="connsiteY19" fmla="*/ 3103617 h 3130062"/>
                <a:gd name="connsiteX20" fmla="*/ 890954 w 1547447"/>
                <a:gd name="connsiteY20" fmla="*/ 3036277 h 3130062"/>
                <a:gd name="connsiteX21" fmla="*/ 902677 w 1547447"/>
                <a:gd name="connsiteY21" fmla="*/ 2860431 h 3130062"/>
                <a:gd name="connsiteX22" fmla="*/ 961293 w 1547447"/>
                <a:gd name="connsiteY22" fmla="*/ 2766646 h 3130062"/>
                <a:gd name="connsiteX23" fmla="*/ 1066800 w 1547447"/>
                <a:gd name="connsiteY23" fmla="*/ 2731477 h 3130062"/>
                <a:gd name="connsiteX24" fmla="*/ 1143682 w 1547447"/>
                <a:gd name="connsiteY24" fmla="*/ 2970574 h 3130062"/>
                <a:gd name="connsiteX25" fmla="*/ 1240056 w 1547447"/>
                <a:gd name="connsiteY25" fmla="*/ 3093257 h 3130062"/>
                <a:gd name="connsiteX26" fmla="*/ 1418493 w 1547447"/>
                <a:gd name="connsiteY26" fmla="*/ 3130062 h 3130062"/>
                <a:gd name="connsiteX27" fmla="*/ 1532043 w 1547447"/>
                <a:gd name="connsiteY27" fmla="*/ 3037232 h 3130062"/>
                <a:gd name="connsiteX28" fmla="*/ 1288449 w 1547447"/>
                <a:gd name="connsiteY28" fmla="*/ 2879378 h 3130062"/>
                <a:gd name="connsiteX29" fmla="*/ 1242647 w 1547447"/>
                <a:gd name="connsiteY29" fmla="*/ 2579077 h 3130062"/>
                <a:gd name="connsiteX30" fmla="*/ 1137139 w 1547447"/>
                <a:gd name="connsiteY30" fmla="*/ 2286000 h 3130062"/>
                <a:gd name="connsiteX31" fmla="*/ 1137139 w 1547447"/>
                <a:gd name="connsiteY31" fmla="*/ 2028092 h 3130062"/>
                <a:gd name="connsiteX32" fmla="*/ 1031631 w 1547447"/>
                <a:gd name="connsiteY32" fmla="*/ 1535723 h 3130062"/>
                <a:gd name="connsiteX33" fmla="*/ 1031631 w 1547447"/>
                <a:gd name="connsiteY33" fmla="*/ 691662 h 3130062"/>
                <a:gd name="connsiteX34" fmla="*/ 1113693 w 1547447"/>
                <a:gd name="connsiteY34" fmla="*/ 644769 h 3130062"/>
                <a:gd name="connsiteX35" fmla="*/ 1137139 w 1547447"/>
                <a:gd name="connsiteY35" fmla="*/ 597877 h 3130062"/>
                <a:gd name="connsiteX36" fmla="*/ 1512277 w 1547447"/>
                <a:gd name="connsiteY36" fmla="*/ 269631 h 3130062"/>
                <a:gd name="connsiteX37" fmla="*/ 1547447 w 1547447"/>
                <a:gd name="connsiteY37" fmla="*/ 222738 h 3130062"/>
                <a:gd name="connsiteX38" fmla="*/ 1066800 w 1547447"/>
                <a:gd name="connsiteY38" fmla="*/ 433754 h 3130062"/>
                <a:gd name="connsiteX39" fmla="*/ 844062 w 1547447"/>
                <a:gd name="connsiteY39" fmla="*/ 0 h 3130062"/>
                <a:gd name="connsiteX40" fmla="*/ 785447 w 1547447"/>
                <a:gd name="connsiteY40" fmla="*/ 11723 h 3130062"/>
                <a:gd name="connsiteX41" fmla="*/ 726831 w 1547447"/>
                <a:gd name="connsiteY41" fmla="*/ 58615 h 3130062"/>
                <a:gd name="connsiteX42" fmla="*/ 738554 w 1547447"/>
                <a:gd name="connsiteY42" fmla="*/ 304800 h 3130062"/>
                <a:gd name="connsiteX43" fmla="*/ 351693 w 1547447"/>
                <a:gd name="connsiteY43" fmla="*/ 140677 h 3130062"/>
                <a:gd name="connsiteX0" fmla="*/ 128954 w 1547447"/>
                <a:gd name="connsiteY0" fmla="*/ 128954 h 3130062"/>
                <a:gd name="connsiteX1" fmla="*/ 304800 w 1547447"/>
                <a:gd name="connsiteY1" fmla="*/ 211015 h 3130062"/>
                <a:gd name="connsiteX2" fmla="*/ 468923 w 1547447"/>
                <a:gd name="connsiteY2" fmla="*/ 386862 h 3130062"/>
                <a:gd name="connsiteX3" fmla="*/ 633047 w 1547447"/>
                <a:gd name="connsiteY3" fmla="*/ 621323 h 3130062"/>
                <a:gd name="connsiteX4" fmla="*/ 644770 w 1547447"/>
                <a:gd name="connsiteY4" fmla="*/ 750277 h 3130062"/>
                <a:gd name="connsiteX5" fmla="*/ 644770 w 1547447"/>
                <a:gd name="connsiteY5" fmla="*/ 996462 h 3130062"/>
                <a:gd name="connsiteX6" fmla="*/ 644770 w 1547447"/>
                <a:gd name="connsiteY6" fmla="*/ 1336431 h 3130062"/>
                <a:gd name="connsiteX7" fmla="*/ 608373 w 1547447"/>
                <a:gd name="connsiteY7" fmla="*/ 1651864 h 3130062"/>
                <a:gd name="connsiteX8" fmla="*/ 562708 w 1547447"/>
                <a:gd name="connsiteY8" fmla="*/ 2051538 h 3130062"/>
                <a:gd name="connsiteX9" fmla="*/ 436753 w 1547447"/>
                <a:gd name="connsiteY9" fmla="*/ 2455304 h 3130062"/>
                <a:gd name="connsiteX10" fmla="*/ 351693 w 1547447"/>
                <a:gd name="connsiteY10" fmla="*/ 2661138 h 3130062"/>
                <a:gd name="connsiteX11" fmla="*/ 11723 w 1547447"/>
                <a:gd name="connsiteY11" fmla="*/ 2907323 h 3130062"/>
                <a:gd name="connsiteX12" fmla="*/ 0 w 1547447"/>
                <a:gd name="connsiteY12" fmla="*/ 3024554 h 3130062"/>
                <a:gd name="connsiteX13" fmla="*/ 152400 w 1547447"/>
                <a:gd name="connsiteY13" fmla="*/ 3012831 h 3130062"/>
                <a:gd name="connsiteX14" fmla="*/ 257908 w 1547447"/>
                <a:gd name="connsiteY14" fmla="*/ 2872154 h 3130062"/>
                <a:gd name="connsiteX15" fmla="*/ 339970 w 1547447"/>
                <a:gd name="connsiteY15" fmla="*/ 2836985 h 3130062"/>
                <a:gd name="connsiteX16" fmla="*/ 492370 w 1547447"/>
                <a:gd name="connsiteY16" fmla="*/ 2719754 h 3130062"/>
                <a:gd name="connsiteX17" fmla="*/ 715108 w 1547447"/>
                <a:gd name="connsiteY17" fmla="*/ 2801815 h 3130062"/>
                <a:gd name="connsiteX18" fmla="*/ 673806 w 1547447"/>
                <a:gd name="connsiteY18" fmla="*/ 3116021 h 3130062"/>
                <a:gd name="connsiteX19" fmla="*/ 832475 w 1547447"/>
                <a:gd name="connsiteY19" fmla="*/ 3103617 h 3130062"/>
                <a:gd name="connsiteX20" fmla="*/ 890954 w 1547447"/>
                <a:gd name="connsiteY20" fmla="*/ 3036277 h 3130062"/>
                <a:gd name="connsiteX21" fmla="*/ 902677 w 1547447"/>
                <a:gd name="connsiteY21" fmla="*/ 2860431 h 3130062"/>
                <a:gd name="connsiteX22" fmla="*/ 961293 w 1547447"/>
                <a:gd name="connsiteY22" fmla="*/ 2766646 h 3130062"/>
                <a:gd name="connsiteX23" fmla="*/ 1066800 w 1547447"/>
                <a:gd name="connsiteY23" fmla="*/ 2731477 h 3130062"/>
                <a:gd name="connsiteX24" fmla="*/ 1143682 w 1547447"/>
                <a:gd name="connsiteY24" fmla="*/ 2970574 h 3130062"/>
                <a:gd name="connsiteX25" fmla="*/ 1240056 w 1547447"/>
                <a:gd name="connsiteY25" fmla="*/ 3093257 h 3130062"/>
                <a:gd name="connsiteX26" fmla="*/ 1418493 w 1547447"/>
                <a:gd name="connsiteY26" fmla="*/ 3130062 h 3130062"/>
                <a:gd name="connsiteX27" fmla="*/ 1532043 w 1547447"/>
                <a:gd name="connsiteY27" fmla="*/ 3037232 h 3130062"/>
                <a:gd name="connsiteX28" fmla="*/ 1288449 w 1547447"/>
                <a:gd name="connsiteY28" fmla="*/ 2879378 h 3130062"/>
                <a:gd name="connsiteX29" fmla="*/ 1242647 w 1547447"/>
                <a:gd name="connsiteY29" fmla="*/ 2579077 h 3130062"/>
                <a:gd name="connsiteX30" fmla="*/ 1137139 w 1547447"/>
                <a:gd name="connsiteY30" fmla="*/ 2286000 h 3130062"/>
                <a:gd name="connsiteX31" fmla="*/ 1137139 w 1547447"/>
                <a:gd name="connsiteY31" fmla="*/ 2028092 h 3130062"/>
                <a:gd name="connsiteX32" fmla="*/ 1031631 w 1547447"/>
                <a:gd name="connsiteY32" fmla="*/ 1535723 h 3130062"/>
                <a:gd name="connsiteX33" fmla="*/ 1031631 w 1547447"/>
                <a:gd name="connsiteY33" fmla="*/ 691662 h 3130062"/>
                <a:gd name="connsiteX34" fmla="*/ 1113693 w 1547447"/>
                <a:gd name="connsiteY34" fmla="*/ 644769 h 3130062"/>
                <a:gd name="connsiteX35" fmla="*/ 1137139 w 1547447"/>
                <a:gd name="connsiteY35" fmla="*/ 597877 h 3130062"/>
                <a:gd name="connsiteX36" fmla="*/ 1512277 w 1547447"/>
                <a:gd name="connsiteY36" fmla="*/ 269631 h 3130062"/>
                <a:gd name="connsiteX37" fmla="*/ 1547447 w 1547447"/>
                <a:gd name="connsiteY37" fmla="*/ 222738 h 3130062"/>
                <a:gd name="connsiteX38" fmla="*/ 1066800 w 1547447"/>
                <a:gd name="connsiteY38" fmla="*/ 433754 h 3130062"/>
                <a:gd name="connsiteX39" fmla="*/ 844062 w 1547447"/>
                <a:gd name="connsiteY39" fmla="*/ 0 h 3130062"/>
                <a:gd name="connsiteX40" fmla="*/ 785447 w 1547447"/>
                <a:gd name="connsiteY40" fmla="*/ 11723 h 3130062"/>
                <a:gd name="connsiteX41" fmla="*/ 726831 w 1547447"/>
                <a:gd name="connsiteY41" fmla="*/ 58615 h 3130062"/>
                <a:gd name="connsiteX42" fmla="*/ 738554 w 1547447"/>
                <a:gd name="connsiteY42" fmla="*/ 304800 h 3130062"/>
                <a:gd name="connsiteX43" fmla="*/ 351693 w 1547447"/>
                <a:gd name="connsiteY43" fmla="*/ 140677 h 3130062"/>
                <a:gd name="connsiteX0" fmla="*/ 128954 w 1547447"/>
                <a:gd name="connsiteY0" fmla="*/ 128954 h 3130062"/>
                <a:gd name="connsiteX1" fmla="*/ 304800 w 1547447"/>
                <a:gd name="connsiteY1" fmla="*/ 211015 h 3130062"/>
                <a:gd name="connsiteX2" fmla="*/ 468923 w 1547447"/>
                <a:gd name="connsiteY2" fmla="*/ 386862 h 3130062"/>
                <a:gd name="connsiteX3" fmla="*/ 633047 w 1547447"/>
                <a:gd name="connsiteY3" fmla="*/ 621323 h 3130062"/>
                <a:gd name="connsiteX4" fmla="*/ 644770 w 1547447"/>
                <a:gd name="connsiteY4" fmla="*/ 750277 h 3130062"/>
                <a:gd name="connsiteX5" fmla="*/ 644770 w 1547447"/>
                <a:gd name="connsiteY5" fmla="*/ 996462 h 3130062"/>
                <a:gd name="connsiteX6" fmla="*/ 644770 w 1547447"/>
                <a:gd name="connsiteY6" fmla="*/ 1336431 h 3130062"/>
                <a:gd name="connsiteX7" fmla="*/ 608373 w 1547447"/>
                <a:gd name="connsiteY7" fmla="*/ 1651864 h 3130062"/>
                <a:gd name="connsiteX8" fmla="*/ 562708 w 1547447"/>
                <a:gd name="connsiteY8" fmla="*/ 2051538 h 3130062"/>
                <a:gd name="connsiteX9" fmla="*/ 436753 w 1547447"/>
                <a:gd name="connsiteY9" fmla="*/ 2455304 h 3130062"/>
                <a:gd name="connsiteX10" fmla="*/ 351693 w 1547447"/>
                <a:gd name="connsiteY10" fmla="*/ 2661138 h 3130062"/>
                <a:gd name="connsiteX11" fmla="*/ 11723 w 1547447"/>
                <a:gd name="connsiteY11" fmla="*/ 2907323 h 3130062"/>
                <a:gd name="connsiteX12" fmla="*/ 0 w 1547447"/>
                <a:gd name="connsiteY12" fmla="*/ 3024554 h 3130062"/>
                <a:gd name="connsiteX13" fmla="*/ 152400 w 1547447"/>
                <a:gd name="connsiteY13" fmla="*/ 3012831 h 3130062"/>
                <a:gd name="connsiteX14" fmla="*/ 257908 w 1547447"/>
                <a:gd name="connsiteY14" fmla="*/ 2872154 h 3130062"/>
                <a:gd name="connsiteX15" fmla="*/ 339970 w 1547447"/>
                <a:gd name="connsiteY15" fmla="*/ 2836985 h 3130062"/>
                <a:gd name="connsiteX16" fmla="*/ 492370 w 1547447"/>
                <a:gd name="connsiteY16" fmla="*/ 2719754 h 3130062"/>
                <a:gd name="connsiteX17" fmla="*/ 715108 w 1547447"/>
                <a:gd name="connsiteY17" fmla="*/ 2801815 h 3130062"/>
                <a:gd name="connsiteX18" fmla="*/ 673806 w 1547447"/>
                <a:gd name="connsiteY18" fmla="*/ 3116021 h 3130062"/>
                <a:gd name="connsiteX19" fmla="*/ 832475 w 1547447"/>
                <a:gd name="connsiteY19" fmla="*/ 3103617 h 3130062"/>
                <a:gd name="connsiteX20" fmla="*/ 890954 w 1547447"/>
                <a:gd name="connsiteY20" fmla="*/ 3036277 h 3130062"/>
                <a:gd name="connsiteX21" fmla="*/ 902677 w 1547447"/>
                <a:gd name="connsiteY21" fmla="*/ 2860431 h 3130062"/>
                <a:gd name="connsiteX22" fmla="*/ 961293 w 1547447"/>
                <a:gd name="connsiteY22" fmla="*/ 2766646 h 3130062"/>
                <a:gd name="connsiteX23" fmla="*/ 1066800 w 1547447"/>
                <a:gd name="connsiteY23" fmla="*/ 2731477 h 3130062"/>
                <a:gd name="connsiteX24" fmla="*/ 1143682 w 1547447"/>
                <a:gd name="connsiteY24" fmla="*/ 2970574 h 3130062"/>
                <a:gd name="connsiteX25" fmla="*/ 1240056 w 1547447"/>
                <a:gd name="connsiteY25" fmla="*/ 3093257 h 3130062"/>
                <a:gd name="connsiteX26" fmla="*/ 1418493 w 1547447"/>
                <a:gd name="connsiteY26" fmla="*/ 3130062 h 3130062"/>
                <a:gd name="connsiteX27" fmla="*/ 1532043 w 1547447"/>
                <a:gd name="connsiteY27" fmla="*/ 3037232 h 3130062"/>
                <a:gd name="connsiteX28" fmla="*/ 1288449 w 1547447"/>
                <a:gd name="connsiteY28" fmla="*/ 2879378 h 3130062"/>
                <a:gd name="connsiteX29" fmla="*/ 1242647 w 1547447"/>
                <a:gd name="connsiteY29" fmla="*/ 2579077 h 3130062"/>
                <a:gd name="connsiteX30" fmla="*/ 1137139 w 1547447"/>
                <a:gd name="connsiteY30" fmla="*/ 2286000 h 3130062"/>
                <a:gd name="connsiteX31" fmla="*/ 1062711 w 1547447"/>
                <a:gd name="connsiteY31" fmla="*/ 2044041 h 3130062"/>
                <a:gd name="connsiteX32" fmla="*/ 1031631 w 1547447"/>
                <a:gd name="connsiteY32" fmla="*/ 1535723 h 3130062"/>
                <a:gd name="connsiteX33" fmla="*/ 1031631 w 1547447"/>
                <a:gd name="connsiteY33" fmla="*/ 691662 h 3130062"/>
                <a:gd name="connsiteX34" fmla="*/ 1113693 w 1547447"/>
                <a:gd name="connsiteY34" fmla="*/ 644769 h 3130062"/>
                <a:gd name="connsiteX35" fmla="*/ 1137139 w 1547447"/>
                <a:gd name="connsiteY35" fmla="*/ 597877 h 3130062"/>
                <a:gd name="connsiteX36" fmla="*/ 1512277 w 1547447"/>
                <a:gd name="connsiteY36" fmla="*/ 269631 h 3130062"/>
                <a:gd name="connsiteX37" fmla="*/ 1547447 w 1547447"/>
                <a:gd name="connsiteY37" fmla="*/ 222738 h 3130062"/>
                <a:gd name="connsiteX38" fmla="*/ 1066800 w 1547447"/>
                <a:gd name="connsiteY38" fmla="*/ 433754 h 3130062"/>
                <a:gd name="connsiteX39" fmla="*/ 844062 w 1547447"/>
                <a:gd name="connsiteY39" fmla="*/ 0 h 3130062"/>
                <a:gd name="connsiteX40" fmla="*/ 785447 w 1547447"/>
                <a:gd name="connsiteY40" fmla="*/ 11723 h 3130062"/>
                <a:gd name="connsiteX41" fmla="*/ 726831 w 1547447"/>
                <a:gd name="connsiteY41" fmla="*/ 58615 h 3130062"/>
                <a:gd name="connsiteX42" fmla="*/ 738554 w 1547447"/>
                <a:gd name="connsiteY42" fmla="*/ 304800 h 3130062"/>
                <a:gd name="connsiteX43" fmla="*/ 351693 w 1547447"/>
                <a:gd name="connsiteY43" fmla="*/ 140677 h 3130062"/>
                <a:gd name="connsiteX0" fmla="*/ 128954 w 1547447"/>
                <a:gd name="connsiteY0" fmla="*/ 128954 h 3130062"/>
                <a:gd name="connsiteX1" fmla="*/ 304800 w 1547447"/>
                <a:gd name="connsiteY1" fmla="*/ 211015 h 3130062"/>
                <a:gd name="connsiteX2" fmla="*/ 468923 w 1547447"/>
                <a:gd name="connsiteY2" fmla="*/ 386862 h 3130062"/>
                <a:gd name="connsiteX3" fmla="*/ 633047 w 1547447"/>
                <a:gd name="connsiteY3" fmla="*/ 621323 h 3130062"/>
                <a:gd name="connsiteX4" fmla="*/ 644770 w 1547447"/>
                <a:gd name="connsiteY4" fmla="*/ 750277 h 3130062"/>
                <a:gd name="connsiteX5" fmla="*/ 644770 w 1547447"/>
                <a:gd name="connsiteY5" fmla="*/ 996462 h 3130062"/>
                <a:gd name="connsiteX6" fmla="*/ 644770 w 1547447"/>
                <a:gd name="connsiteY6" fmla="*/ 1336431 h 3130062"/>
                <a:gd name="connsiteX7" fmla="*/ 608373 w 1547447"/>
                <a:gd name="connsiteY7" fmla="*/ 1651864 h 3130062"/>
                <a:gd name="connsiteX8" fmla="*/ 562708 w 1547447"/>
                <a:gd name="connsiteY8" fmla="*/ 2051538 h 3130062"/>
                <a:gd name="connsiteX9" fmla="*/ 527130 w 1547447"/>
                <a:gd name="connsiteY9" fmla="*/ 2519099 h 3130062"/>
                <a:gd name="connsiteX10" fmla="*/ 351693 w 1547447"/>
                <a:gd name="connsiteY10" fmla="*/ 2661138 h 3130062"/>
                <a:gd name="connsiteX11" fmla="*/ 11723 w 1547447"/>
                <a:gd name="connsiteY11" fmla="*/ 2907323 h 3130062"/>
                <a:gd name="connsiteX12" fmla="*/ 0 w 1547447"/>
                <a:gd name="connsiteY12" fmla="*/ 3024554 h 3130062"/>
                <a:gd name="connsiteX13" fmla="*/ 152400 w 1547447"/>
                <a:gd name="connsiteY13" fmla="*/ 3012831 h 3130062"/>
                <a:gd name="connsiteX14" fmla="*/ 257908 w 1547447"/>
                <a:gd name="connsiteY14" fmla="*/ 2872154 h 3130062"/>
                <a:gd name="connsiteX15" fmla="*/ 339970 w 1547447"/>
                <a:gd name="connsiteY15" fmla="*/ 2836985 h 3130062"/>
                <a:gd name="connsiteX16" fmla="*/ 492370 w 1547447"/>
                <a:gd name="connsiteY16" fmla="*/ 2719754 h 3130062"/>
                <a:gd name="connsiteX17" fmla="*/ 715108 w 1547447"/>
                <a:gd name="connsiteY17" fmla="*/ 2801815 h 3130062"/>
                <a:gd name="connsiteX18" fmla="*/ 673806 w 1547447"/>
                <a:gd name="connsiteY18" fmla="*/ 3116021 h 3130062"/>
                <a:gd name="connsiteX19" fmla="*/ 832475 w 1547447"/>
                <a:gd name="connsiteY19" fmla="*/ 3103617 h 3130062"/>
                <a:gd name="connsiteX20" fmla="*/ 890954 w 1547447"/>
                <a:gd name="connsiteY20" fmla="*/ 3036277 h 3130062"/>
                <a:gd name="connsiteX21" fmla="*/ 902677 w 1547447"/>
                <a:gd name="connsiteY21" fmla="*/ 2860431 h 3130062"/>
                <a:gd name="connsiteX22" fmla="*/ 961293 w 1547447"/>
                <a:gd name="connsiteY22" fmla="*/ 2766646 h 3130062"/>
                <a:gd name="connsiteX23" fmla="*/ 1066800 w 1547447"/>
                <a:gd name="connsiteY23" fmla="*/ 2731477 h 3130062"/>
                <a:gd name="connsiteX24" fmla="*/ 1143682 w 1547447"/>
                <a:gd name="connsiteY24" fmla="*/ 2970574 h 3130062"/>
                <a:gd name="connsiteX25" fmla="*/ 1240056 w 1547447"/>
                <a:gd name="connsiteY25" fmla="*/ 3093257 h 3130062"/>
                <a:gd name="connsiteX26" fmla="*/ 1418493 w 1547447"/>
                <a:gd name="connsiteY26" fmla="*/ 3130062 h 3130062"/>
                <a:gd name="connsiteX27" fmla="*/ 1532043 w 1547447"/>
                <a:gd name="connsiteY27" fmla="*/ 3037232 h 3130062"/>
                <a:gd name="connsiteX28" fmla="*/ 1288449 w 1547447"/>
                <a:gd name="connsiteY28" fmla="*/ 2879378 h 3130062"/>
                <a:gd name="connsiteX29" fmla="*/ 1242647 w 1547447"/>
                <a:gd name="connsiteY29" fmla="*/ 2579077 h 3130062"/>
                <a:gd name="connsiteX30" fmla="*/ 1137139 w 1547447"/>
                <a:gd name="connsiteY30" fmla="*/ 2286000 h 3130062"/>
                <a:gd name="connsiteX31" fmla="*/ 1062711 w 1547447"/>
                <a:gd name="connsiteY31" fmla="*/ 2044041 h 3130062"/>
                <a:gd name="connsiteX32" fmla="*/ 1031631 w 1547447"/>
                <a:gd name="connsiteY32" fmla="*/ 1535723 h 3130062"/>
                <a:gd name="connsiteX33" fmla="*/ 1031631 w 1547447"/>
                <a:gd name="connsiteY33" fmla="*/ 691662 h 3130062"/>
                <a:gd name="connsiteX34" fmla="*/ 1113693 w 1547447"/>
                <a:gd name="connsiteY34" fmla="*/ 644769 h 3130062"/>
                <a:gd name="connsiteX35" fmla="*/ 1137139 w 1547447"/>
                <a:gd name="connsiteY35" fmla="*/ 597877 h 3130062"/>
                <a:gd name="connsiteX36" fmla="*/ 1512277 w 1547447"/>
                <a:gd name="connsiteY36" fmla="*/ 269631 h 3130062"/>
                <a:gd name="connsiteX37" fmla="*/ 1547447 w 1547447"/>
                <a:gd name="connsiteY37" fmla="*/ 222738 h 3130062"/>
                <a:gd name="connsiteX38" fmla="*/ 1066800 w 1547447"/>
                <a:gd name="connsiteY38" fmla="*/ 433754 h 3130062"/>
                <a:gd name="connsiteX39" fmla="*/ 844062 w 1547447"/>
                <a:gd name="connsiteY39" fmla="*/ 0 h 3130062"/>
                <a:gd name="connsiteX40" fmla="*/ 785447 w 1547447"/>
                <a:gd name="connsiteY40" fmla="*/ 11723 h 3130062"/>
                <a:gd name="connsiteX41" fmla="*/ 726831 w 1547447"/>
                <a:gd name="connsiteY41" fmla="*/ 58615 h 3130062"/>
                <a:gd name="connsiteX42" fmla="*/ 738554 w 1547447"/>
                <a:gd name="connsiteY42" fmla="*/ 304800 h 3130062"/>
                <a:gd name="connsiteX43" fmla="*/ 351693 w 1547447"/>
                <a:gd name="connsiteY43" fmla="*/ 140677 h 3130062"/>
                <a:gd name="connsiteX0" fmla="*/ 128954 w 1547447"/>
                <a:gd name="connsiteY0" fmla="*/ 128954 h 3130062"/>
                <a:gd name="connsiteX1" fmla="*/ 304800 w 1547447"/>
                <a:gd name="connsiteY1" fmla="*/ 211015 h 3130062"/>
                <a:gd name="connsiteX2" fmla="*/ 468923 w 1547447"/>
                <a:gd name="connsiteY2" fmla="*/ 386862 h 3130062"/>
                <a:gd name="connsiteX3" fmla="*/ 633047 w 1547447"/>
                <a:gd name="connsiteY3" fmla="*/ 621323 h 3130062"/>
                <a:gd name="connsiteX4" fmla="*/ 644770 w 1547447"/>
                <a:gd name="connsiteY4" fmla="*/ 750277 h 3130062"/>
                <a:gd name="connsiteX5" fmla="*/ 644770 w 1547447"/>
                <a:gd name="connsiteY5" fmla="*/ 996462 h 3130062"/>
                <a:gd name="connsiteX6" fmla="*/ 644770 w 1547447"/>
                <a:gd name="connsiteY6" fmla="*/ 1336431 h 3130062"/>
                <a:gd name="connsiteX7" fmla="*/ 608373 w 1547447"/>
                <a:gd name="connsiteY7" fmla="*/ 1651864 h 3130062"/>
                <a:gd name="connsiteX8" fmla="*/ 562708 w 1547447"/>
                <a:gd name="connsiteY8" fmla="*/ 2051538 h 3130062"/>
                <a:gd name="connsiteX9" fmla="*/ 527130 w 1547447"/>
                <a:gd name="connsiteY9" fmla="*/ 2519099 h 3130062"/>
                <a:gd name="connsiteX10" fmla="*/ 351693 w 1547447"/>
                <a:gd name="connsiteY10" fmla="*/ 2661138 h 3130062"/>
                <a:gd name="connsiteX11" fmla="*/ 11723 w 1547447"/>
                <a:gd name="connsiteY11" fmla="*/ 2907323 h 3130062"/>
                <a:gd name="connsiteX12" fmla="*/ 0 w 1547447"/>
                <a:gd name="connsiteY12" fmla="*/ 3024554 h 3130062"/>
                <a:gd name="connsiteX13" fmla="*/ 152400 w 1547447"/>
                <a:gd name="connsiteY13" fmla="*/ 3012831 h 3130062"/>
                <a:gd name="connsiteX14" fmla="*/ 257908 w 1547447"/>
                <a:gd name="connsiteY14" fmla="*/ 2872154 h 3130062"/>
                <a:gd name="connsiteX15" fmla="*/ 339970 w 1547447"/>
                <a:gd name="connsiteY15" fmla="*/ 2836985 h 3130062"/>
                <a:gd name="connsiteX16" fmla="*/ 492370 w 1547447"/>
                <a:gd name="connsiteY16" fmla="*/ 2719754 h 3130062"/>
                <a:gd name="connsiteX17" fmla="*/ 715108 w 1547447"/>
                <a:gd name="connsiteY17" fmla="*/ 2801815 h 3130062"/>
                <a:gd name="connsiteX18" fmla="*/ 673806 w 1547447"/>
                <a:gd name="connsiteY18" fmla="*/ 3116021 h 3130062"/>
                <a:gd name="connsiteX19" fmla="*/ 832475 w 1547447"/>
                <a:gd name="connsiteY19" fmla="*/ 3103617 h 3130062"/>
                <a:gd name="connsiteX20" fmla="*/ 890954 w 1547447"/>
                <a:gd name="connsiteY20" fmla="*/ 3036277 h 3130062"/>
                <a:gd name="connsiteX21" fmla="*/ 902677 w 1547447"/>
                <a:gd name="connsiteY21" fmla="*/ 2860431 h 3130062"/>
                <a:gd name="connsiteX22" fmla="*/ 961293 w 1547447"/>
                <a:gd name="connsiteY22" fmla="*/ 2766646 h 3130062"/>
                <a:gd name="connsiteX23" fmla="*/ 1066800 w 1547447"/>
                <a:gd name="connsiteY23" fmla="*/ 2731477 h 3130062"/>
                <a:gd name="connsiteX24" fmla="*/ 1143682 w 1547447"/>
                <a:gd name="connsiteY24" fmla="*/ 2970574 h 3130062"/>
                <a:gd name="connsiteX25" fmla="*/ 1240056 w 1547447"/>
                <a:gd name="connsiteY25" fmla="*/ 3093257 h 3130062"/>
                <a:gd name="connsiteX26" fmla="*/ 1418493 w 1547447"/>
                <a:gd name="connsiteY26" fmla="*/ 3130062 h 3130062"/>
                <a:gd name="connsiteX27" fmla="*/ 1532043 w 1547447"/>
                <a:gd name="connsiteY27" fmla="*/ 3037232 h 3130062"/>
                <a:gd name="connsiteX28" fmla="*/ 1288449 w 1547447"/>
                <a:gd name="connsiteY28" fmla="*/ 2879378 h 3130062"/>
                <a:gd name="connsiteX29" fmla="*/ 1242647 w 1547447"/>
                <a:gd name="connsiteY29" fmla="*/ 2579077 h 3130062"/>
                <a:gd name="connsiteX30" fmla="*/ 1099925 w 1547447"/>
                <a:gd name="connsiteY30" fmla="*/ 2307265 h 3130062"/>
                <a:gd name="connsiteX31" fmla="*/ 1062711 w 1547447"/>
                <a:gd name="connsiteY31" fmla="*/ 2044041 h 3130062"/>
                <a:gd name="connsiteX32" fmla="*/ 1031631 w 1547447"/>
                <a:gd name="connsiteY32" fmla="*/ 1535723 h 3130062"/>
                <a:gd name="connsiteX33" fmla="*/ 1031631 w 1547447"/>
                <a:gd name="connsiteY33" fmla="*/ 691662 h 3130062"/>
                <a:gd name="connsiteX34" fmla="*/ 1113693 w 1547447"/>
                <a:gd name="connsiteY34" fmla="*/ 644769 h 3130062"/>
                <a:gd name="connsiteX35" fmla="*/ 1137139 w 1547447"/>
                <a:gd name="connsiteY35" fmla="*/ 597877 h 3130062"/>
                <a:gd name="connsiteX36" fmla="*/ 1512277 w 1547447"/>
                <a:gd name="connsiteY36" fmla="*/ 269631 h 3130062"/>
                <a:gd name="connsiteX37" fmla="*/ 1547447 w 1547447"/>
                <a:gd name="connsiteY37" fmla="*/ 222738 h 3130062"/>
                <a:gd name="connsiteX38" fmla="*/ 1066800 w 1547447"/>
                <a:gd name="connsiteY38" fmla="*/ 433754 h 3130062"/>
                <a:gd name="connsiteX39" fmla="*/ 844062 w 1547447"/>
                <a:gd name="connsiteY39" fmla="*/ 0 h 3130062"/>
                <a:gd name="connsiteX40" fmla="*/ 785447 w 1547447"/>
                <a:gd name="connsiteY40" fmla="*/ 11723 h 3130062"/>
                <a:gd name="connsiteX41" fmla="*/ 726831 w 1547447"/>
                <a:gd name="connsiteY41" fmla="*/ 58615 h 3130062"/>
                <a:gd name="connsiteX42" fmla="*/ 738554 w 1547447"/>
                <a:gd name="connsiteY42" fmla="*/ 304800 h 3130062"/>
                <a:gd name="connsiteX43" fmla="*/ 351693 w 1547447"/>
                <a:gd name="connsiteY43" fmla="*/ 140677 h 3130062"/>
                <a:gd name="connsiteX0" fmla="*/ 128954 w 1547447"/>
                <a:gd name="connsiteY0" fmla="*/ 128954 h 3130062"/>
                <a:gd name="connsiteX1" fmla="*/ 304800 w 1547447"/>
                <a:gd name="connsiteY1" fmla="*/ 211015 h 3130062"/>
                <a:gd name="connsiteX2" fmla="*/ 468923 w 1547447"/>
                <a:gd name="connsiteY2" fmla="*/ 386862 h 3130062"/>
                <a:gd name="connsiteX3" fmla="*/ 633047 w 1547447"/>
                <a:gd name="connsiteY3" fmla="*/ 621323 h 3130062"/>
                <a:gd name="connsiteX4" fmla="*/ 644770 w 1547447"/>
                <a:gd name="connsiteY4" fmla="*/ 750277 h 3130062"/>
                <a:gd name="connsiteX5" fmla="*/ 644770 w 1547447"/>
                <a:gd name="connsiteY5" fmla="*/ 996462 h 3130062"/>
                <a:gd name="connsiteX6" fmla="*/ 644770 w 1547447"/>
                <a:gd name="connsiteY6" fmla="*/ 1336431 h 3130062"/>
                <a:gd name="connsiteX7" fmla="*/ 608373 w 1547447"/>
                <a:gd name="connsiteY7" fmla="*/ 1651864 h 3130062"/>
                <a:gd name="connsiteX8" fmla="*/ 562708 w 1547447"/>
                <a:gd name="connsiteY8" fmla="*/ 2051538 h 3130062"/>
                <a:gd name="connsiteX9" fmla="*/ 527130 w 1547447"/>
                <a:gd name="connsiteY9" fmla="*/ 2519099 h 3130062"/>
                <a:gd name="connsiteX10" fmla="*/ 351693 w 1547447"/>
                <a:gd name="connsiteY10" fmla="*/ 2661138 h 3130062"/>
                <a:gd name="connsiteX11" fmla="*/ 11723 w 1547447"/>
                <a:gd name="connsiteY11" fmla="*/ 2907323 h 3130062"/>
                <a:gd name="connsiteX12" fmla="*/ 0 w 1547447"/>
                <a:gd name="connsiteY12" fmla="*/ 3024554 h 3130062"/>
                <a:gd name="connsiteX13" fmla="*/ 152400 w 1547447"/>
                <a:gd name="connsiteY13" fmla="*/ 3012831 h 3130062"/>
                <a:gd name="connsiteX14" fmla="*/ 257908 w 1547447"/>
                <a:gd name="connsiteY14" fmla="*/ 2872154 h 3130062"/>
                <a:gd name="connsiteX15" fmla="*/ 339970 w 1547447"/>
                <a:gd name="connsiteY15" fmla="*/ 2836985 h 3130062"/>
                <a:gd name="connsiteX16" fmla="*/ 492370 w 1547447"/>
                <a:gd name="connsiteY16" fmla="*/ 2719754 h 3130062"/>
                <a:gd name="connsiteX17" fmla="*/ 715108 w 1547447"/>
                <a:gd name="connsiteY17" fmla="*/ 2801815 h 3130062"/>
                <a:gd name="connsiteX18" fmla="*/ 673806 w 1547447"/>
                <a:gd name="connsiteY18" fmla="*/ 3116021 h 3130062"/>
                <a:gd name="connsiteX19" fmla="*/ 832475 w 1547447"/>
                <a:gd name="connsiteY19" fmla="*/ 3103617 h 3130062"/>
                <a:gd name="connsiteX20" fmla="*/ 890954 w 1547447"/>
                <a:gd name="connsiteY20" fmla="*/ 3036277 h 3130062"/>
                <a:gd name="connsiteX21" fmla="*/ 902677 w 1547447"/>
                <a:gd name="connsiteY21" fmla="*/ 2860431 h 3130062"/>
                <a:gd name="connsiteX22" fmla="*/ 961293 w 1547447"/>
                <a:gd name="connsiteY22" fmla="*/ 2766646 h 3130062"/>
                <a:gd name="connsiteX23" fmla="*/ 1066800 w 1547447"/>
                <a:gd name="connsiteY23" fmla="*/ 2731477 h 3130062"/>
                <a:gd name="connsiteX24" fmla="*/ 1143682 w 1547447"/>
                <a:gd name="connsiteY24" fmla="*/ 2970574 h 3130062"/>
                <a:gd name="connsiteX25" fmla="*/ 1240056 w 1547447"/>
                <a:gd name="connsiteY25" fmla="*/ 3093257 h 3130062"/>
                <a:gd name="connsiteX26" fmla="*/ 1418493 w 1547447"/>
                <a:gd name="connsiteY26" fmla="*/ 3130062 h 3130062"/>
                <a:gd name="connsiteX27" fmla="*/ 1532043 w 1547447"/>
                <a:gd name="connsiteY27" fmla="*/ 3037232 h 3130062"/>
                <a:gd name="connsiteX28" fmla="*/ 1288449 w 1547447"/>
                <a:gd name="connsiteY28" fmla="*/ 2879378 h 3130062"/>
                <a:gd name="connsiteX29" fmla="*/ 1109740 w 1547447"/>
                <a:gd name="connsiteY29" fmla="*/ 2600342 h 3130062"/>
                <a:gd name="connsiteX30" fmla="*/ 1099925 w 1547447"/>
                <a:gd name="connsiteY30" fmla="*/ 2307265 h 3130062"/>
                <a:gd name="connsiteX31" fmla="*/ 1062711 w 1547447"/>
                <a:gd name="connsiteY31" fmla="*/ 2044041 h 3130062"/>
                <a:gd name="connsiteX32" fmla="*/ 1031631 w 1547447"/>
                <a:gd name="connsiteY32" fmla="*/ 1535723 h 3130062"/>
                <a:gd name="connsiteX33" fmla="*/ 1031631 w 1547447"/>
                <a:gd name="connsiteY33" fmla="*/ 691662 h 3130062"/>
                <a:gd name="connsiteX34" fmla="*/ 1113693 w 1547447"/>
                <a:gd name="connsiteY34" fmla="*/ 644769 h 3130062"/>
                <a:gd name="connsiteX35" fmla="*/ 1137139 w 1547447"/>
                <a:gd name="connsiteY35" fmla="*/ 597877 h 3130062"/>
                <a:gd name="connsiteX36" fmla="*/ 1512277 w 1547447"/>
                <a:gd name="connsiteY36" fmla="*/ 269631 h 3130062"/>
                <a:gd name="connsiteX37" fmla="*/ 1547447 w 1547447"/>
                <a:gd name="connsiteY37" fmla="*/ 222738 h 3130062"/>
                <a:gd name="connsiteX38" fmla="*/ 1066800 w 1547447"/>
                <a:gd name="connsiteY38" fmla="*/ 433754 h 3130062"/>
                <a:gd name="connsiteX39" fmla="*/ 844062 w 1547447"/>
                <a:gd name="connsiteY39" fmla="*/ 0 h 3130062"/>
                <a:gd name="connsiteX40" fmla="*/ 785447 w 1547447"/>
                <a:gd name="connsiteY40" fmla="*/ 11723 h 3130062"/>
                <a:gd name="connsiteX41" fmla="*/ 726831 w 1547447"/>
                <a:gd name="connsiteY41" fmla="*/ 58615 h 3130062"/>
                <a:gd name="connsiteX42" fmla="*/ 738554 w 1547447"/>
                <a:gd name="connsiteY42" fmla="*/ 304800 h 3130062"/>
                <a:gd name="connsiteX43" fmla="*/ 351693 w 1547447"/>
                <a:gd name="connsiteY43" fmla="*/ 140677 h 3130062"/>
                <a:gd name="connsiteX0" fmla="*/ 128954 w 1547447"/>
                <a:gd name="connsiteY0" fmla="*/ 160852 h 3161960"/>
                <a:gd name="connsiteX1" fmla="*/ 304800 w 1547447"/>
                <a:gd name="connsiteY1" fmla="*/ 242913 h 3161960"/>
                <a:gd name="connsiteX2" fmla="*/ 468923 w 1547447"/>
                <a:gd name="connsiteY2" fmla="*/ 418760 h 3161960"/>
                <a:gd name="connsiteX3" fmla="*/ 633047 w 1547447"/>
                <a:gd name="connsiteY3" fmla="*/ 653221 h 3161960"/>
                <a:gd name="connsiteX4" fmla="*/ 644770 w 1547447"/>
                <a:gd name="connsiteY4" fmla="*/ 782175 h 3161960"/>
                <a:gd name="connsiteX5" fmla="*/ 644770 w 1547447"/>
                <a:gd name="connsiteY5" fmla="*/ 1028360 h 3161960"/>
                <a:gd name="connsiteX6" fmla="*/ 644770 w 1547447"/>
                <a:gd name="connsiteY6" fmla="*/ 1368329 h 3161960"/>
                <a:gd name="connsiteX7" fmla="*/ 608373 w 1547447"/>
                <a:gd name="connsiteY7" fmla="*/ 1683762 h 3161960"/>
                <a:gd name="connsiteX8" fmla="*/ 562708 w 1547447"/>
                <a:gd name="connsiteY8" fmla="*/ 2083436 h 3161960"/>
                <a:gd name="connsiteX9" fmla="*/ 527130 w 1547447"/>
                <a:gd name="connsiteY9" fmla="*/ 2550997 h 3161960"/>
                <a:gd name="connsiteX10" fmla="*/ 351693 w 1547447"/>
                <a:gd name="connsiteY10" fmla="*/ 2693036 h 3161960"/>
                <a:gd name="connsiteX11" fmla="*/ 11723 w 1547447"/>
                <a:gd name="connsiteY11" fmla="*/ 2939221 h 3161960"/>
                <a:gd name="connsiteX12" fmla="*/ 0 w 1547447"/>
                <a:gd name="connsiteY12" fmla="*/ 3056452 h 3161960"/>
                <a:gd name="connsiteX13" fmla="*/ 152400 w 1547447"/>
                <a:gd name="connsiteY13" fmla="*/ 3044729 h 3161960"/>
                <a:gd name="connsiteX14" fmla="*/ 257908 w 1547447"/>
                <a:gd name="connsiteY14" fmla="*/ 2904052 h 3161960"/>
                <a:gd name="connsiteX15" fmla="*/ 339970 w 1547447"/>
                <a:gd name="connsiteY15" fmla="*/ 2868883 h 3161960"/>
                <a:gd name="connsiteX16" fmla="*/ 492370 w 1547447"/>
                <a:gd name="connsiteY16" fmla="*/ 2751652 h 3161960"/>
                <a:gd name="connsiteX17" fmla="*/ 715108 w 1547447"/>
                <a:gd name="connsiteY17" fmla="*/ 2833713 h 3161960"/>
                <a:gd name="connsiteX18" fmla="*/ 673806 w 1547447"/>
                <a:gd name="connsiteY18" fmla="*/ 3147919 h 3161960"/>
                <a:gd name="connsiteX19" fmla="*/ 832475 w 1547447"/>
                <a:gd name="connsiteY19" fmla="*/ 3135515 h 3161960"/>
                <a:gd name="connsiteX20" fmla="*/ 890954 w 1547447"/>
                <a:gd name="connsiteY20" fmla="*/ 3068175 h 3161960"/>
                <a:gd name="connsiteX21" fmla="*/ 902677 w 1547447"/>
                <a:gd name="connsiteY21" fmla="*/ 2892329 h 3161960"/>
                <a:gd name="connsiteX22" fmla="*/ 961293 w 1547447"/>
                <a:gd name="connsiteY22" fmla="*/ 2798544 h 3161960"/>
                <a:gd name="connsiteX23" fmla="*/ 1066800 w 1547447"/>
                <a:gd name="connsiteY23" fmla="*/ 2763375 h 3161960"/>
                <a:gd name="connsiteX24" fmla="*/ 1143682 w 1547447"/>
                <a:gd name="connsiteY24" fmla="*/ 3002472 h 3161960"/>
                <a:gd name="connsiteX25" fmla="*/ 1240056 w 1547447"/>
                <a:gd name="connsiteY25" fmla="*/ 3125155 h 3161960"/>
                <a:gd name="connsiteX26" fmla="*/ 1418493 w 1547447"/>
                <a:gd name="connsiteY26" fmla="*/ 3161960 h 3161960"/>
                <a:gd name="connsiteX27" fmla="*/ 1532043 w 1547447"/>
                <a:gd name="connsiteY27" fmla="*/ 3069130 h 3161960"/>
                <a:gd name="connsiteX28" fmla="*/ 1288449 w 1547447"/>
                <a:gd name="connsiteY28" fmla="*/ 2911276 h 3161960"/>
                <a:gd name="connsiteX29" fmla="*/ 1109740 w 1547447"/>
                <a:gd name="connsiteY29" fmla="*/ 2632240 h 3161960"/>
                <a:gd name="connsiteX30" fmla="*/ 1099925 w 1547447"/>
                <a:gd name="connsiteY30" fmla="*/ 2339163 h 3161960"/>
                <a:gd name="connsiteX31" fmla="*/ 1062711 w 1547447"/>
                <a:gd name="connsiteY31" fmla="*/ 2075939 h 3161960"/>
                <a:gd name="connsiteX32" fmla="*/ 1031631 w 1547447"/>
                <a:gd name="connsiteY32" fmla="*/ 1567621 h 3161960"/>
                <a:gd name="connsiteX33" fmla="*/ 1031631 w 1547447"/>
                <a:gd name="connsiteY33" fmla="*/ 723560 h 3161960"/>
                <a:gd name="connsiteX34" fmla="*/ 1113693 w 1547447"/>
                <a:gd name="connsiteY34" fmla="*/ 676667 h 3161960"/>
                <a:gd name="connsiteX35" fmla="*/ 1137139 w 1547447"/>
                <a:gd name="connsiteY35" fmla="*/ 629775 h 3161960"/>
                <a:gd name="connsiteX36" fmla="*/ 1512277 w 1547447"/>
                <a:gd name="connsiteY36" fmla="*/ 301529 h 3161960"/>
                <a:gd name="connsiteX37" fmla="*/ 1547447 w 1547447"/>
                <a:gd name="connsiteY37" fmla="*/ 254636 h 3161960"/>
                <a:gd name="connsiteX38" fmla="*/ 1066800 w 1547447"/>
                <a:gd name="connsiteY38" fmla="*/ 465652 h 3161960"/>
                <a:gd name="connsiteX39" fmla="*/ 886592 w 1547447"/>
                <a:gd name="connsiteY39" fmla="*/ 0 h 3161960"/>
                <a:gd name="connsiteX40" fmla="*/ 785447 w 1547447"/>
                <a:gd name="connsiteY40" fmla="*/ 43621 h 3161960"/>
                <a:gd name="connsiteX41" fmla="*/ 726831 w 1547447"/>
                <a:gd name="connsiteY41" fmla="*/ 90513 h 3161960"/>
                <a:gd name="connsiteX42" fmla="*/ 738554 w 1547447"/>
                <a:gd name="connsiteY42" fmla="*/ 336698 h 3161960"/>
                <a:gd name="connsiteX43" fmla="*/ 351693 w 1547447"/>
                <a:gd name="connsiteY43" fmla="*/ 172575 h 3161960"/>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562708 w 1547447"/>
                <a:gd name="connsiteY8" fmla="*/ 2157864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257908 w 1547447"/>
                <a:gd name="connsiteY14" fmla="*/ 2978480 h 3236388"/>
                <a:gd name="connsiteX15" fmla="*/ 339970 w 1547447"/>
                <a:gd name="connsiteY15" fmla="*/ 2943311 h 3236388"/>
                <a:gd name="connsiteX16" fmla="*/ 492370 w 1547447"/>
                <a:gd name="connsiteY16" fmla="*/ 2826080 h 3236388"/>
                <a:gd name="connsiteX17" fmla="*/ 715108 w 1547447"/>
                <a:gd name="connsiteY17" fmla="*/ 2908141 h 3236388"/>
                <a:gd name="connsiteX18" fmla="*/ 673806 w 1547447"/>
                <a:gd name="connsiteY18" fmla="*/ 3222347 h 3236388"/>
                <a:gd name="connsiteX19" fmla="*/ 832475 w 1547447"/>
                <a:gd name="connsiteY19" fmla="*/ 3209943 h 3236388"/>
                <a:gd name="connsiteX20" fmla="*/ 890954 w 1547447"/>
                <a:gd name="connsiteY20" fmla="*/ 3142603 h 3236388"/>
                <a:gd name="connsiteX21" fmla="*/ 902677 w 1547447"/>
                <a:gd name="connsiteY21" fmla="*/ 2966757 h 3236388"/>
                <a:gd name="connsiteX22" fmla="*/ 961293 w 1547447"/>
                <a:gd name="connsiteY22" fmla="*/ 2872972 h 3236388"/>
                <a:gd name="connsiteX23" fmla="*/ 1066800 w 1547447"/>
                <a:gd name="connsiteY23" fmla="*/ 2837803 h 3236388"/>
                <a:gd name="connsiteX24" fmla="*/ 1143682 w 1547447"/>
                <a:gd name="connsiteY24" fmla="*/ 3076900 h 3236388"/>
                <a:gd name="connsiteX25" fmla="*/ 1240056 w 1547447"/>
                <a:gd name="connsiteY25" fmla="*/ 3199583 h 3236388"/>
                <a:gd name="connsiteX26" fmla="*/ 1418493 w 1547447"/>
                <a:gd name="connsiteY26" fmla="*/ 3236388 h 3236388"/>
                <a:gd name="connsiteX27" fmla="*/ 1532043 w 1547447"/>
                <a:gd name="connsiteY27" fmla="*/ 3143558 h 3236388"/>
                <a:gd name="connsiteX28" fmla="*/ 1288449 w 1547447"/>
                <a:gd name="connsiteY28" fmla="*/ 2985704 h 3236388"/>
                <a:gd name="connsiteX29" fmla="*/ 1109740 w 1547447"/>
                <a:gd name="connsiteY29" fmla="*/ 2706668 h 3236388"/>
                <a:gd name="connsiteX30" fmla="*/ 1099925 w 1547447"/>
                <a:gd name="connsiteY30" fmla="*/ 2413591 h 3236388"/>
                <a:gd name="connsiteX31" fmla="*/ 1062711 w 1547447"/>
                <a:gd name="connsiteY31" fmla="*/ 2150367 h 3236388"/>
                <a:gd name="connsiteX32" fmla="*/ 1031631 w 1547447"/>
                <a:gd name="connsiteY32" fmla="*/ 1642049 h 3236388"/>
                <a:gd name="connsiteX33" fmla="*/ 1031631 w 1547447"/>
                <a:gd name="connsiteY33" fmla="*/ 797988 h 3236388"/>
                <a:gd name="connsiteX34" fmla="*/ 1113693 w 1547447"/>
                <a:gd name="connsiteY34" fmla="*/ 751095 h 3236388"/>
                <a:gd name="connsiteX35" fmla="*/ 1137139 w 1547447"/>
                <a:gd name="connsiteY35" fmla="*/ 704203 h 3236388"/>
                <a:gd name="connsiteX36" fmla="*/ 1512277 w 1547447"/>
                <a:gd name="connsiteY36" fmla="*/ 375957 h 3236388"/>
                <a:gd name="connsiteX37" fmla="*/ 1547447 w 1547447"/>
                <a:gd name="connsiteY37" fmla="*/ 329064 h 3236388"/>
                <a:gd name="connsiteX38" fmla="*/ 1066800 w 1547447"/>
                <a:gd name="connsiteY38" fmla="*/ 540080 h 3236388"/>
                <a:gd name="connsiteX39" fmla="*/ 870643 w 1547447"/>
                <a:gd name="connsiteY39" fmla="*/ 0 h 3236388"/>
                <a:gd name="connsiteX40" fmla="*/ 785447 w 1547447"/>
                <a:gd name="connsiteY40" fmla="*/ 118049 h 3236388"/>
                <a:gd name="connsiteX41" fmla="*/ 726831 w 1547447"/>
                <a:gd name="connsiteY41" fmla="*/ 164941 h 3236388"/>
                <a:gd name="connsiteX42" fmla="*/ 738554 w 1547447"/>
                <a:gd name="connsiteY42" fmla="*/ 411126 h 3236388"/>
                <a:gd name="connsiteX43" fmla="*/ 351693 w 1547447"/>
                <a:gd name="connsiteY43" fmla="*/ 247003 h 3236388"/>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562708 w 1547447"/>
                <a:gd name="connsiteY8" fmla="*/ 2157864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257908 w 1547447"/>
                <a:gd name="connsiteY14" fmla="*/ 2978480 h 3236388"/>
                <a:gd name="connsiteX15" fmla="*/ 339970 w 1547447"/>
                <a:gd name="connsiteY15" fmla="*/ 2943311 h 3236388"/>
                <a:gd name="connsiteX16" fmla="*/ 492370 w 1547447"/>
                <a:gd name="connsiteY16" fmla="*/ 2826080 h 3236388"/>
                <a:gd name="connsiteX17" fmla="*/ 715108 w 1547447"/>
                <a:gd name="connsiteY17" fmla="*/ 2908141 h 3236388"/>
                <a:gd name="connsiteX18" fmla="*/ 673806 w 1547447"/>
                <a:gd name="connsiteY18" fmla="*/ 3222347 h 3236388"/>
                <a:gd name="connsiteX19" fmla="*/ 832475 w 1547447"/>
                <a:gd name="connsiteY19" fmla="*/ 3209943 h 3236388"/>
                <a:gd name="connsiteX20" fmla="*/ 890954 w 1547447"/>
                <a:gd name="connsiteY20" fmla="*/ 3142603 h 3236388"/>
                <a:gd name="connsiteX21" fmla="*/ 902677 w 1547447"/>
                <a:gd name="connsiteY21" fmla="*/ 2966757 h 3236388"/>
                <a:gd name="connsiteX22" fmla="*/ 961293 w 1547447"/>
                <a:gd name="connsiteY22" fmla="*/ 2872972 h 3236388"/>
                <a:gd name="connsiteX23" fmla="*/ 1066800 w 1547447"/>
                <a:gd name="connsiteY23" fmla="*/ 2837803 h 3236388"/>
                <a:gd name="connsiteX24" fmla="*/ 1143682 w 1547447"/>
                <a:gd name="connsiteY24" fmla="*/ 3076900 h 3236388"/>
                <a:gd name="connsiteX25" fmla="*/ 1240056 w 1547447"/>
                <a:gd name="connsiteY25" fmla="*/ 3199583 h 3236388"/>
                <a:gd name="connsiteX26" fmla="*/ 1418493 w 1547447"/>
                <a:gd name="connsiteY26" fmla="*/ 3236388 h 3236388"/>
                <a:gd name="connsiteX27" fmla="*/ 1532043 w 1547447"/>
                <a:gd name="connsiteY27" fmla="*/ 3143558 h 3236388"/>
                <a:gd name="connsiteX28" fmla="*/ 1288449 w 1547447"/>
                <a:gd name="connsiteY28" fmla="*/ 2985704 h 3236388"/>
                <a:gd name="connsiteX29" fmla="*/ 1109740 w 1547447"/>
                <a:gd name="connsiteY29" fmla="*/ 2706668 h 3236388"/>
                <a:gd name="connsiteX30" fmla="*/ 1099925 w 1547447"/>
                <a:gd name="connsiteY30" fmla="*/ 2413591 h 3236388"/>
                <a:gd name="connsiteX31" fmla="*/ 1062711 w 1547447"/>
                <a:gd name="connsiteY31" fmla="*/ 2150367 h 3236388"/>
                <a:gd name="connsiteX32" fmla="*/ 1031631 w 1547447"/>
                <a:gd name="connsiteY32" fmla="*/ 1642049 h 3236388"/>
                <a:gd name="connsiteX33" fmla="*/ 1031631 w 1547447"/>
                <a:gd name="connsiteY33" fmla="*/ 797988 h 3236388"/>
                <a:gd name="connsiteX34" fmla="*/ 1113693 w 1547447"/>
                <a:gd name="connsiteY34" fmla="*/ 751095 h 3236388"/>
                <a:gd name="connsiteX35" fmla="*/ 1137139 w 1547447"/>
                <a:gd name="connsiteY35" fmla="*/ 704203 h 3236388"/>
                <a:gd name="connsiteX36" fmla="*/ 1512277 w 1547447"/>
                <a:gd name="connsiteY36" fmla="*/ 375957 h 3236388"/>
                <a:gd name="connsiteX37" fmla="*/ 1547447 w 1547447"/>
                <a:gd name="connsiteY37" fmla="*/ 329064 h 3236388"/>
                <a:gd name="connsiteX38" fmla="*/ 1130596 w 1547447"/>
                <a:gd name="connsiteY38" fmla="*/ 470968 h 3236388"/>
                <a:gd name="connsiteX39" fmla="*/ 870643 w 1547447"/>
                <a:gd name="connsiteY39" fmla="*/ 0 h 3236388"/>
                <a:gd name="connsiteX40" fmla="*/ 785447 w 1547447"/>
                <a:gd name="connsiteY40" fmla="*/ 118049 h 3236388"/>
                <a:gd name="connsiteX41" fmla="*/ 726831 w 1547447"/>
                <a:gd name="connsiteY41" fmla="*/ 164941 h 3236388"/>
                <a:gd name="connsiteX42" fmla="*/ 738554 w 1547447"/>
                <a:gd name="connsiteY42" fmla="*/ 411126 h 3236388"/>
                <a:gd name="connsiteX43" fmla="*/ 351693 w 1547447"/>
                <a:gd name="connsiteY43" fmla="*/ 247003 h 3236388"/>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562708 w 1547447"/>
                <a:gd name="connsiteY8" fmla="*/ 2157864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257908 w 1547447"/>
                <a:gd name="connsiteY14" fmla="*/ 2978480 h 3236388"/>
                <a:gd name="connsiteX15" fmla="*/ 339970 w 1547447"/>
                <a:gd name="connsiteY15" fmla="*/ 2943311 h 3236388"/>
                <a:gd name="connsiteX16" fmla="*/ 492370 w 1547447"/>
                <a:gd name="connsiteY16" fmla="*/ 2826080 h 3236388"/>
                <a:gd name="connsiteX17" fmla="*/ 715108 w 1547447"/>
                <a:gd name="connsiteY17" fmla="*/ 2908141 h 3236388"/>
                <a:gd name="connsiteX18" fmla="*/ 673806 w 1547447"/>
                <a:gd name="connsiteY18" fmla="*/ 3222347 h 3236388"/>
                <a:gd name="connsiteX19" fmla="*/ 832475 w 1547447"/>
                <a:gd name="connsiteY19" fmla="*/ 3209943 h 3236388"/>
                <a:gd name="connsiteX20" fmla="*/ 890954 w 1547447"/>
                <a:gd name="connsiteY20" fmla="*/ 3142603 h 3236388"/>
                <a:gd name="connsiteX21" fmla="*/ 902677 w 1547447"/>
                <a:gd name="connsiteY21" fmla="*/ 2966757 h 3236388"/>
                <a:gd name="connsiteX22" fmla="*/ 961293 w 1547447"/>
                <a:gd name="connsiteY22" fmla="*/ 2872972 h 3236388"/>
                <a:gd name="connsiteX23" fmla="*/ 1066800 w 1547447"/>
                <a:gd name="connsiteY23" fmla="*/ 2837803 h 3236388"/>
                <a:gd name="connsiteX24" fmla="*/ 1143682 w 1547447"/>
                <a:gd name="connsiteY24" fmla="*/ 3076900 h 3236388"/>
                <a:gd name="connsiteX25" fmla="*/ 1240056 w 1547447"/>
                <a:gd name="connsiteY25" fmla="*/ 3199583 h 3236388"/>
                <a:gd name="connsiteX26" fmla="*/ 1418493 w 1547447"/>
                <a:gd name="connsiteY26" fmla="*/ 3236388 h 3236388"/>
                <a:gd name="connsiteX27" fmla="*/ 1532043 w 1547447"/>
                <a:gd name="connsiteY27" fmla="*/ 3143558 h 3236388"/>
                <a:gd name="connsiteX28" fmla="*/ 1288449 w 1547447"/>
                <a:gd name="connsiteY28" fmla="*/ 2985704 h 3236388"/>
                <a:gd name="connsiteX29" fmla="*/ 1109740 w 1547447"/>
                <a:gd name="connsiteY29" fmla="*/ 2706668 h 3236388"/>
                <a:gd name="connsiteX30" fmla="*/ 1099925 w 1547447"/>
                <a:gd name="connsiteY30" fmla="*/ 2413591 h 3236388"/>
                <a:gd name="connsiteX31" fmla="*/ 1062711 w 1547447"/>
                <a:gd name="connsiteY31" fmla="*/ 2150367 h 3236388"/>
                <a:gd name="connsiteX32" fmla="*/ 1031631 w 1547447"/>
                <a:gd name="connsiteY32" fmla="*/ 1642049 h 3236388"/>
                <a:gd name="connsiteX33" fmla="*/ 1031631 w 1547447"/>
                <a:gd name="connsiteY33" fmla="*/ 797988 h 3236388"/>
                <a:gd name="connsiteX34" fmla="*/ 1113693 w 1547447"/>
                <a:gd name="connsiteY34" fmla="*/ 751095 h 3236388"/>
                <a:gd name="connsiteX35" fmla="*/ 1137139 w 1547447"/>
                <a:gd name="connsiteY35" fmla="*/ 704203 h 3236388"/>
                <a:gd name="connsiteX36" fmla="*/ 1512277 w 1547447"/>
                <a:gd name="connsiteY36" fmla="*/ 375957 h 3236388"/>
                <a:gd name="connsiteX37" fmla="*/ 1547447 w 1547447"/>
                <a:gd name="connsiteY37" fmla="*/ 329064 h 3236388"/>
                <a:gd name="connsiteX38" fmla="*/ 1130596 w 1547447"/>
                <a:gd name="connsiteY38" fmla="*/ 470968 h 3236388"/>
                <a:gd name="connsiteX39" fmla="*/ 870643 w 1547447"/>
                <a:gd name="connsiteY39" fmla="*/ 0 h 3236388"/>
                <a:gd name="connsiteX40" fmla="*/ 785447 w 1547447"/>
                <a:gd name="connsiteY40" fmla="*/ 118049 h 3236388"/>
                <a:gd name="connsiteX41" fmla="*/ 726831 w 1547447"/>
                <a:gd name="connsiteY41" fmla="*/ 164941 h 3236388"/>
                <a:gd name="connsiteX42" fmla="*/ 600331 w 1547447"/>
                <a:gd name="connsiteY42" fmla="*/ 357964 h 3236388"/>
                <a:gd name="connsiteX43" fmla="*/ 351693 w 1547447"/>
                <a:gd name="connsiteY43" fmla="*/ 247003 h 3236388"/>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562708 w 1547447"/>
                <a:gd name="connsiteY8" fmla="*/ 2157864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257908 w 1547447"/>
                <a:gd name="connsiteY14" fmla="*/ 2978480 h 3236388"/>
                <a:gd name="connsiteX15" fmla="*/ 339970 w 1547447"/>
                <a:gd name="connsiteY15" fmla="*/ 2943311 h 3236388"/>
                <a:gd name="connsiteX16" fmla="*/ 492370 w 1547447"/>
                <a:gd name="connsiteY16" fmla="*/ 2826080 h 3236388"/>
                <a:gd name="connsiteX17" fmla="*/ 715108 w 1547447"/>
                <a:gd name="connsiteY17" fmla="*/ 2908141 h 3236388"/>
                <a:gd name="connsiteX18" fmla="*/ 673806 w 1547447"/>
                <a:gd name="connsiteY18" fmla="*/ 3222347 h 3236388"/>
                <a:gd name="connsiteX19" fmla="*/ 832475 w 1547447"/>
                <a:gd name="connsiteY19" fmla="*/ 3209943 h 3236388"/>
                <a:gd name="connsiteX20" fmla="*/ 890954 w 1547447"/>
                <a:gd name="connsiteY20" fmla="*/ 3142603 h 3236388"/>
                <a:gd name="connsiteX21" fmla="*/ 902677 w 1547447"/>
                <a:gd name="connsiteY21" fmla="*/ 2966757 h 3236388"/>
                <a:gd name="connsiteX22" fmla="*/ 961293 w 1547447"/>
                <a:gd name="connsiteY22" fmla="*/ 2872972 h 3236388"/>
                <a:gd name="connsiteX23" fmla="*/ 1066800 w 1547447"/>
                <a:gd name="connsiteY23" fmla="*/ 2837803 h 3236388"/>
                <a:gd name="connsiteX24" fmla="*/ 1143682 w 1547447"/>
                <a:gd name="connsiteY24" fmla="*/ 3076900 h 3236388"/>
                <a:gd name="connsiteX25" fmla="*/ 1240056 w 1547447"/>
                <a:gd name="connsiteY25" fmla="*/ 3199583 h 3236388"/>
                <a:gd name="connsiteX26" fmla="*/ 1418493 w 1547447"/>
                <a:gd name="connsiteY26" fmla="*/ 3236388 h 3236388"/>
                <a:gd name="connsiteX27" fmla="*/ 1532043 w 1547447"/>
                <a:gd name="connsiteY27" fmla="*/ 3143558 h 3236388"/>
                <a:gd name="connsiteX28" fmla="*/ 1288449 w 1547447"/>
                <a:gd name="connsiteY28" fmla="*/ 2985704 h 3236388"/>
                <a:gd name="connsiteX29" fmla="*/ 1109740 w 1547447"/>
                <a:gd name="connsiteY29" fmla="*/ 2706668 h 3236388"/>
                <a:gd name="connsiteX30" fmla="*/ 1099925 w 1547447"/>
                <a:gd name="connsiteY30" fmla="*/ 2413591 h 3236388"/>
                <a:gd name="connsiteX31" fmla="*/ 1062711 w 1547447"/>
                <a:gd name="connsiteY31" fmla="*/ 2150367 h 3236388"/>
                <a:gd name="connsiteX32" fmla="*/ 1031631 w 1547447"/>
                <a:gd name="connsiteY32" fmla="*/ 1642049 h 3236388"/>
                <a:gd name="connsiteX33" fmla="*/ 1031631 w 1547447"/>
                <a:gd name="connsiteY33" fmla="*/ 797988 h 3236388"/>
                <a:gd name="connsiteX34" fmla="*/ 1113693 w 1547447"/>
                <a:gd name="connsiteY34" fmla="*/ 751095 h 3236388"/>
                <a:gd name="connsiteX35" fmla="*/ 1137139 w 1547447"/>
                <a:gd name="connsiteY35" fmla="*/ 704203 h 3236388"/>
                <a:gd name="connsiteX36" fmla="*/ 1512277 w 1547447"/>
                <a:gd name="connsiteY36" fmla="*/ 375957 h 3236388"/>
                <a:gd name="connsiteX37" fmla="*/ 1547447 w 1547447"/>
                <a:gd name="connsiteY37" fmla="*/ 329064 h 3236388"/>
                <a:gd name="connsiteX38" fmla="*/ 1130596 w 1547447"/>
                <a:gd name="connsiteY38" fmla="*/ 470968 h 3236388"/>
                <a:gd name="connsiteX39" fmla="*/ 870643 w 1547447"/>
                <a:gd name="connsiteY39" fmla="*/ 0 h 3236388"/>
                <a:gd name="connsiteX40" fmla="*/ 785447 w 1547447"/>
                <a:gd name="connsiteY40" fmla="*/ 118049 h 3236388"/>
                <a:gd name="connsiteX41" fmla="*/ 748096 w 1547447"/>
                <a:gd name="connsiteY41" fmla="*/ 276583 h 3236388"/>
                <a:gd name="connsiteX42" fmla="*/ 600331 w 1547447"/>
                <a:gd name="connsiteY42" fmla="*/ 357964 h 3236388"/>
                <a:gd name="connsiteX43" fmla="*/ 351693 w 1547447"/>
                <a:gd name="connsiteY43" fmla="*/ 247003 h 3236388"/>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562708 w 1547447"/>
                <a:gd name="connsiteY8" fmla="*/ 2157864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257908 w 1547447"/>
                <a:gd name="connsiteY14" fmla="*/ 2978480 h 3236388"/>
                <a:gd name="connsiteX15" fmla="*/ 339970 w 1547447"/>
                <a:gd name="connsiteY15" fmla="*/ 2943311 h 3236388"/>
                <a:gd name="connsiteX16" fmla="*/ 492370 w 1547447"/>
                <a:gd name="connsiteY16" fmla="*/ 2826080 h 3236388"/>
                <a:gd name="connsiteX17" fmla="*/ 715108 w 1547447"/>
                <a:gd name="connsiteY17" fmla="*/ 2908141 h 3236388"/>
                <a:gd name="connsiteX18" fmla="*/ 673806 w 1547447"/>
                <a:gd name="connsiteY18" fmla="*/ 3222347 h 3236388"/>
                <a:gd name="connsiteX19" fmla="*/ 832475 w 1547447"/>
                <a:gd name="connsiteY19" fmla="*/ 3209943 h 3236388"/>
                <a:gd name="connsiteX20" fmla="*/ 890954 w 1547447"/>
                <a:gd name="connsiteY20" fmla="*/ 3142603 h 3236388"/>
                <a:gd name="connsiteX21" fmla="*/ 902677 w 1547447"/>
                <a:gd name="connsiteY21" fmla="*/ 2966757 h 3236388"/>
                <a:gd name="connsiteX22" fmla="*/ 961293 w 1547447"/>
                <a:gd name="connsiteY22" fmla="*/ 2872972 h 3236388"/>
                <a:gd name="connsiteX23" fmla="*/ 1066800 w 1547447"/>
                <a:gd name="connsiteY23" fmla="*/ 2837803 h 3236388"/>
                <a:gd name="connsiteX24" fmla="*/ 1143682 w 1547447"/>
                <a:gd name="connsiteY24" fmla="*/ 3076900 h 3236388"/>
                <a:gd name="connsiteX25" fmla="*/ 1240056 w 1547447"/>
                <a:gd name="connsiteY25" fmla="*/ 3199583 h 3236388"/>
                <a:gd name="connsiteX26" fmla="*/ 1418493 w 1547447"/>
                <a:gd name="connsiteY26" fmla="*/ 3236388 h 3236388"/>
                <a:gd name="connsiteX27" fmla="*/ 1532043 w 1547447"/>
                <a:gd name="connsiteY27" fmla="*/ 3143558 h 3236388"/>
                <a:gd name="connsiteX28" fmla="*/ 1288449 w 1547447"/>
                <a:gd name="connsiteY28" fmla="*/ 2985704 h 3236388"/>
                <a:gd name="connsiteX29" fmla="*/ 1109740 w 1547447"/>
                <a:gd name="connsiteY29" fmla="*/ 2706668 h 3236388"/>
                <a:gd name="connsiteX30" fmla="*/ 1068028 w 1547447"/>
                <a:gd name="connsiteY30" fmla="*/ 2413591 h 3236388"/>
                <a:gd name="connsiteX31" fmla="*/ 1062711 w 1547447"/>
                <a:gd name="connsiteY31" fmla="*/ 2150367 h 3236388"/>
                <a:gd name="connsiteX32" fmla="*/ 1031631 w 1547447"/>
                <a:gd name="connsiteY32" fmla="*/ 1642049 h 3236388"/>
                <a:gd name="connsiteX33" fmla="*/ 1031631 w 1547447"/>
                <a:gd name="connsiteY33" fmla="*/ 797988 h 3236388"/>
                <a:gd name="connsiteX34" fmla="*/ 1113693 w 1547447"/>
                <a:gd name="connsiteY34" fmla="*/ 751095 h 3236388"/>
                <a:gd name="connsiteX35" fmla="*/ 1137139 w 1547447"/>
                <a:gd name="connsiteY35" fmla="*/ 704203 h 3236388"/>
                <a:gd name="connsiteX36" fmla="*/ 1512277 w 1547447"/>
                <a:gd name="connsiteY36" fmla="*/ 375957 h 3236388"/>
                <a:gd name="connsiteX37" fmla="*/ 1547447 w 1547447"/>
                <a:gd name="connsiteY37" fmla="*/ 329064 h 3236388"/>
                <a:gd name="connsiteX38" fmla="*/ 1130596 w 1547447"/>
                <a:gd name="connsiteY38" fmla="*/ 470968 h 3236388"/>
                <a:gd name="connsiteX39" fmla="*/ 870643 w 1547447"/>
                <a:gd name="connsiteY39" fmla="*/ 0 h 3236388"/>
                <a:gd name="connsiteX40" fmla="*/ 785447 w 1547447"/>
                <a:gd name="connsiteY40" fmla="*/ 118049 h 3236388"/>
                <a:gd name="connsiteX41" fmla="*/ 748096 w 1547447"/>
                <a:gd name="connsiteY41" fmla="*/ 276583 h 3236388"/>
                <a:gd name="connsiteX42" fmla="*/ 600331 w 1547447"/>
                <a:gd name="connsiteY42" fmla="*/ 357964 h 3236388"/>
                <a:gd name="connsiteX43" fmla="*/ 351693 w 1547447"/>
                <a:gd name="connsiteY43" fmla="*/ 247003 h 3236388"/>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605239 w 1547447"/>
                <a:gd name="connsiteY8" fmla="*/ 2189762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257908 w 1547447"/>
                <a:gd name="connsiteY14" fmla="*/ 2978480 h 3236388"/>
                <a:gd name="connsiteX15" fmla="*/ 339970 w 1547447"/>
                <a:gd name="connsiteY15" fmla="*/ 2943311 h 3236388"/>
                <a:gd name="connsiteX16" fmla="*/ 492370 w 1547447"/>
                <a:gd name="connsiteY16" fmla="*/ 2826080 h 3236388"/>
                <a:gd name="connsiteX17" fmla="*/ 715108 w 1547447"/>
                <a:gd name="connsiteY17" fmla="*/ 2908141 h 3236388"/>
                <a:gd name="connsiteX18" fmla="*/ 673806 w 1547447"/>
                <a:gd name="connsiteY18" fmla="*/ 3222347 h 3236388"/>
                <a:gd name="connsiteX19" fmla="*/ 832475 w 1547447"/>
                <a:gd name="connsiteY19" fmla="*/ 3209943 h 3236388"/>
                <a:gd name="connsiteX20" fmla="*/ 890954 w 1547447"/>
                <a:gd name="connsiteY20" fmla="*/ 3142603 h 3236388"/>
                <a:gd name="connsiteX21" fmla="*/ 902677 w 1547447"/>
                <a:gd name="connsiteY21" fmla="*/ 2966757 h 3236388"/>
                <a:gd name="connsiteX22" fmla="*/ 961293 w 1547447"/>
                <a:gd name="connsiteY22" fmla="*/ 2872972 h 3236388"/>
                <a:gd name="connsiteX23" fmla="*/ 1066800 w 1547447"/>
                <a:gd name="connsiteY23" fmla="*/ 2837803 h 3236388"/>
                <a:gd name="connsiteX24" fmla="*/ 1143682 w 1547447"/>
                <a:gd name="connsiteY24" fmla="*/ 3076900 h 3236388"/>
                <a:gd name="connsiteX25" fmla="*/ 1240056 w 1547447"/>
                <a:gd name="connsiteY25" fmla="*/ 3199583 h 3236388"/>
                <a:gd name="connsiteX26" fmla="*/ 1418493 w 1547447"/>
                <a:gd name="connsiteY26" fmla="*/ 3236388 h 3236388"/>
                <a:gd name="connsiteX27" fmla="*/ 1532043 w 1547447"/>
                <a:gd name="connsiteY27" fmla="*/ 3143558 h 3236388"/>
                <a:gd name="connsiteX28" fmla="*/ 1288449 w 1547447"/>
                <a:gd name="connsiteY28" fmla="*/ 2985704 h 3236388"/>
                <a:gd name="connsiteX29" fmla="*/ 1109740 w 1547447"/>
                <a:gd name="connsiteY29" fmla="*/ 2706668 h 3236388"/>
                <a:gd name="connsiteX30" fmla="*/ 1068028 w 1547447"/>
                <a:gd name="connsiteY30" fmla="*/ 2413591 h 3236388"/>
                <a:gd name="connsiteX31" fmla="*/ 1062711 w 1547447"/>
                <a:gd name="connsiteY31" fmla="*/ 2150367 h 3236388"/>
                <a:gd name="connsiteX32" fmla="*/ 1031631 w 1547447"/>
                <a:gd name="connsiteY32" fmla="*/ 1642049 h 3236388"/>
                <a:gd name="connsiteX33" fmla="*/ 1031631 w 1547447"/>
                <a:gd name="connsiteY33" fmla="*/ 797988 h 3236388"/>
                <a:gd name="connsiteX34" fmla="*/ 1113693 w 1547447"/>
                <a:gd name="connsiteY34" fmla="*/ 751095 h 3236388"/>
                <a:gd name="connsiteX35" fmla="*/ 1137139 w 1547447"/>
                <a:gd name="connsiteY35" fmla="*/ 704203 h 3236388"/>
                <a:gd name="connsiteX36" fmla="*/ 1512277 w 1547447"/>
                <a:gd name="connsiteY36" fmla="*/ 375957 h 3236388"/>
                <a:gd name="connsiteX37" fmla="*/ 1547447 w 1547447"/>
                <a:gd name="connsiteY37" fmla="*/ 329064 h 3236388"/>
                <a:gd name="connsiteX38" fmla="*/ 1130596 w 1547447"/>
                <a:gd name="connsiteY38" fmla="*/ 470968 h 3236388"/>
                <a:gd name="connsiteX39" fmla="*/ 870643 w 1547447"/>
                <a:gd name="connsiteY39" fmla="*/ 0 h 3236388"/>
                <a:gd name="connsiteX40" fmla="*/ 785447 w 1547447"/>
                <a:gd name="connsiteY40" fmla="*/ 118049 h 3236388"/>
                <a:gd name="connsiteX41" fmla="*/ 748096 w 1547447"/>
                <a:gd name="connsiteY41" fmla="*/ 276583 h 3236388"/>
                <a:gd name="connsiteX42" fmla="*/ 600331 w 1547447"/>
                <a:gd name="connsiteY42" fmla="*/ 357964 h 3236388"/>
                <a:gd name="connsiteX43" fmla="*/ 351693 w 1547447"/>
                <a:gd name="connsiteY43" fmla="*/ 247003 h 3236388"/>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605239 w 1547447"/>
                <a:gd name="connsiteY8" fmla="*/ 2189762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257908 w 1547447"/>
                <a:gd name="connsiteY14" fmla="*/ 2978480 h 3236388"/>
                <a:gd name="connsiteX15" fmla="*/ 339970 w 1547447"/>
                <a:gd name="connsiteY15" fmla="*/ 2943311 h 3236388"/>
                <a:gd name="connsiteX16" fmla="*/ 492370 w 1547447"/>
                <a:gd name="connsiteY16" fmla="*/ 2826080 h 3236388"/>
                <a:gd name="connsiteX17" fmla="*/ 715108 w 1547447"/>
                <a:gd name="connsiteY17" fmla="*/ 2908141 h 3236388"/>
                <a:gd name="connsiteX18" fmla="*/ 699842 w 1547447"/>
                <a:gd name="connsiteY18" fmla="*/ 3016103 h 3236388"/>
                <a:gd name="connsiteX19" fmla="*/ 673806 w 1547447"/>
                <a:gd name="connsiteY19" fmla="*/ 3222347 h 3236388"/>
                <a:gd name="connsiteX20" fmla="*/ 832475 w 1547447"/>
                <a:gd name="connsiteY20" fmla="*/ 3209943 h 3236388"/>
                <a:gd name="connsiteX21" fmla="*/ 890954 w 1547447"/>
                <a:gd name="connsiteY21" fmla="*/ 3142603 h 3236388"/>
                <a:gd name="connsiteX22" fmla="*/ 902677 w 1547447"/>
                <a:gd name="connsiteY22" fmla="*/ 2966757 h 3236388"/>
                <a:gd name="connsiteX23" fmla="*/ 961293 w 1547447"/>
                <a:gd name="connsiteY23" fmla="*/ 2872972 h 3236388"/>
                <a:gd name="connsiteX24" fmla="*/ 1066800 w 1547447"/>
                <a:gd name="connsiteY24" fmla="*/ 2837803 h 3236388"/>
                <a:gd name="connsiteX25" fmla="*/ 1143682 w 1547447"/>
                <a:gd name="connsiteY25" fmla="*/ 3076900 h 3236388"/>
                <a:gd name="connsiteX26" fmla="*/ 1240056 w 1547447"/>
                <a:gd name="connsiteY26" fmla="*/ 3199583 h 3236388"/>
                <a:gd name="connsiteX27" fmla="*/ 1418493 w 1547447"/>
                <a:gd name="connsiteY27" fmla="*/ 3236388 h 3236388"/>
                <a:gd name="connsiteX28" fmla="*/ 1532043 w 1547447"/>
                <a:gd name="connsiteY28" fmla="*/ 3143558 h 3236388"/>
                <a:gd name="connsiteX29" fmla="*/ 1288449 w 1547447"/>
                <a:gd name="connsiteY29" fmla="*/ 2985704 h 3236388"/>
                <a:gd name="connsiteX30" fmla="*/ 1109740 w 1547447"/>
                <a:gd name="connsiteY30" fmla="*/ 2706668 h 3236388"/>
                <a:gd name="connsiteX31" fmla="*/ 1068028 w 1547447"/>
                <a:gd name="connsiteY31" fmla="*/ 2413591 h 3236388"/>
                <a:gd name="connsiteX32" fmla="*/ 1062711 w 1547447"/>
                <a:gd name="connsiteY32" fmla="*/ 2150367 h 3236388"/>
                <a:gd name="connsiteX33" fmla="*/ 1031631 w 1547447"/>
                <a:gd name="connsiteY33" fmla="*/ 1642049 h 3236388"/>
                <a:gd name="connsiteX34" fmla="*/ 1031631 w 1547447"/>
                <a:gd name="connsiteY34" fmla="*/ 797988 h 3236388"/>
                <a:gd name="connsiteX35" fmla="*/ 1113693 w 1547447"/>
                <a:gd name="connsiteY35" fmla="*/ 751095 h 3236388"/>
                <a:gd name="connsiteX36" fmla="*/ 1137139 w 1547447"/>
                <a:gd name="connsiteY36" fmla="*/ 704203 h 3236388"/>
                <a:gd name="connsiteX37" fmla="*/ 1512277 w 1547447"/>
                <a:gd name="connsiteY37" fmla="*/ 375957 h 3236388"/>
                <a:gd name="connsiteX38" fmla="*/ 1547447 w 1547447"/>
                <a:gd name="connsiteY38" fmla="*/ 329064 h 3236388"/>
                <a:gd name="connsiteX39" fmla="*/ 1130596 w 1547447"/>
                <a:gd name="connsiteY39" fmla="*/ 470968 h 3236388"/>
                <a:gd name="connsiteX40" fmla="*/ 870643 w 1547447"/>
                <a:gd name="connsiteY40" fmla="*/ 0 h 3236388"/>
                <a:gd name="connsiteX41" fmla="*/ 785447 w 1547447"/>
                <a:gd name="connsiteY41" fmla="*/ 118049 h 3236388"/>
                <a:gd name="connsiteX42" fmla="*/ 748096 w 1547447"/>
                <a:gd name="connsiteY42" fmla="*/ 276583 h 3236388"/>
                <a:gd name="connsiteX43" fmla="*/ 600331 w 1547447"/>
                <a:gd name="connsiteY43" fmla="*/ 357964 h 3236388"/>
                <a:gd name="connsiteX44" fmla="*/ 351693 w 1547447"/>
                <a:gd name="connsiteY44" fmla="*/ 247003 h 3236388"/>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605239 w 1547447"/>
                <a:gd name="connsiteY8" fmla="*/ 2189762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257908 w 1547447"/>
                <a:gd name="connsiteY14" fmla="*/ 2978480 h 3236388"/>
                <a:gd name="connsiteX15" fmla="*/ 339970 w 1547447"/>
                <a:gd name="connsiteY15" fmla="*/ 2943311 h 3236388"/>
                <a:gd name="connsiteX16" fmla="*/ 492370 w 1547447"/>
                <a:gd name="connsiteY16" fmla="*/ 2826080 h 3236388"/>
                <a:gd name="connsiteX17" fmla="*/ 715108 w 1547447"/>
                <a:gd name="connsiteY17" fmla="*/ 2908141 h 3236388"/>
                <a:gd name="connsiteX18" fmla="*/ 731739 w 1547447"/>
                <a:gd name="connsiteY18" fmla="*/ 3026736 h 3236388"/>
                <a:gd name="connsiteX19" fmla="*/ 673806 w 1547447"/>
                <a:gd name="connsiteY19" fmla="*/ 3222347 h 3236388"/>
                <a:gd name="connsiteX20" fmla="*/ 832475 w 1547447"/>
                <a:gd name="connsiteY20" fmla="*/ 3209943 h 3236388"/>
                <a:gd name="connsiteX21" fmla="*/ 890954 w 1547447"/>
                <a:gd name="connsiteY21" fmla="*/ 3142603 h 3236388"/>
                <a:gd name="connsiteX22" fmla="*/ 902677 w 1547447"/>
                <a:gd name="connsiteY22" fmla="*/ 2966757 h 3236388"/>
                <a:gd name="connsiteX23" fmla="*/ 961293 w 1547447"/>
                <a:gd name="connsiteY23" fmla="*/ 2872972 h 3236388"/>
                <a:gd name="connsiteX24" fmla="*/ 1066800 w 1547447"/>
                <a:gd name="connsiteY24" fmla="*/ 2837803 h 3236388"/>
                <a:gd name="connsiteX25" fmla="*/ 1143682 w 1547447"/>
                <a:gd name="connsiteY25" fmla="*/ 3076900 h 3236388"/>
                <a:gd name="connsiteX26" fmla="*/ 1240056 w 1547447"/>
                <a:gd name="connsiteY26" fmla="*/ 3199583 h 3236388"/>
                <a:gd name="connsiteX27" fmla="*/ 1418493 w 1547447"/>
                <a:gd name="connsiteY27" fmla="*/ 3236388 h 3236388"/>
                <a:gd name="connsiteX28" fmla="*/ 1532043 w 1547447"/>
                <a:gd name="connsiteY28" fmla="*/ 3143558 h 3236388"/>
                <a:gd name="connsiteX29" fmla="*/ 1288449 w 1547447"/>
                <a:gd name="connsiteY29" fmla="*/ 2985704 h 3236388"/>
                <a:gd name="connsiteX30" fmla="*/ 1109740 w 1547447"/>
                <a:gd name="connsiteY30" fmla="*/ 2706668 h 3236388"/>
                <a:gd name="connsiteX31" fmla="*/ 1068028 w 1547447"/>
                <a:gd name="connsiteY31" fmla="*/ 2413591 h 3236388"/>
                <a:gd name="connsiteX32" fmla="*/ 1062711 w 1547447"/>
                <a:gd name="connsiteY32" fmla="*/ 2150367 h 3236388"/>
                <a:gd name="connsiteX33" fmla="*/ 1031631 w 1547447"/>
                <a:gd name="connsiteY33" fmla="*/ 1642049 h 3236388"/>
                <a:gd name="connsiteX34" fmla="*/ 1031631 w 1547447"/>
                <a:gd name="connsiteY34" fmla="*/ 797988 h 3236388"/>
                <a:gd name="connsiteX35" fmla="*/ 1113693 w 1547447"/>
                <a:gd name="connsiteY35" fmla="*/ 751095 h 3236388"/>
                <a:gd name="connsiteX36" fmla="*/ 1137139 w 1547447"/>
                <a:gd name="connsiteY36" fmla="*/ 704203 h 3236388"/>
                <a:gd name="connsiteX37" fmla="*/ 1512277 w 1547447"/>
                <a:gd name="connsiteY37" fmla="*/ 375957 h 3236388"/>
                <a:gd name="connsiteX38" fmla="*/ 1547447 w 1547447"/>
                <a:gd name="connsiteY38" fmla="*/ 329064 h 3236388"/>
                <a:gd name="connsiteX39" fmla="*/ 1130596 w 1547447"/>
                <a:gd name="connsiteY39" fmla="*/ 470968 h 3236388"/>
                <a:gd name="connsiteX40" fmla="*/ 870643 w 1547447"/>
                <a:gd name="connsiteY40" fmla="*/ 0 h 3236388"/>
                <a:gd name="connsiteX41" fmla="*/ 785447 w 1547447"/>
                <a:gd name="connsiteY41" fmla="*/ 118049 h 3236388"/>
                <a:gd name="connsiteX42" fmla="*/ 748096 w 1547447"/>
                <a:gd name="connsiteY42" fmla="*/ 276583 h 3236388"/>
                <a:gd name="connsiteX43" fmla="*/ 600331 w 1547447"/>
                <a:gd name="connsiteY43" fmla="*/ 357964 h 3236388"/>
                <a:gd name="connsiteX44" fmla="*/ 351693 w 1547447"/>
                <a:gd name="connsiteY44" fmla="*/ 247003 h 3236388"/>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605239 w 1547447"/>
                <a:gd name="connsiteY8" fmla="*/ 2189762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141632 w 1547447"/>
                <a:gd name="connsiteY14" fmla="*/ 3111796 h 3236388"/>
                <a:gd name="connsiteX15" fmla="*/ 257908 w 1547447"/>
                <a:gd name="connsiteY15" fmla="*/ 2978480 h 3236388"/>
                <a:gd name="connsiteX16" fmla="*/ 339970 w 1547447"/>
                <a:gd name="connsiteY16" fmla="*/ 2943311 h 3236388"/>
                <a:gd name="connsiteX17" fmla="*/ 492370 w 1547447"/>
                <a:gd name="connsiteY17" fmla="*/ 2826080 h 3236388"/>
                <a:gd name="connsiteX18" fmla="*/ 715108 w 1547447"/>
                <a:gd name="connsiteY18" fmla="*/ 2908141 h 3236388"/>
                <a:gd name="connsiteX19" fmla="*/ 731739 w 1547447"/>
                <a:gd name="connsiteY19" fmla="*/ 3026736 h 3236388"/>
                <a:gd name="connsiteX20" fmla="*/ 673806 w 1547447"/>
                <a:gd name="connsiteY20" fmla="*/ 3222347 h 3236388"/>
                <a:gd name="connsiteX21" fmla="*/ 832475 w 1547447"/>
                <a:gd name="connsiteY21" fmla="*/ 3209943 h 3236388"/>
                <a:gd name="connsiteX22" fmla="*/ 890954 w 1547447"/>
                <a:gd name="connsiteY22" fmla="*/ 3142603 h 3236388"/>
                <a:gd name="connsiteX23" fmla="*/ 902677 w 1547447"/>
                <a:gd name="connsiteY23" fmla="*/ 2966757 h 3236388"/>
                <a:gd name="connsiteX24" fmla="*/ 961293 w 1547447"/>
                <a:gd name="connsiteY24" fmla="*/ 2872972 h 3236388"/>
                <a:gd name="connsiteX25" fmla="*/ 1066800 w 1547447"/>
                <a:gd name="connsiteY25" fmla="*/ 2837803 h 3236388"/>
                <a:gd name="connsiteX26" fmla="*/ 1143682 w 1547447"/>
                <a:gd name="connsiteY26" fmla="*/ 3076900 h 3236388"/>
                <a:gd name="connsiteX27" fmla="*/ 1240056 w 1547447"/>
                <a:gd name="connsiteY27" fmla="*/ 3199583 h 3236388"/>
                <a:gd name="connsiteX28" fmla="*/ 1418493 w 1547447"/>
                <a:gd name="connsiteY28" fmla="*/ 3236388 h 3236388"/>
                <a:gd name="connsiteX29" fmla="*/ 1532043 w 1547447"/>
                <a:gd name="connsiteY29" fmla="*/ 3143558 h 3236388"/>
                <a:gd name="connsiteX30" fmla="*/ 1288449 w 1547447"/>
                <a:gd name="connsiteY30" fmla="*/ 2985704 h 3236388"/>
                <a:gd name="connsiteX31" fmla="*/ 1109740 w 1547447"/>
                <a:gd name="connsiteY31" fmla="*/ 2706668 h 3236388"/>
                <a:gd name="connsiteX32" fmla="*/ 1068028 w 1547447"/>
                <a:gd name="connsiteY32" fmla="*/ 2413591 h 3236388"/>
                <a:gd name="connsiteX33" fmla="*/ 1062711 w 1547447"/>
                <a:gd name="connsiteY33" fmla="*/ 2150367 h 3236388"/>
                <a:gd name="connsiteX34" fmla="*/ 1031631 w 1547447"/>
                <a:gd name="connsiteY34" fmla="*/ 1642049 h 3236388"/>
                <a:gd name="connsiteX35" fmla="*/ 1031631 w 1547447"/>
                <a:gd name="connsiteY35" fmla="*/ 797988 h 3236388"/>
                <a:gd name="connsiteX36" fmla="*/ 1113693 w 1547447"/>
                <a:gd name="connsiteY36" fmla="*/ 751095 h 3236388"/>
                <a:gd name="connsiteX37" fmla="*/ 1137139 w 1547447"/>
                <a:gd name="connsiteY37" fmla="*/ 704203 h 3236388"/>
                <a:gd name="connsiteX38" fmla="*/ 1512277 w 1547447"/>
                <a:gd name="connsiteY38" fmla="*/ 375957 h 3236388"/>
                <a:gd name="connsiteX39" fmla="*/ 1547447 w 1547447"/>
                <a:gd name="connsiteY39" fmla="*/ 329064 h 3236388"/>
                <a:gd name="connsiteX40" fmla="*/ 1130596 w 1547447"/>
                <a:gd name="connsiteY40" fmla="*/ 470968 h 3236388"/>
                <a:gd name="connsiteX41" fmla="*/ 870643 w 1547447"/>
                <a:gd name="connsiteY41" fmla="*/ 0 h 3236388"/>
                <a:gd name="connsiteX42" fmla="*/ 785447 w 1547447"/>
                <a:gd name="connsiteY42" fmla="*/ 118049 h 3236388"/>
                <a:gd name="connsiteX43" fmla="*/ 748096 w 1547447"/>
                <a:gd name="connsiteY43" fmla="*/ 276583 h 3236388"/>
                <a:gd name="connsiteX44" fmla="*/ 600331 w 1547447"/>
                <a:gd name="connsiteY44" fmla="*/ 357964 h 3236388"/>
                <a:gd name="connsiteX45" fmla="*/ 351693 w 1547447"/>
                <a:gd name="connsiteY45" fmla="*/ 247003 h 3236388"/>
                <a:gd name="connsiteX0" fmla="*/ 128954 w 1547447"/>
                <a:gd name="connsiteY0" fmla="*/ 235280 h 3236388"/>
                <a:gd name="connsiteX1" fmla="*/ 304800 w 1547447"/>
                <a:gd name="connsiteY1" fmla="*/ 317341 h 3236388"/>
                <a:gd name="connsiteX2" fmla="*/ 468923 w 1547447"/>
                <a:gd name="connsiteY2" fmla="*/ 493188 h 3236388"/>
                <a:gd name="connsiteX3" fmla="*/ 633047 w 1547447"/>
                <a:gd name="connsiteY3" fmla="*/ 727649 h 3236388"/>
                <a:gd name="connsiteX4" fmla="*/ 644770 w 1547447"/>
                <a:gd name="connsiteY4" fmla="*/ 856603 h 3236388"/>
                <a:gd name="connsiteX5" fmla="*/ 644770 w 1547447"/>
                <a:gd name="connsiteY5" fmla="*/ 1102788 h 3236388"/>
                <a:gd name="connsiteX6" fmla="*/ 644770 w 1547447"/>
                <a:gd name="connsiteY6" fmla="*/ 1442757 h 3236388"/>
                <a:gd name="connsiteX7" fmla="*/ 608373 w 1547447"/>
                <a:gd name="connsiteY7" fmla="*/ 1758190 h 3236388"/>
                <a:gd name="connsiteX8" fmla="*/ 605239 w 1547447"/>
                <a:gd name="connsiteY8" fmla="*/ 2189762 h 3236388"/>
                <a:gd name="connsiteX9" fmla="*/ 527130 w 1547447"/>
                <a:gd name="connsiteY9" fmla="*/ 2625425 h 3236388"/>
                <a:gd name="connsiteX10" fmla="*/ 351693 w 1547447"/>
                <a:gd name="connsiteY10" fmla="*/ 2767464 h 3236388"/>
                <a:gd name="connsiteX11" fmla="*/ 11723 w 1547447"/>
                <a:gd name="connsiteY11" fmla="*/ 3013649 h 3236388"/>
                <a:gd name="connsiteX12" fmla="*/ 0 w 1547447"/>
                <a:gd name="connsiteY12" fmla="*/ 3130880 h 3236388"/>
                <a:gd name="connsiteX13" fmla="*/ 152400 w 1547447"/>
                <a:gd name="connsiteY13" fmla="*/ 3119157 h 3236388"/>
                <a:gd name="connsiteX14" fmla="*/ 141632 w 1547447"/>
                <a:gd name="connsiteY14" fmla="*/ 3085214 h 3236388"/>
                <a:gd name="connsiteX15" fmla="*/ 257908 w 1547447"/>
                <a:gd name="connsiteY15" fmla="*/ 2978480 h 3236388"/>
                <a:gd name="connsiteX16" fmla="*/ 339970 w 1547447"/>
                <a:gd name="connsiteY16" fmla="*/ 2943311 h 3236388"/>
                <a:gd name="connsiteX17" fmla="*/ 492370 w 1547447"/>
                <a:gd name="connsiteY17" fmla="*/ 2826080 h 3236388"/>
                <a:gd name="connsiteX18" fmla="*/ 715108 w 1547447"/>
                <a:gd name="connsiteY18" fmla="*/ 2908141 h 3236388"/>
                <a:gd name="connsiteX19" fmla="*/ 731739 w 1547447"/>
                <a:gd name="connsiteY19" fmla="*/ 3026736 h 3236388"/>
                <a:gd name="connsiteX20" fmla="*/ 673806 w 1547447"/>
                <a:gd name="connsiteY20" fmla="*/ 3222347 h 3236388"/>
                <a:gd name="connsiteX21" fmla="*/ 832475 w 1547447"/>
                <a:gd name="connsiteY21" fmla="*/ 3209943 h 3236388"/>
                <a:gd name="connsiteX22" fmla="*/ 890954 w 1547447"/>
                <a:gd name="connsiteY22" fmla="*/ 3142603 h 3236388"/>
                <a:gd name="connsiteX23" fmla="*/ 902677 w 1547447"/>
                <a:gd name="connsiteY23" fmla="*/ 2966757 h 3236388"/>
                <a:gd name="connsiteX24" fmla="*/ 961293 w 1547447"/>
                <a:gd name="connsiteY24" fmla="*/ 2872972 h 3236388"/>
                <a:gd name="connsiteX25" fmla="*/ 1066800 w 1547447"/>
                <a:gd name="connsiteY25" fmla="*/ 2837803 h 3236388"/>
                <a:gd name="connsiteX26" fmla="*/ 1143682 w 1547447"/>
                <a:gd name="connsiteY26" fmla="*/ 3076900 h 3236388"/>
                <a:gd name="connsiteX27" fmla="*/ 1240056 w 1547447"/>
                <a:gd name="connsiteY27" fmla="*/ 3199583 h 3236388"/>
                <a:gd name="connsiteX28" fmla="*/ 1418493 w 1547447"/>
                <a:gd name="connsiteY28" fmla="*/ 3236388 h 3236388"/>
                <a:gd name="connsiteX29" fmla="*/ 1532043 w 1547447"/>
                <a:gd name="connsiteY29" fmla="*/ 3143558 h 3236388"/>
                <a:gd name="connsiteX30" fmla="*/ 1288449 w 1547447"/>
                <a:gd name="connsiteY30" fmla="*/ 2985704 h 3236388"/>
                <a:gd name="connsiteX31" fmla="*/ 1109740 w 1547447"/>
                <a:gd name="connsiteY31" fmla="*/ 2706668 h 3236388"/>
                <a:gd name="connsiteX32" fmla="*/ 1068028 w 1547447"/>
                <a:gd name="connsiteY32" fmla="*/ 2413591 h 3236388"/>
                <a:gd name="connsiteX33" fmla="*/ 1062711 w 1547447"/>
                <a:gd name="connsiteY33" fmla="*/ 2150367 h 3236388"/>
                <a:gd name="connsiteX34" fmla="*/ 1031631 w 1547447"/>
                <a:gd name="connsiteY34" fmla="*/ 1642049 h 3236388"/>
                <a:gd name="connsiteX35" fmla="*/ 1031631 w 1547447"/>
                <a:gd name="connsiteY35" fmla="*/ 797988 h 3236388"/>
                <a:gd name="connsiteX36" fmla="*/ 1113693 w 1547447"/>
                <a:gd name="connsiteY36" fmla="*/ 751095 h 3236388"/>
                <a:gd name="connsiteX37" fmla="*/ 1137139 w 1547447"/>
                <a:gd name="connsiteY37" fmla="*/ 704203 h 3236388"/>
                <a:gd name="connsiteX38" fmla="*/ 1512277 w 1547447"/>
                <a:gd name="connsiteY38" fmla="*/ 375957 h 3236388"/>
                <a:gd name="connsiteX39" fmla="*/ 1547447 w 1547447"/>
                <a:gd name="connsiteY39" fmla="*/ 329064 h 3236388"/>
                <a:gd name="connsiteX40" fmla="*/ 1130596 w 1547447"/>
                <a:gd name="connsiteY40" fmla="*/ 470968 h 3236388"/>
                <a:gd name="connsiteX41" fmla="*/ 870643 w 1547447"/>
                <a:gd name="connsiteY41" fmla="*/ 0 h 3236388"/>
                <a:gd name="connsiteX42" fmla="*/ 785447 w 1547447"/>
                <a:gd name="connsiteY42" fmla="*/ 118049 h 3236388"/>
                <a:gd name="connsiteX43" fmla="*/ 748096 w 1547447"/>
                <a:gd name="connsiteY43" fmla="*/ 276583 h 3236388"/>
                <a:gd name="connsiteX44" fmla="*/ 600331 w 1547447"/>
                <a:gd name="connsiteY44" fmla="*/ 357964 h 3236388"/>
                <a:gd name="connsiteX45" fmla="*/ 351693 w 1547447"/>
                <a:gd name="connsiteY45" fmla="*/ 247003 h 3236388"/>
                <a:gd name="connsiteX0" fmla="*/ 117231 w 1535724"/>
                <a:gd name="connsiteY0" fmla="*/ 235280 h 3236388"/>
                <a:gd name="connsiteX1" fmla="*/ 293077 w 1535724"/>
                <a:gd name="connsiteY1" fmla="*/ 317341 h 3236388"/>
                <a:gd name="connsiteX2" fmla="*/ 457200 w 1535724"/>
                <a:gd name="connsiteY2" fmla="*/ 493188 h 3236388"/>
                <a:gd name="connsiteX3" fmla="*/ 621324 w 1535724"/>
                <a:gd name="connsiteY3" fmla="*/ 727649 h 3236388"/>
                <a:gd name="connsiteX4" fmla="*/ 633047 w 1535724"/>
                <a:gd name="connsiteY4" fmla="*/ 856603 h 3236388"/>
                <a:gd name="connsiteX5" fmla="*/ 633047 w 1535724"/>
                <a:gd name="connsiteY5" fmla="*/ 1102788 h 3236388"/>
                <a:gd name="connsiteX6" fmla="*/ 633047 w 1535724"/>
                <a:gd name="connsiteY6" fmla="*/ 1442757 h 3236388"/>
                <a:gd name="connsiteX7" fmla="*/ 596650 w 1535724"/>
                <a:gd name="connsiteY7" fmla="*/ 1758190 h 3236388"/>
                <a:gd name="connsiteX8" fmla="*/ 593516 w 1535724"/>
                <a:gd name="connsiteY8" fmla="*/ 2189762 h 3236388"/>
                <a:gd name="connsiteX9" fmla="*/ 515407 w 1535724"/>
                <a:gd name="connsiteY9" fmla="*/ 2625425 h 3236388"/>
                <a:gd name="connsiteX10" fmla="*/ 339970 w 1535724"/>
                <a:gd name="connsiteY10" fmla="*/ 2767464 h 3236388"/>
                <a:gd name="connsiteX11" fmla="*/ 0 w 1535724"/>
                <a:gd name="connsiteY11" fmla="*/ 3013649 h 3236388"/>
                <a:gd name="connsiteX12" fmla="*/ 46756 w 1535724"/>
                <a:gd name="connsiteY12" fmla="*/ 3114932 h 3236388"/>
                <a:gd name="connsiteX13" fmla="*/ 140677 w 1535724"/>
                <a:gd name="connsiteY13" fmla="*/ 3119157 h 3236388"/>
                <a:gd name="connsiteX14" fmla="*/ 129909 w 1535724"/>
                <a:gd name="connsiteY14" fmla="*/ 3085214 h 3236388"/>
                <a:gd name="connsiteX15" fmla="*/ 246185 w 1535724"/>
                <a:gd name="connsiteY15" fmla="*/ 2978480 h 3236388"/>
                <a:gd name="connsiteX16" fmla="*/ 328247 w 1535724"/>
                <a:gd name="connsiteY16" fmla="*/ 2943311 h 3236388"/>
                <a:gd name="connsiteX17" fmla="*/ 480647 w 1535724"/>
                <a:gd name="connsiteY17" fmla="*/ 2826080 h 3236388"/>
                <a:gd name="connsiteX18" fmla="*/ 703385 w 1535724"/>
                <a:gd name="connsiteY18" fmla="*/ 2908141 h 3236388"/>
                <a:gd name="connsiteX19" fmla="*/ 720016 w 1535724"/>
                <a:gd name="connsiteY19" fmla="*/ 3026736 h 3236388"/>
                <a:gd name="connsiteX20" fmla="*/ 662083 w 1535724"/>
                <a:gd name="connsiteY20" fmla="*/ 3222347 h 3236388"/>
                <a:gd name="connsiteX21" fmla="*/ 820752 w 1535724"/>
                <a:gd name="connsiteY21" fmla="*/ 3209943 h 3236388"/>
                <a:gd name="connsiteX22" fmla="*/ 879231 w 1535724"/>
                <a:gd name="connsiteY22" fmla="*/ 3142603 h 3236388"/>
                <a:gd name="connsiteX23" fmla="*/ 890954 w 1535724"/>
                <a:gd name="connsiteY23" fmla="*/ 2966757 h 3236388"/>
                <a:gd name="connsiteX24" fmla="*/ 949570 w 1535724"/>
                <a:gd name="connsiteY24" fmla="*/ 2872972 h 3236388"/>
                <a:gd name="connsiteX25" fmla="*/ 1055077 w 1535724"/>
                <a:gd name="connsiteY25" fmla="*/ 2837803 h 3236388"/>
                <a:gd name="connsiteX26" fmla="*/ 1131959 w 1535724"/>
                <a:gd name="connsiteY26" fmla="*/ 3076900 h 3236388"/>
                <a:gd name="connsiteX27" fmla="*/ 1228333 w 1535724"/>
                <a:gd name="connsiteY27" fmla="*/ 3199583 h 3236388"/>
                <a:gd name="connsiteX28" fmla="*/ 1406770 w 1535724"/>
                <a:gd name="connsiteY28" fmla="*/ 3236388 h 3236388"/>
                <a:gd name="connsiteX29" fmla="*/ 1520320 w 1535724"/>
                <a:gd name="connsiteY29" fmla="*/ 3143558 h 3236388"/>
                <a:gd name="connsiteX30" fmla="*/ 1276726 w 1535724"/>
                <a:gd name="connsiteY30" fmla="*/ 2985704 h 3236388"/>
                <a:gd name="connsiteX31" fmla="*/ 1098017 w 1535724"/>
                <a:gd name="connsiteY31" fmla="*/ 2706668 h 3236388"/>
                <a:gd name="connsiteX32" fmla="*/ 1056305 w 1535724"/>
                <a:gd name="connsiteY32" fmla="*/ 2413591 h 3236388"/>
                <a:gd name="connsiteX33" fmla="*/ 1050988 w 1535724"/>
                <a:gd name="connsiteY33" fmla="*/ 2150367 h 3236388"/>
                <a:gd name="connsiteX34" fmla="*/ 1019908 w 1535724"/>
                <a:gd name="connsiteY34" fmla="*/ 1642049 h 3236388"/>
                <a:gd name="connsiteX35" fmla="*/ 1019908 w 1535724"/>
                <a:gd name="connsiteY35" fmla="*/ 797988 h 3236388"/>
                <a:gd name="connsiteX36" fmla="*/ 1101970 w 1535724"/>
                <a:gd name="connsiteY36" fmla="*/ 751095 h 3236388"/>
                <a:gd name="connsiteX37" fmla="*/ 1125416 w 1535724"/>
                <a:gd name="connsiteY37" fmla="*/ 704203 h 3236388"/>
                <a:gd name="connsiteX38" fmla="*/ 1500554 w 1535724"/>
                <a:gd name="connsiteY38" fmla="*/ 375957 h 3236388"/>
                <a:gd name="connsiteX39" fmla="*/ 1535724 w 1535724"/>
                <a:gd name="connsiteY39" fmla="*/ 329064 h 3236388"/>
                <a:gd name="connsiteX40" fmla="*/ 1118873 w 1535724"/>
                <a:gd name="connsiteY40" fmla="*/ 470968 h 3236388"/>
                <a:gd name="connsiteX41" fmla="*/ 858920 w 1535724"/>
                <a:gd name="connsiteY41" fmla="*/ 0 h 3236388"/>
                <a:gd name="connsiteX42" fmla="*/ 773724 w 1535724"/>
                <a:gd name="connsiteY42" fmla="*/ 118049 h 3236388"/>
                <a:gd name="connsiteX43" fmla="*/ 736373 w 1535724"/>
                <a:gd name="connsiteY43" fmla="*/ 276583 h 3236388"/>
                <a:gd name="connsiteX44" fmla="*/ 588608 w 1535724"/>
                <a:gd name="connsiteY44" fmla="*/ 357964 h 3236388"/>
                <a:gd name="connsiteX45" fmla="*/ 339970 w 1535724"/>
                <a:gd name="connsiteY45" fmla="*/ 247003 h 323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35724" h="3236388">
                  <a:moveTo>
                    <a:pt x="117231" y="235280"/>
                  </a:moveTo>
                  <a:lnTo>
                    <a:pt x="293077" y="317341"/>
                  </a:lnTo>
                  <a:lnTo>
                    <a:pt x="457200" y="493188"/>
                  </a:lnTo>
                  <a:lnTo>
                    <a:pt x="621324" y="727649"/>
                  </a:lnTo>
                  <a:lnTo>
                    <a:pt x="633047" y="856603"/>
                  </a:lnTo>
                  <a:lnTo>
                    <a:pt x="633047" y="1102788"/>
                  </a:lnTo>
                  <a:lnTo>
                    <a:pt x="633047" y="1442757"/>
                  </a:lnTo>
                  <a:lnTo>
                    <a:pt x="596650" y="1758190"/>
                  </a:lnTo>
                  <a:cubicBezTo>
                    <a:pt x="595605" y="1902047"/>
                    <a:pt x="594561" y="2045905"/>
                    <a:pt x="593516" y="2189762"/>
                  </a:cubicBezTo>
                  <a:lnTo>
                    <a:pt x="515407" y="2625425"/>
                  </a:lnTo>
                  <a:lnTo>
                    <a:pt x="339970" y="2767464"/>
                  </a:lnTo>
                  <a:lnTo>
                    <a:pt x="0" y="3013649"/>
                  </a:lnTo>
                  <a:lnTo>
                    <a:pt x="46756" y="3114932"/>
                  </a:lnTo>
                  <a:lnTo>
                    <a:pt x="140677" y="3119157"/>
                  </a:lnTo>
                  <a:lnTo>
                    <a:pt x="129909" y="3085214"/>
                  </a:lnTo>
                  <a:lnTo>
                    <a:pt x="246185" y="2978480"/>
                  </a:lnTo>
                  <a:lnTo>
                    <a:pt x="328247" y="2943311"/>
                  </a:lnTo>
                  <a:lnTo>
                    <a:pt x="480647" y="2826080"/>
                  </a:lnTo>
                  <a:lnTo>
                    <a:pt x="703385" y="2908141"/>
                  </a:lnTo>
                  <a:lnTo>
                    <a:pt x="720016" y="3026736"/>
                  </a:lnTo>
                  <a:lnTo>
                    <a:pt x="662083" y="3222347"/>
                  </a:lnTo>
                  <a:lnTo>
                    <a:pt x="820752" y="3209943"/>
                  </a:lnTo>
                  <a:lnTo>
                    <a:pt x="879231" y="3142603"/>
                  </a:lnTo>
                  <a:lnTo>
                    <a:pt x="890954" y="2966757"/>
                  </a:lnTo>
                  <a:lnTo>
                    <a:pt x="949570" y="2872972"/>
                  </a:lnTo>
                  <a:lnTo>
                    <a:pt x="1055077" y="2837803"/>
                  </a:lnTo>
                  <a:lnTo>
                    <a:pt x="1131959" y="3076900"/>
                  </a:lnTo>
                  <a:lnTo>
                    <a:pt x="1228333" y="3199583"/>
                  </a:lnTo>
                  <a:lnTo>
                    <a:pt x="1406770" y="3236388"/>
                  </a:lnTo>
                  <a:lnTo>
                    <a:pt x="1520320" y="3143558"/>
                  </a:lnTo>
                  <a:lnTo>
                    <a:pt x="1276726" y="2985704"/>
                  </a:lnTo>
                  <a:lnTo>
                    <a:pt x="1098017" y="2706668"/>
                  </a:lnTo>
                  <a:lnTo>
                    <a:pt x="1056305" y="2413591"/>
                  </a:lnTo>
                  <a:lnTo>
                    <a:pt x="1050988" y="2150367"/>
                  </a:lnTo>
                  <a:lnTo>
                    <a:pt x="1019908" y="1642049"/>
                  </a:lnTo>
                  <a:lnTo>
                    <a:pt x="1019908" y="797988"/>
                  </a:lnTo>
                  <a:lnTo>
                    <a:pt x="1101970" y="751095"/>
                  </a:lnTo>
                  <a:lnTo>
                    <a:pt x="1125416" y="704203"/>
                  </a:lnTo>
                  <a:lnTo>
                    <a:pt x="1500554" y="375957"/>
                  </a:lnTo>
                  <a:lnTo>
                    <a:pt x="1535724" y="329064"/>
                  </a:lnTo>
                  <a:lnTo>
                    <a:pt x="1118873" y="470968"/>
                  </a:lnTo>
                  <a:lnTo>
                    <a:pt x="858920" y="0"/>
                  </a:lnTo>
                  <a:lnTo>
                    <a:pt x="773724" y="118049"/>
                  </a:lnTo>
                  <a:lnTo>
                    <a:pt x="736373" y="276583"/>
                  </a:lnTo>
                  <a:lnTo>
                    <a:pt x="588608" y="357964"/>
                  </a:lnTo>
                  <a:lnTo>
                    <a:pt x="339970" y="247003"/>
                  </a:lnTo>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loud 37"/>
            <p:cNvSpPr/>
            <p:nvPr/>
          </p:nvSpPr>
          <p:spPr>
            <a:xfrm rot="7097400">
              <a:off x="10270937" y="2042745"/>
              <a:ext cx="1249230" cy="1696968"/>
            </a:xfrm>
            <a:prstGeom prst="clou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39" name="Group 38"/>
            <p:cNvGrpSpPr/>
            <p:nvPr/>
          </p:nvGrpSpPr>
          <p:grpSpPr>
            <a:xfrm>
              <a:off x="9524934" y="947290"/>
              <a:ext cx="1793631" cy="1494725"/>
              <a:chOff x="6482858" y="1060947"/>
              <a:chExt cx="1793631" cy="1494725"/>
            </a:xfrm>
          </p:grpSpPr>
          <p:sp>
            <p:nvSpPr>
              <p:cNvPr id="41" name="Cloud 40"/>
              <p:cNvSpPr/>
              <p:nvPr/>
            </p:nvSpPr>
            <p:spPr>
              <a:xfrm>
                <a:off x="6482858" y="1060947"/>
                <a:ext cx="1793631" cy="64476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in rainfall</a:t>
                </a:r>
                <a:endParaRPr lang="en-US" dirty="0"/>
              </a:p>
            </p:txBody>
          </p:sp>
          <p:sp>
            <p:nvSpPr>
              <p:cNvPr id="42" name="Isosceles Triangle 41"/>
              <p:cNvSpPr/>
              <p:nvPr/>
            </p:nvSpPr>
            <p:spPr>
              <a:xfrm>
                <a:off x="6855767" y="1929210"/>
                <a:ext cx="265674" cy="3124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848731" y="2157305"/>
                <a:ext cx="279657" cy="28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7229442" y="1755973"/>
                <a:ext cx="265674" cy="3124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22406" y="1984068"/>
                <a:ext cx="279657" cy="28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7555312" y="2043257"/>
                <a:ext cx="265674" cy="3124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548276" y="2271352"/>
                <a:ext cx="279657" cy="28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ounded Rectangle 39"/>
            <p:cNvSpPr/>
            <p:nvPr/>
          </p:nvSpPr>
          <p:spPr>
            <a:xfrm>
              <a:off x="9535086" y="5409279"/>
              <a:ext cx="1511581" cy="307709"/>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8457433" y="5423093"/>
            <a:ext cx="2644363" cy="369332"/>
          </a:xfrm>
          <a:prstGeom prst="rect">
            <a:avLst/>
          </a:prstGeom>
          <a:noFill/>
        </p:spPr>
        <p:txBody>
          <a:bodyPr wrap="square" rtlCol="0">
            <a:spAutoFit/>
          </a:bodyPr>
          <a:lstStyle/>
          <a:p>
            <a:r>
              <a:rPr lang="en-US" dirty="0" smtClean="0"/>
              <a:t>Tree Canopy Area CN = 70</a:t>
            </a:r>
            <a:endParaRPr lang="en-US" dirty="0"/>
          </a:p>
        </p:txBody>
      </p:sp>
    </p:spTree>
    <p:extLst>
      <p:ext uri="{BB962C8B-B14F-4D97-AF65-F5344CB8AC3E}">
        <p14:creationId xmlns:p14="http://schemas.microsoft.com/office/powerpoint/2010/main" val="227891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Replacing trees with BMPs</a:t>
            </a:r>
            <a:endParaRPr lang="en-US" dirty="0"/>
          </a:p>
        </p:txBody>
      </p:sp>
      <p:pic>
        <p:nvPicPr>
          <p:cNvPr id="8" name="Picture 7"/>
          <p:cNvPicPr>
            <a:picLocks noChangeAspect="1"/>
          </p:cNvPicPr>
          <p:nvPr/>
        </p:nvPicPr>
        <p:blipFill>
          <a:blip r:embed="rId3"/>
          <a:stretch>
            <a:fillRect/>
          </a:stretch>
        </p:blipFill>
        <p:spPr>
          <a:xfrm>
            <a:off x="694564" y="1857617"/>
            <a:ext cx="2743438" cy="4822354"/>
          </a:xfrm>
          <a:prstGeom prst="rect">
            <a:avLst/>
          </a:prstGeom>
        </p:spPr>
      </p:pic>
      <p:pic>
        <p:nvPicPr>
          <p:cNvPr id="9" name="Picture 8"/>
          <p:cNvPicPr>
            <a:picLocks noChangeAspect="1"/>
          </p:cNvPicPr>
          <p:nvPr/>
        </p:nvPicPr>
        <p:blipFill>
          <a:blip r:embed="rId4"/>
          <a:stretch>
            <a:fillRect/>
          </a:stretch>
        </p:blipFill>
        <p:spPr>
          <a:xfrm>
            <a:off x="4829935" y="3055124"/>
            <a:ext cx="2780017" cy="2633700"/>
          </a:xfrm>
          <a:prstGeom prst="rect">
            <a:avLst/>
          </a:prstGeom>
        </p:spPr>
      </p:pic>
      <p:sp>
        <p:nvSpPr>
          <p:cNvPr id="10" name="Equal 9"/>
          <p:cNvSpPr/>
          <p:nvPr/>
        </p:nvSpPr>
        <p:spPr>
          <a:xfrm>
            <a:off x="4067175" y="3990975"/>
            <a:ext cx="981075"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lus 11"/>
          <p:cNvSpPr/>
          <p:nvPr/>
        </p:nvSpPr>
        <p:spPr>
          <a:xfrm>
            <a:off x="7496175" y="3681412"/>
            <a:ext cx="742950" cy="10001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8372712" y="2993516"/>
            <a:ext cx="1853345" cy="3017782"/>
          </a:xfrm>
          <a:prstGeom prst="rect">
            <a:avLst/>
          </a:prstGeom>
        </p:spPr>
      </p:pic>
      <p:sp>
        <p:nvSpPr>
          <p:cNvPr id="14" name="TextBox 13"/>
          <p:cNvSpPr txBox="1"/>
          <p:nvPr/>
        </p:nvSpPr>
        <p:spPr>
          <a:xfrm>
            <a:off x="8372712" y="2562783"/>
            <a:ext cx="1936323" cy="369332"/>
          </a:xfrm>
          <a:prstGeom prst="rect">
            <a:avLst/>
          </a:prstGeom>
          <a:noFill/>
        </p:spPr>
        <p:txBody>
          <a:bodyPr wrap="square" rtlCol="0">
            <a:spAutoFit/>
          </a:bodyPr>
          <a:lstStyle/>
          <a:p>
            <a:r>
              <a:rPr lang="en-US" dirty="0" err="1" smtClean="0"/>
              <a:t>Stormwater</a:t>
            </a:r>
            <a:r>
              <a:rPr lang="en-US" dirty="0" smtClean="0"/>
              <a:t> BMPs</a:t>
            </a:r>
            <a:endParaRPr lang="en-US" dirty="0"/>
          </a:p>
        </p:txBody>
      </p:sp>
      <p:sp>
        <p:nvSpPr>
          <p:cNvPr id="15" name="TextBox 14"/>
          <p:cNvSpPr txBox="1"/>
          <p:nvPr/>
        </p:nvSpPr>
        <p:spPr>
          <a:xfrm>
            <a:off x="7839076" y="6185525"/>
            <a:ext cx="4123564" cy="369332"/>
          </a:xfrm>
          <a:prstGeom prst="rect">
            <a:avLst/>
          </a:prstGeom>
          <a:noFill/>
        </p:spPr>
        <p:txBody>
          <a:bodyPr wrap="square" rtlCol="0">
            <a:spAutoFit/>
          </a:bodyPr>
          <a:lstStyle/>
          <a:p>
            <a:r>
              <a:rPr lang="en-US" dirty="0" smtClean="0"/>
              <a:t>655 </a:t>
            </a:r>
            <a:r>
              <a:rPr lang="en-US" dirty="0" err="1" smtClean="0"/>
              <a:t>cf</a:t>
            </a:r>
            <a:r>
              <a:rPr lang="en-US" dirty="0" smtClean="0"/>
              <a:t> =  25’x 10’ Bioretention  ~ $2,500 </a:t>
            </a:r>
            <a:endParaRPr lang="en-US" dirty="0"/>
          </a:p>
        </p:txBody>
      </p:sp>
      <p:sp>
        <p:nvSpPr>
          <p:cNvPr id="16" name="TextBox 15"/>
          <p:cNvSpPr txBox="1"/>
          <p:nvPr/>
        </p:nvSpPr>
        <p:spPr>
          <a:xfrm>
            <a:off x="10226057" y="4268794"/>
            <a:ext cx="1718293" cy="523220"/>
          </a:xfrm>
          <a:prstGeom prst="rect">
            <a:avLst/>
          </a:prstGeom>
          <a:noFill/>
        </p:spPr>
        <p:txBody>
          <a:bodyPr wrap="square" rtlCol="0">
            <a:spAutoFit/>
          </a:bodyPr>
          <a:lstStyle/>
          <a:p>
            <a:r>
              <a:rPr lang="en-US" sz="1400" dirty="0" smtClean="0"/>
              <a:t>3 </a:t>
            </a:r>
            <a:r>
              <a:rPr lang="en-US" sz="1400" dirty="0" err="1" smtClean="0"/>
              <a:t>ft</a:t>
            </a:r>
            <a:r>
              <a:rPr lang="en-US" sz="1400" dirty="0" smtClean="0"/>
              <a:t> Bioretention Media</a:t>
            </a:r>
            <a:endParaRPr lang="en-US" sz="1400" dirty="0"/>
          </a:p>
        </p:txBody>
      </p:sp>
      <p:sp>
        <p:nvSpPr>
          <p:cNvPr id="17" name="TextBox 16"/>
          <p:cNvSpPr txBox="1"/>
          <p:nvPr/>
        </p:nvSpPr>
        <p:spPr>
          <a:xfrm>
            <a:off x="10244347" y="5427214"/>
            <a:ext cx="1718293" cy="307777"/>
          </a:xfrm>
          <a:prstGeom prst="rect">
            <a:avLst/>
          </a:prstGeom>
          <a:noFill/>
        </p:spPr>
        <p:txBody>
          <a:bodyPr wrap="square" rtlCol="0">
            <a:spAutoFit/>
          </a:bodyPr>
          <a:lstStyle/>
          <a:p>
            <a:r>
              <a:rPr lang="en-US" sz="1400" dirty="0" smtClean="0"/>
              <a:t>1 </a:t>
            </a:r>
            <a:r>
              <a:rPr lang="en-US" sz="1400" dirty="0" err="1" smtClean="0"/>
              <a:t>ft</a:t>
            </a:r>
            <a:r>
              <a:rPr lang="en-US" sz="1400" dirty="0" smtClean="0"/>
              <a:t> Gravel</a:t>
            </a:r>
            <a:endParaRPr lang="en-US" sz="1400" dirty="0"/>
          </a:p>
        </p:txBody>
      </p:sp>
      <p:sp>
        <p:nvSpPr>
          <p:cNvPr id="18" name="TextBox 17"/>
          <p:cNvSpPr txBox="1"/>
          <p:nvPr/>
        </p:nvSpPr>
        <p:spPr>
          <a:xfrm>
            <a:off x="1239624" y="3621643"/>
            <a:ext cx="2038350" cy="369332"/>
          </a:xfrm>
          <a:prstGeom prst="rect">
            <a:avLst/>
          </a:prstGeom>
          <a:noFill/>
        </p:spPr>
        <p:txBody>
          <a:bodyPr wrap="square" rtlCol="0">
            <a:spAutoFit/>
          </a:bodyPr>
          <a:lstStyle/>
          <a:p>
            <a:r>
              <a:rPr lang="en-US" dirty="0" smtClean="0">
                <a:solidFill>
                  <a:schemeClr val="bg1"/>
                </a:solidFill>
              </a:rPr>
              <a:t>10,000 </a:t>
            </a:r>
            <a:r>
              <a:rPr lang="en-US" dirty="0" err="1" smtClean="0">
                <a:solidFill>
                  <a:schemeClr val="bg1"/>
                </a:solidFill>
              </a:rPr>
              <a:t>sq</a:t>
            </a:r>
            <a:r>
              <a:rPr lang="en-US" dirty="0" smtClean="0">
                <a:solidFill>
                  <a:schemeClr val="bg1"/>
                </a:solidFill>
              </a:rPr>
              <a:t> </a:t>
            </a:r>
            <a:r>
              <a:rPr lang="en-US" dirty="0" err="1" smtClean="0">
                <a:solidFill>
                  <a:schemeClr val="bg1"/>
                </a:solidFill>
              </a:rPr>
              <a:t>ft</a:t>
            </a:r>
            <a:r>
              <a:rPr lang="en-US" dirty="0" smtClean="0">
                <a:solidFill>
                  <a:schemeClr val="bg1"/>
                </a:solidFill>
              </a:rPr>
              <a:t> canopy</a:t>
            </a:r>
            <a:endParaRPr lang="en-US" dirty="0">
              <a:solidFill>
                <a:schemeClr val="bg1"/>
              </a:solidFill>
            </a:endParaRPr>
          </a:p>
        </p:txBody>
      </p:sp>
      <p:sp>
        <p:nvSpPr>
          <p:cNvPr id="19" name="Rectangle 18"/>
          <p:cNvSpPr/>
          <p:nvPr/>
        </p:nvSpPr>
        <p:spPr>
          <a:xfrm>
            <a:off x="5332810" y="5826632"/>
            <a:ext cx="1526380" cy="369332"/>
          </a:xfrm>
          <a:prstGeom prst="rect">
            <a:avLst/>
          </a:prstGeom>
        </p:spPr>
        <p:txBody>
          <a:bodyPr wrap="none">
            <a:spAutoFit/>
          </a:bodyPr>
          <a:lstStyle/>
          <a:p>
            <a:r>
              <a:rPr lang="en-US" dirty="0" smtClean="0"/>
              <a:t>10,000 </a:t>
            </a:r>
            <a:r>
              <a:rPr lang="en-US" dirty="0" err="1"/>
              <a:t>sq</a:t>
            </a:r>
            <a:r>
              <a:rPr lang="en-US" dirty="0"/>
              <a:t> </a:t>
            </a:r>
            <a:r>
              <a:rPr lang="en-US" dirty="0" err="1"/>
              <a:t>ft</a:t>
            </a:r>
            <a:r>
              <a:rPr lang="en-US" dirty="0"/>
              <a:t> </a:t>
            </a:r>
            <a:r>
              <a:rPr lang="en-US" dirty="0" smtClean="0"/>
              <a:t>IC</a:t>
            </a:r>
            <a:endParaRPr lang="en-US" dirty="0"/>
          </a:p>
        </p:txBody>
      </p:sp>
    </p:spTree>
    <p:extLst>
      <p:ext uri="{BB962C8B-B14F-4D97-AF65-F5344CB8AC3E}">
        <p14:creationId xmlns:p14="http://schemas.microsoft.com/office/powerpoint/2010/main" val="201622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an urban tree performs</a:t>
            </a:r>
            <a:endParaRPr lang="en-US" dirty="0"/>
          </a:p>
        </p:txBody>
      </p:sp>
      <p:sp>
        <p:nvSpPr>
          <p:cNvPr id="4" name="Content Placeholder 3"/>
          <p:cNvSpPr>
            <a:spLocks noGrp="1"/>
          </p:cNvSpPr>
          <p:nvPr>
            <p:ph idx="1"/>
          </p:nvPr>
        </p:nvSpPr>
        <p:spPr>
          <a:xfrm>
            <a:off x="914399" y="5378450"/>
            <a:ext cx="10784541" cy="1281113"/>
          </a:xfrm>
        </p:spPr>
        <p:txBody>
          <a:bodyPr>
            <a:normAutofit/>
          </a:bodyPr>
          <a:lstStyle/>
          <a:p>
            <a:r>
              <a:rPr lang="en-US" dirty="0" smtClean="0"/>
              <a:t>Provides 0.2 to 0.8 </a:t>
            </a:r>
            <a:r>
              <a:rPr lang="en-US" sz="2400" i="1" dirty="0" smtClean="0"/>
              <a:t>inches/unit canopy area </a:t>
            </a:r>
            <a:r>
              <a:rPr lang="en-US" dirty="0" smtClean="0"/>
              <a:t>initial abstraction</a:t>
            </a:r>
          </a:p>
          <a:p>
            <a:r>
              <a:rPr lang="en-US" dirty="0" smtClean="0"/>
              <a:t>San Antonio Texas  = 25% to </a:t>
            </a:r>
            <a:r>
              <a:rPr lang="en-US" i="1" dirty="0" smtClean="0"/>
              <a:t>70 %</a:t>
            </a:r>
            <a:r>
              <a:rPr lang="en-US" dirty="0" smtClean="0"/>
              <a:t> of Rainfall Events</a:t>
            </a:r>
          </a:p>
          <a:p>
            <a:endParaRPr lang="en-US" dirty="0"/>
          </a:p>
        </p:txBody>
      </p:sp>
      <p:graphicFrame>
        <p:nvGraphicFramePr>
          <p:cNvPr id="5" name="Chart 4"/>
          <p:cNvGraphicFramePr>
            <a:graphicFrameLocks/>
          </p:cNvGraphicFramePr>
          <p:nvPr>
            <p:extLst/>
          </p:nvPr>
        </p:nvGraphicFramePr>
        <p:xfrm>
          <a:off x="2228851" y="1447801"/>
          <a:ext cx="6672262" cy="3967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115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Trees in Urban BMPs</a:t>
            </a:r>
            <a:endParaRPr lang="en-US" dirty="0"/>
          </a:p>
        </p:txBody>
      </p:sp>
      <p:graphicFrame>
        <p:nvGraphicFramePr>
          <p:cNvPr id="4" name="Content Placeholder 3"/>
          <p:cNvGraphicFramePr>
            <a:graphicFrameLocks noGrp="1"/>
          </p:cNvGraphicFramePr>
          <p:nvPr>
            <p:ph sz="half" idx="1"/>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p:txBody>
          <a:bodyPr/>
          <a:lstStyle/>
          <a:p>
            <a:r>
              <a:rPr lang="en-US" dirty="0" smtClean="0"/>
              <a:t>Where possible preserve existing trees</a:t>
            </a:r>
          </a:p>
          <a:p>
            <a:pPr lvl="1"/>
            <a:r>
              <a:rPr lang="en-US" dirty="0" smtClean="0"/>
              <a:t>Typically larger trees and provide more benefits than new smaller trees</a:t>
            </a:r>
          </a:p>
          <a:p>
            <a:r>
              <a:rPr lang="en-US" dirty="0" smtClean="0"/>
              <a:t>Incorporate Trees into BMPs such as bioretention, wetlands, </a:t>
            </a:r>
            <a:r>
              <a:rPr lang="en-US" dirty="0" err="1" smtClean="0"/>
              <a:t>etc</a:t>
            </a:r>
            <a:endParaRPr lang="en-US" dirty="0" smtClean="0"/>
          </a:p>
          <a:p>
            <a:r>
              <a:rPr lang="en-US" dirty="0" smtClean="0"/>
              <a:t>Break up paving surfaces with tree wells</a:t>
            </a:r>
            <a:endParaRPr lang="en-US" dirty="0"/>
          </a:p>
        </p:txBody>
      </p:sp>
    </p:spTree>
    <p:extLst>
      <p:ext uri="{BB962C8B-B14F-4D97-AF65-F5344CB8AC3E}">
        <p14:creationId xmlns:p14="http://schemas.microsoft.com/office/powerpoint/2010/main" val="24801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BMP Guidance</a:t>
            </a:r>
            <a:endParaRPr lang="en-US" dirty="0"/>
          </a:p>
        </p:txBody>
      </p:sp>
      <p:sp>
        <p:nvSpPr>
          <p:cNvPr id="3" name="Content Placeholder 2"/>
          <p:cNvSpPr>
            <a:spLocks noGrp="1"/>
          </p:cNvSpPr>
          <p:nvPr>
            <p:ph idx="1"/>
          </p:nvPr>
        </p:nvSpPr>
        <p:spPr>
          <a:xfrm>
            <a:off x="571500" y="1806575"/>
            <a:ext cx="5638800" cy="4351338"/>
          </a:xfrm>
        </p:spPr>
        <p:txBody>
          <a:bodyPr/>
          <a:lstStyle/>
          <a:p>
            <a:r>
              <a:rPr lang="en-US" dirty="0"/>
              <a:t>North </a:t>
            </a:r>
            <a:r>
              <a:rPr lang="en-US" dirty="0" smtClean="0"/>
              <a:t>Carolina </a:t>
            </a:r>
          </a:p>
          <a:p>
            <a:pPr lvl="1"/>
            <a:r>
              <a:rPr lang="en-US" dirty="0" smtClean="0"/>
              <a:t>“</a:t>
            </a:r>
            <a:r>
              <a:rPr lang="en-US" dirty="0"/>
              <a:t>A minimum of one (1) tree, three (3) shrubs, and three (3) herbaceous species should be incorporated in the bioretention planting plan unless it is a grassed cell</a:t>
            </a:r>
            <a:r>
              <a:rPr lang="en-US" dirty="0" smtClean="0"/>
              <a:t>.”</a:t>
            </a:r>
          </a:p>
          <a:p>
            <a:r>
              <a:rPr lang="en-US" dirty="0" smtClean="0"/>
              <a:t>Minnesota</a:t>
            </a:r>
          </a:p>
          <a:p>
            <a:pPr lvl="1"/>
            <a:r>
              <a:rPr lang="en-US" dirty="0" smtClean="0"/>
              <a:t>“</a:t>
            </a:r>
            <a:r>
              <a:rPr lang="en-US" dirty="0"/>
              <a:t>Incorporating trees into traditional bioretention practices is </a:t>
            </a:r>
            <a:r>
              <a:rPr lang="en-US" i="1" dirty="0"/>
              <a:t>Highly Recommended</a:t>
            </a:r>
            <a:r>
              <a:rPr lang="en-US" dirty="0"/>
              <a:t>.” </a:t>
            </a:r>
            <a:r>
              <a:rPr lang="en-US" sz="1600" i="1" dirty="0"/>
              <a:t>(</a:t>
            </a:r>
            <a:r>
              <a:rPr lang="en-US" sz="1600" i="1" dirty="0">
                <a:hlinkClick r:id="rId3"/>
              </a:rPr>
              <a:t>http://</a:t>
            </a:r>
            <a:r>
              <a:rPr lang="en-US" sz="1600" i="1" dirty="0" smtClean="0">
                <a:hlinkClick r:id="rId3"/>
              </a:rPr>
              <a:t>stormwater.pca.state.mn.us/index.php/Types_of_tree_BMPs</a:t>
            </a:r>
            <a:r>
              <a:rPr lang="en-US" sz="1600" i="1" dirty="0" smtClean="0"/>
              <a:t>)</a:t>
            </a:r>
          </a:p>
          <a:p>
            <a:pPr marL="457200" lvl="1" indent="0">
              <a:buNone/>
            </a:pPr>
            <a:endParaRPr lang="en-US" dirty="0"/>
          </a:p>
        </p:txBody>
      </p:sp>
      <p:pic>
        <p:nvPicPr>
          <p:cNvPr id="4" name="Picture 3"/>
          <p:cNvPicPr>
            <a:picLocks noChangeAspect="1"/>
          </p:cNvPicPr>
          <p:nvPr/>
        </p:nvPicPr>
        <p:blipFill rotWithShape="1">
          <a:blip r:embed="rId4"/>
          <a:srcRect l="22975" t="20184" r="26916" b="19185"/>
          <a:stretch/>
        </p:blipFill>
        <p:spPr>
          <a:xfrm>
            <a:off x="6302991" y="1609724"/>
            <a:ext cx="5663216" cy="4176713"/>
          </a:xfrm>
          <a:prstGeom prst="rect">
            <a:avLst/>
          </a:prstGeom>
        </p:spPr>
      </p:pic>
    </p:spTree>
    <p:extLst>
      <p:ext uri="{BB962C8B-B14F-4D97-AF65-F5344CB8AC3E}">
        <p14:creationId xmlns:p14="http://schemas.microsoft.com/office/powerpoint/2010/main" val="82141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55562"/>
            <a:ext cx="10515600" cy="1325563"/>
          </a:xfrm>
        </p:spPr>
        <p:txBody>
          <a:bodyPr/>
          <a:lstStyle/>
          <a:p>
            <a:r>
              <a:rPr lang="en-US" dirty="0" smtClean="0"/>
              <a:t>Using Trees to Meet </a:t>
            </a:r>
            <a:r>
              <a:rPr lang="en-US" dirty="0" err="1" smtClean="0"/>
              <a:t>Stormwater</a:t>
            </a:r>
            <a:r>
              <a:rPr lang="en-US" dirty="0" smtClean="0"/>
              <a:t> Credit</a:t>
            </a:r>
            <a:endParaRPr lang="en-US" dirty="0"/>
          </a:p>
        </p:txBody>
      </p:sp>
      <p:graphicFrame>
        <p:nvGraphicFramePr>
          <p:cNvPr id="4" name="Diagram 3"/>
          <p:cNvGraphicFramePr/>
          <p:nvPr>
            <p:extLst/>
          </p:nvPr>
        </p:nvGraphicFramePr>
        <p:xfrm>
          <a:off x="479425" y="1381125"/>
          <a:ext cx="11245850" cy="547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7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BMPs to meet Tree Canopy Credit</a:t>
            </a:r>
            <a:endParaRPr lang="en-US" dirty="0"/>
          </a:p>
        </p:txBody>
      </p:sp>
      <p:sp>
        <p:nvSpPr>
          <p:cNvPr id="3" name="Content Placeholder 2"/>
          <p:cNvSpPr>
            <a:spLocks noGrp="1"/>
          </p:cNvSpPr>
          <p:nvPr>
            <p:ph idx="1"/>
          </p:nvPr>
        </p:nvSpPr>
        <p:spPr>
          <a:xfrm>
            <a:off x="666749" y="1778000"/>
            <a:ext cx="11020425" cy="1746250"/>
          </a:xfrm>
        </p:spPr>
        <p:txBody>
          <a:bodyPr/>
          <a:lstStyle/>
          <a:p>
            <a:r>
              <a:rPr lang="en-US" dirty="0" smtClean="0"/>
              <a:t>Incentives for Using </a:t>
            </a:r>
            <a:r>
              <a:rPr lang="en-US" dirty="0" err="1" smtClean="0"/>
              <a:t>Stormwater</a:t>
            </a:r>
            <a:r>
              <a:rPr lang="en-US" dirty="0" smtClean="0"/>
              <a:t> BMPs</a:t>
            </a:r>
          </a:p>
          <a:p>
            <a:pPr lvl="1"/>
            <a:r>
              <a:rPr lang="en-US" dirty="0" smtClean="0"/>
              <a:t>San Antonio, TX – </a:t>
            </a:r>
            <a:r>
              <a:rPr lang="en-US" dirty="0" err="1" smtClean="0"/>
              <a:t>Stormwater</a:t>
            </a:r>
            <a:r>
              <a:rPr lang="en-US" dirty="0" smtClean="0"/>
              <a:t> BMPs can count towards Tree Canopy Requirements with an additional 50% incentive</a:t>
            </a:r>
            <a:endParaRPr lang="en-US" dirty="0"/>
          </a:p>
        </p:txBody>
      </p:sp>
      <p:pic>
        <p:nvPicPr>
          <p:cNvPr id="4" name="Picture 3"/>
          <p:cNvPicPr>
            <a:picLocks noChangeAspect="1"/>
          </p:cNvPicPr>
          <p:nvPr/>
        </p:nvPicPr>
        <p:blipFill>
          <a:blip r:embed="rId3"/>
          <a:stretch>
            <a:fillRect/>
          </a:stretch>
        </p:blipFill>
        <p:spPr>
          <a:xfrm>
            <a:off x="480750" y="3794653"/>
            <a:ext cx="10449450" cy="2469094"/>
          </a:xfrm>
          <a:prstGeom prst="rect">
            <a:avLst/>
          </a:prstGeom>
        </p:spPr>
      </p:pic>
    </p:spTree>
    <p:extLst>
      <p:ext uri="{BB962C8B-B14F-4D97-AF65-F5344CB8AC3E}">
        <p14:creationId xmlns:p14="http://schemas.microsoft.com/office/powerpoint/2010/main" val="276644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Forest Management Strategies to Maximize </a:t>
            </a:r>
            <a:r>
              <a:rPr lang="en-US" dirty="0" err="1" smtClean="0"/>
              <a:t>Stormwater</a:t>
            </a:r>
            <a:r>
              <a:rPr lang="en-US" dirty="0" smtClean="0"/>
              <a:t> Mitigation</a:t>
            </a:r>
            <a:endParaRPr lang="en-US" dirty="0"/>
          </a:p>
        </p:txBody>
      </p:sp>
      <p:sp>
        <p:nvSpPr>
          <p:cNvPr id="3" name="Content Placeholder 2"/>
          <p:cNvSpPr>
            <a:spLocks noGrp="1"/>
          </p:cNvSpPr>
          <p:nvPr>
            <p:ph sz="half" idx="1"/>
          </p:nvPr>
        </p:nvSpPr>
        <p:spPr>
          <a:xfrm>
            <a:off x="838200" y="1825625"/>
            <a:ext cx="5181600" cy="4710086"/>
          </a:xfrm>
        </p:spPr>
        <p:txBody>
          <a:bodyPr>
            <a:normAutofit/>
          </a:bodyPr>
          <a:lstStyle/>
          <a:p>
            <a:r>
              <a:rPr lang="en-US" dirty="0" smtClean="0"/>
              <a:t>Layered structure mimics forest systems (reduce/delay runoff)</a:t>
            </a:r>
          </a:p>
          <a:p>
            <a:pPr lvl="1"/>
            <a:r>
              <a:rPr lang="en-US" dirty="0" smtClean="0"/>
              <a:t>Over story canopy</a:t>
            </a:r>
          </a:p>
          <a:p>
            <a:pPr lvl="2"/>
            <a:r>
              <a:rPr lang="en-US" dirty="0" smtClean="0"/>
              <a:t>Dominant species</a:t>
            </a:r>
          </a:p>
          <a:p>
            <a:pPr lvl="1"/>
            <a:r>
              <a:rPr lang="en-US" dirty="0" smtClean="0"/>
              <a:t>Mid-story canopy</a:t>
            </a:r>
          </a:p>
          <a:p>
            <a:pPr lvl="2"/>
            <a:r>
              <a:rPr lang="en-US" dirty="0" smtClean="0"/>
              <a:t>Shade tolerant species</a:t>
            </a:r>
          </a:p>
          <a:p>
            <a:pPr lvl="1"/>
            <a:r>
              <a:rPr lang="en-US" dirty="0" smtClean="0"/>
              <a:t>Ground cover (veg/mulch)</a:t>
            </a:r>
          </a:p>
          <a:p>
            <a:r>
              <a:rPr lang="en-US" dirty="0" smtClean="0"/>
              <a:t>Provide adequate rooting volume for growth and health</a:t>
            </a:r>
          </a:p>
          <a:p>
            <a:pPr lvl="1"/>
            <a:r>
              <a:rPr lang="en-US" dirty="0" smtClean="0"/>
              <a:t>Suspended pavement systems</a:t>
            </a:r>
          </a:p>
          <a:p>
            <a:pPr lvl="1"/>
            <a:r>
              <a:rPr lang="en-US" dirty="0" smtClean="0"/>
              <a:t>Gravel under pavement?</a:t>
            </a:r>
            <a:endParaRPr lang="en-US" dirty="0"/>
          </a:p>
        </p:txBody>
      </p:sp>
      <p:pic>
        <p:nvPicPr>
          <p:cNvPr id="12" name="Content Placeholder 11"/>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7539186" y="1750675"/>
            <a:ext cx="2774047" cy="4931640"/>
          </a:xfrm>
        </p:spPr>
      </p:pic>
    </p:spTree>
    <p:extLst>
      <p:ext uri="{BB962C8B-B14F-4D97-AF65-F5344CB8AC3E}">
        <p14:creationId xmlns:p14="http://schemas.microsoft.com/office/powerpoint/2010/main" val="3303052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Co-benefits of Urban Forest Systems </a:t>
            </a:r>
            <a:br>
              <a:rPr lang="en-US" dirty="0" smtClean="0"/>
            </a:br>
            <a:r>
              <a:rPr lang="en-US" dirty="0" smtClean="0"/>
              <a:t>(Triple Bottom Line)</a:t>
            </a:r>
            <a:endParaRPr lang="en-US" dirty="0"/>
          </a:p>
        </p:txBody>
      </p:sp>
      <p:sp>
        <p:nvSpPr>
          <p:cNvPr id="3" name="Content Placeholder 2"/>
          <p:cNvSpPr>
            <a:spLocks noGrp="1"/>
          </p:cNvSpPr>
          <p:nvPr>
            <p:ph sz="half" idx="1"/>
          </p:nvPr>
        </p:nvSpPr>
        <p:spPr>
          <a:xfrm>
            <a:off x="838200" y="1825624"/>
            <a:ext cx="5181600" cy="4755057"/>
          </a:xfrm>
        </p:spPr>
        <p:txBody>
          <a:bodyPr/>
          <a:lstStyle/>
          <a:p>
            <a:r>
              <a:rPr lang="en-US" dirty="0" smtClean="0"/>
              <a:t>Economic</a:t>
            </a:r>
          </a:p>
          <a:p>
            <a:pPr lvl="1"/>
            <a:r>
              <a:rPr lang="en-US" dirty="0" smtClean="0"/>
              <a:t>Energy conservation</a:t>
            </a:r>
          </a:p>
          <a:p>
            <a:pPr lvl="2"/>
            <a:r>
              <a:rPr lang="en-US" dirty="0" smtClean="0"/>
              <a:t>  CC 10%,   T 1.2</a:t>
            </a:r>
            <a:r>
              <a:rPr lang="en-US" baseline="30000" dirty="0" smtClean="0"/>
              <a:t>o</a:t>
            </a:r>
            <a:r>
              <a:rPr lang="en-US" dirty="0" smtClean="0"/>
              <a:t> C,    e</a:t>
            </a:r>
            <a:r>
              <a:rPr lang="en-US" baseline="30000" dirty="0" smtClean="0"/>
              <a:t>-</a:t>
            </a:r>
            <a:r>
              <a:rPr lang="en-US" dirty="0" smtClean="0"/>
              <a:t> use ~15%</a:t>
            </a:r>
          </a:p>
          <a:p>
            <a:pPr lvl="3"/>
            <a:r>
              <a:rPr lang="en-US" dirty="0" smtClean="0"/>
              <a:t>Huang et al. 1987</a:t>
            </a:r>
          </a:p>
          <a:p>
            <a:pPr lvl="1"/>
            <a:r>
              <a:rPr lang="en-US" dirty="0" smtClean="0"/>
              <a:t>Increased property value (~7%)</a:t>
            </a:r>
          </a:p>
          <a:p>
            <a:r>
              <a:rPr lang="en-US" dirty="0" smtClean="0"/>
              <a:t>Social</a:t>
            </a:r>
          </a:p>
          <a:p>
            <a:pPr lvl="1"/>
            <a:r>
              <a:rPr lang="en-US" sz="1800" dirty="0" smtClean="0"/>
              <a:t>Positive relationship with human health</a:t>
            </a:r>
          </a:p>
          <a:p>
            <a:pPr lvl="1"/>
            <a:r>
              <a:rPr lang="en-US" sz="1800" dirty="0" smtClean="0">
                <a:hlinkClick r:id="rId3"/>
              </a:rPr>
              <a:t>http</a:t>
            </a:r>
            <a:r>
              <a:rPr lang="en-US" sz="1800" dirty="0">
                <a:hlinkClick r:id="rId3"/>
              </a:rPr>
              <a:t>://</a:t>
            </a:r>
            <a:r>
              <a:rPr lang="en-US" sz="1800" dirty="0" smtClean="0">
                <a:hlinkClick r:id="rId3"/>
              </a:rPr>
              <a:t>www.naturewithin.info/urban.html</a:t>
            </a:r>
            <a:r>
              <a:rPr lang="en-US" sz="1800" dirty="0" smtClean="0"/>
              <a:t> </a:t>
            </a:r>
          </a:p>
          <a:p>
            <a:r>
              <a:rPr lang="en-US" dirty="0" smtClean="0"/>
              <a:t>Environmental</a:t>
            </a:r>
          </a:p>
          <a:p>
            <a:pPr lvl="1"/>
            <a:r>
              <a:rPr lang="en-US" dirty="0" smtClean="0"/>
              <a:t>Air pollution removal/avoidance</a:t>
            </a:r>
          </a:p>
          <a:p>
            <a:pPr lvl="1"/>
            <a:r>
              <a:rPr lang="en-US" dirty="0" err="1" smtClean="0"/>
              <a:t>i</a:t>
            </a:r>
            <a:r>
              <a:rPr lang="en-US" dirty="0" smtClean="0"/>
              <a:t>-Tree tools to quantify</a:t>
            </a:r>
          </a:p>
          <a:p>
            <a:pPr lvl="2"/>
            <a:r>
              <a:rPr lang="en-US" dirty="0" smtClean="0">
                <a:hlinkClick r:id="rId4"/>
              </a:rPr>
              <a:t>www.itreetools.org</a:t>
            </a:r>
            <a:r>
              <a:rPr lang="en-US" dirty="0" smtClean="0"/>
              <a:t>  </a:t>
            </a:r>
          </a:p>
          <a:p>
            <a:endParaRPr lang="en-US" dirty="0"/>
          </a:p>
        </p:txBody>
      </p:sp>
      <p:pic>
        <p:nvPicPr>
          <p:cNvPr id="11" name="Content Placeholder 10"/>
          <p:cNvPicPr>
            <a:picLocks noGrp="1" noChangeAspect="1"/>
          </p:cNvPicPr>
          <p:nvPr>
            <p:ph sz="half" idx="2"/>
          </p:nvPr>
        </p:nvPicPr>
        <p:blipFill>
          <a:blip r:embed="rId5" cstate="screen">
            <a:extLst>
              <a:ext uri="{28A0092B-C50C-407E-A947-70E740481C1C}">
                <a14:useLocalDpi xmlns:a14="http://schemas.microsoft.com/office/drawing/2010/main" val="0"/>
              </a:ext>
            </a:extLst>
          </a:blip>
          <a:stretch>
            <a:fillRect/>
          </a:stretch>
        </p:blipFill>
        <p:spPr>
          <a:xfrm>
            <a:off x="6172199" y="2158584"/>
            <a:ext cx="5866729" cy="3300035"/>
          </a:xfrm>
        </p:spPr>
      </p:pic>
      <p:cxnSp>
        <p:nvCxnSpPr>
          <p:cNvPr id="7" name="Straight Arrow Connector 6"/>
          <p:cNvCxnSpPr/>
          <p:nvPr/>
        </p:nvCxnSpPr>
        <p:spPr>
          <a:xfrm flipV="1">
            <a:off x="2068643" y="2623279"/>
            <a:ext cx="0" cy="299804"/>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082292" y="2660185"/>
            <a:ext cx="0" cy="299804"/>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4134099" y="2692665"/>
            <a:ext cx="0" cy="299804"/>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30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547" y="365125"/>
            <a:ext cx="7229252" cy="1325563"/>
          </a:xfrm>
        </p:spPr>
        <p:txBody>
          <a:bodyPr/>
          <a:lstStyle/>
          <a:p>
            <a:r>
              <a:rPr lang="en-US" dirty="0" smtClean="0"/>
              <a:t>Objectives</a:t>
            </a:r>
            <a:endParaRPr lang="en-US" dirty="0"/>
          </a:p>
        </p:txBody>
      </p:sp>
      <p:sp>
        <p:nvSpPr>
          <p:cNvPr id="3" name="Content Placeholder 2"/>
          <p:cNvSpPr>
            <a:spLocks noGrp="1"/>
          </p:cNvSpPr>
          <p:nvPr>
            <p:ph sz="half" idx="1"/>
          </p:nvPr>
        </p:nvSpPr>
        <p:spPr>
          <a:xfrm>
            <a:off x="4124547" y="1690688"/>
            <a:ext cx="5181600" cy="4543644"/>
          </a:xfrm>
        </p:spPr>
        <p:txBody>
          <a:bodyPr>
            <a:normAutofit/>
          </a:bodyPr>
          <a:lstStyle/>
          <a:p>
            <a:r>
              <a:rPr lang="en-US" dirty="0" smtClean="0"/>
              <a:t>Current research</a:t>
            </a:r>
          </a:p>
          <a:p>
            <a:pPr lvl="1"/>
            <a:r>
              <a:rPr lang="en-US" dirty="0" smtClean="0"/>
              <a:t>Retention/detention</a:t>
            </a:r>
          </a:p>
          <a:p>
            <a:pPr lvl="1"/>
            <a:r>
              <a:rPr lang="en-US" dirty="0" smtClean="0"/>
              <a:t>Rainfall intensity reduction</a:t>
            </a:r>
          </a:p>
          <a:p>
            <a:pPr lvl="1"/>
            <a:r>
              <a:rPr lang="en-US" dirty="0" smtClean="0"/>
              <a:t>transpiration </a:t>
            </a:r>
          </a:p>
          <a:p>
            <a:r>
              <a:rPr lang="en-US" dirty="0" smtClean="0"/>
              <a:t>Using data to quantify </a:t>
            </a:r>
            <a:r>
              <a:rPr lang="en-US" dirty="0" err="1" smtClean="0"/>
              <a:t>stormwater</a:t>
            </a:r>
            <a:r>
              <a:rPr lang="en-US" dirty="0" smtClean="0"/>
              <a:t> benefits</a:t>
            </a:r>
          </a:p>
          <a:p>
            <a:r>
              <a:rPr lang="en-US" dirty="0" smtClean="0"/>
              <a:t>UF management strategies to maximize </a:t>
            </a:r>
            <a:r>
              <a:rPr lang="en-US" dirty="0" err="1" smtClean="0"/>
              <a:t>stormwater</a:t>
            </a:r>
            <a:r>
              <a:rPr lang="en-US" dirty="0" smtClean="0"/>
              <a:t> benefits</a:t>
            </a:r>
          </a:p>
          <a:p>
            <a:r>
              <a:rPr lang="en-US" dirty="0" smtClean="0"/>
              <a:t>Tools to quantify tree canopy volume</a:t>
            </a: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961" y="123570"/>
            <a:ext cx="3725917" cy="6623853"/>
          </a:xfrm>
          <a:prstGeom prst="rect">
            <a:avLst/>
          </a:prstGeom>
        </p:spPr>
      </p:pic>
      <p:pic>
        <p:nvPicPr>
          <p:cNvPr id="7" name="Content Placeholder 6"/>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9624816" y="2069071"/>
            <a:ext cx="2447627" cy="4351338"/>
          </a:xfrm>
        </p:spPr>
      </p:pic>
    </p:spTree>
    <p:extLst>
      <p:ext uri="{BB962C8B-B14F-4D97-AF65-F5344CB8AC3E}">
        <p14:creationId xmlns:p14="http://schemas.microsoft.com/office/powerpoint/2010/main" val="121577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sz="half" idx="1"/>
          </p:nvPr>
        </p:nvSpPr>
        <p:spPr>
          <a:xfrm>
            <a:off x="838200" y="1402080"/>
            <a:ext cx="6656882" cy="5279677"/>
          </a:xfrm>
        </p:spPr>
        <p:txBody>
          <a:bodyPr>
            <a:normAutofit/>
          </a:bodyPr>
          <a:lstStyle/>
          <a:p>
            <a:r>
              <a:rPr lang="en-US" dirty="0"/>
              <a:t>Tree canopy retains rainfall</a:t>
            </a:r>
          </a:p>
          <a:p>
            <a:pPr lvl="1"/>
            <a:r>
              <a:rPr lang="en-US" dirty="0"/>
              <a:t>~20% annual rainfall under canopy</a:t>
            </a:r>
          </a:p>
          <a:p>
            <a:pPr lvl="1"/>
            <a:r>
              <a:rPr lang="en-US" dirty="0"/>
              <a:t>First 2-4 mm of rainfall</a:t>
            </a:r>
          </a:p>
          <a:p>
            <a:pPr lvl="1"/>
            <a:r>
              <a:rPr lang="en-US" dirty="0"/>
              <a:t>0.2 mm per m</a:t>
            </a:r>
            <a:r>
              <a:rPr lang="en-US" baseline="30000" dirty="0"/>
              <a:t>2</a:t>
            </a:r>
            <a:r>
              <a:rPr lang="en-US" dirty="0"/>
              <a:t> of leaf area</a:t>
            </a:r>
          </a:p>
          <a:p>
            <a:r>
              <a:rPr lang="en-US" dirty="0" smtClean="0"/>
              <a:t>Canopy cover reduces rainfall intensity</a:t>
            </a:r>
          </a:p>
          <a:p>
            <a:pPr lvl="1"/>
            <a:r>
              <a:rPr lang="en-US" dirty="0" smtClean="0"/>
              <a:t>Deciduous canopy 15 – 21%</a:t>
            </a:r>
          </a:p>
          <a:p>
            <a:pPr lvl="1"/>
            <a:r>
              <a:rPr lang="en-US" dirty="0" smtClean="0"/>
              <a:t>Coniferous </a:t>
            </a:r>
            <a:r>
              <a:rPr lang="en-US" dirty="0"/>
              <a:t>canopy </a:t>
            </a:r>
            <a:r>
              <a:rPr lang="en-US" dirty="0" smtClean="0"/>
              <a:t>21 – 52%</a:t>
            </a:r>
          </a:p>
          <a:p>
            <a:r>
              <a:rPr lang="en-US" dirty="0" smtClean="0"/>
              <a:t>Trees transpire</a:t>
            </a:r>
          </a:p>
          <a:p>
            <a:pPr lvl="1"/>
            <a:r>
              <a:rPr lang="en-US" dirty="0" smtClean="0"/>
              <a:t>~1.5mm/day/m</a:t>
            </a:r>
            <a:r>
              <a:rPr lang="en-US" baseline="30000" dirty="0" smtClean="0"/>
              <a:t>2</a:t>
            </a:r>
            <a:r>
              <a:rPr lang="en-US" dirty="0" smtClean="0"/>
              <a:t> canopy cover</a:t>
            </a:r>
          </a:p>
          <a:p>
            <a:pPr lvl="1"/>
            <a:r>
              <a:rPr lang="en-US" dirty="0" smtClean="0"/>
              <a:t>0.3 – 2.6 mm/day/ </a:t>
            </a:r>
            <a:r>
              <a:rPr lang="en-US" dirty="0"/>
              <a:t>m</a:t>
            </a:r>
            <a:r>
              <a:rPr lang="en-US" baseline="30000" dirty="0"/>
              <a:t>2</a:t>
            </a:r>
            <a:r>
              <a:rPr lang="en-US" dirty="0" smtClean="0"/>
              <a:t> leaf area</a:t>
            </a:r>
          </a:p>
          <a:p>
            <a:pPr lvl="1"/>
            <a:r>
              <a:rPr lang="en-US" dirty="0" smtClean="0"/>
              <a:t>Species and microclimate dependent</a:t>
            </a:r>
          </a:p>
          <a:p>
            <a:endParaRPr lang="en-US" dirty="0" smtClean="0"/>
          </a:p>
          <a:p>
            <a:pPr lvl="1"/>
            <a:endParaRPr lang="en-US" dirty="0"/>
          </a:p>
        </p:txBody>
      </p:sp>
      <p:pic>
        <p:nvPicPr>
          <p:cNvPr id="9" name="Content Placeholder 8"/>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8169637" y="46110"/>
            <a:ext cx="3732551" cy="6635648"/>
          </a:xfrm>
        </p:spPr>
      </p:pic>
    </p:spTree>
    <p:extLst>
      <p:ext uri="{BB962C8B-B14F-4D97-AF65-F5344CB8AC3E}">
        <p14:creationId xmlns:p14="http://schemas.microsoft.com/office/powerpoint/2010/main" val="476901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9883"/>
            <a:ext cx="9144000" cy="2387600"/>
          </a:xfrm>
        </p:spPr>
        <p:txBody>
          <a:bodyPr>
            <a:normAutofit fontScale="90000"/>
          </a:bodyPr>
          <a:lstStyle/>
          <a:p>
            <a:r>
              <a:rPr lang="en-US" dirty="0" smtClean="0"/>
              <a:t>Give Me the Numbers:</a:t>
            </a:r>
            <a:br>
              <a:rPr lang="en-US" dirty="0" smtClean="0"/>
            </a:br>
            <a:r>
              <a:rPr lang="en-US" sz="4900" dirty="0" smtClean="0"/>
              <a:t>How Trees and Urban Forest Systems Really Affect </a:t>
            </a:r>
            <a:r>
              <a:rPr lang="en-US" sz="4900" dirty="0" err="1" smtClean="0"/>
              <a:t>Stormwater</a:t>
            </a:r>
            <a:r>
              <a:rPr lang="en-US" sz="4900" dirty="0" smtClean="0"/>
              <a:t> Runoff</a:t>
            </a:r>
            <a:endParaRPr lang="en-US" sz="4900" dirty="0"/>
          </a:p>
        </p:txBody>
      </p:sp>
      <p:grpSp>
        <p:nvGrpSpPr>
          <p:cNvPr id="12" name="Group 11"/>
          <p:cNvGrpSpPr/>
          <p:nvPr/>
        </p:nvGrpSpPr>
        <p:grpSpPr>
          <a:xfrm>
            <a:off x="2159528" y="3028014"/>
            <a:ext cx="9056236" cy="1631216"/>
            <a:chOff x="1976648" y="2933007"/>
            <a:chExt cx="9056236" cy="1077861"/>
          </a:xfrm>
        </p:grpSpPr>
        <p:sp>
          <p:nvSpPr>
            <p:cNvPr id="4" name="TextBox 3"/>
            <p:cNvSpPr txBox="1"/>
            <p:nvPr/>
          </p:nvSpPr>
          <p:spPr>
            <a:xfrm>
              <a:off x="1976648" y="2933007"/>
              <a:ext cx="3083536" cy="1077861"/>
            </a:xfrm>
            <a:prstGeom prst="rect">
              <a:avLst/>
            </a:prstGeom>
            <a:noFill/>
          </p:spPr>
          <p:txBody>
            <a:bodyPr wrap="none" rtlCol="0">
              <a:spAutoFit/>
            </a:bodyPr>
            <a:lstStyle/>
            <a:p>
              <a:r>
                <a:rPr lang="en-US" sz="2000" dirty="0" err="1" smtClean="0"/>
                <a:t>Aarin</a:t>
              </a:r>
              <a:r>
                <a:rPr lang="en-US" sz="2000" dirty="0" smtClean="0"/>
                <a:t> Teague, PhD, PE</a:t>
              </a:r>
            </a:p>
            <a:p>
              <a:r>
                <a:rPr lang="en-US" sz="2000" dirty="0" smtClean="0"/>
                <a:t>Senior Engineer</a:t>
              </a:r>
            </a:p>
            <a:p>
              <a:r>
                <a:rPr lang="en-US" sz="2000" dirty="0" smtClean="0"/>
                <a:t>Watershed Engineering</a:t>
              </a:r>
            </a:p>
            <a:p>
              <a:r>
                <a:rPr lang="en-US" sz="2000" dirty="0" smtClean="0"/>
                <a:t>San Antonio River Authority</a:t>
              </a:r>
            </a:p>
            <a:p>
              <a:r>
                <a:rPr lang="en-US" sz="2000" dirty="0" smtClean="0">
                  <a:hlinkClick r:id="rId3"/>
                </a:rPr>
                <a:t>ateague@sara-tx.org</a:t>
              </a:r>
              <a:r>
                <a:rPr lang="en-US" sz="2000" dirty="0" smtClean="0"/>
                <a:t> </a:t>
              </a:r>
            </a:p>
          </p:txBody>
        </p:sp>
        <p:sp>
          <p:nvSpPr>
            <p:cNvPr id="5" name="TextBox 4"/>
            <p:cNvSpPr txBox="1"/>
            <p:nvPr/>
          </p:nvSpPr>
          <p:spPr>
            <a:xfrm>
              <a:off x="6845135" y="2933007"/>
              <a:ext cx="4187749" cy="874491"/>
            </a:xfrm>
            <a:prstGeom prst="rect">
              <a:avLst/>
            </a:prstGeom>
            <a:noFill/>
          </p:spPr>
          <p:txBody>
            <a:bodyPr wrap="none" rtlCol="0">
              <a:spAutoFit/>
            </a:bodyPr>
            <a:lstStyle/>
            <a:p>
              <a:r>
                <a:rPr lang="en-US" sz="2000" dirty="0" smtClean="0"/>
                <a:t>Eric Kuehler</a:t>
              </a:r>
            </a:p>
            <a:p>
              <a:r>
                <a:rPr lang="en-US" sz="2000" dirty="0" smtClean="0"/>
                <a:t>Science Delivery/Technology Specialist</a:t>
              </a:r>
            </a:p>
            <a:p>
              <a:r>
                <a:rPr lang="en-US" sz="2000" dirty="0" smtClean="0"/>
                <a:t>USDA Forest Service</a:t>
              </a:r>
            </a:p>
            <a:p>
              <a:r>
                <a:rPr lang="en-US" sz="2000" dirty="0" smtClean="0">
                  <a:hlinkClick r:id="rId4"/>
                </a:rPr>
                <a:t>ekuehler@fs.fed.us</a:t>
              </a:r>
              <a:r>
                <a:rPr lang="en-US" sz="2000" dirty="0" smtClean="0"/>
                <a:t> </a:t>
              </a:r>
            </a:p>
          </p:txBody>
        </p:sp>
      </p:grpSp>
      <p:grpSp>
        <p:nvGrpSpPr>
          <p:cNvPr id="11" name="Group 10"/>
          <p:cNvGrpSpPr/>
          <p:nvPr/>
        </p:nvGrpSpPr>
        <p:grpSpPr>
          <a:xfrm>
            <a:off x="7028015" y="4943618"/>
            <a:ext cx="3050858" cy="1371600"/>
            <a:chOff x="6845135" y="4348860"/>
            <a:chExt cx="3050858" cy="1371600"/>
          </a:xfrm>
        </p:grpSpPr>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45135" y="4348860"/>
              <a:ext cx="1722783" cy="118872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03250" y="4348860"/>
              <a:ext cx="1292743" cy="1371600"/>
            </a:xfrm>
            <a:prstGeom prst="rect">
              <a:avLst/>
            </a:prstGeom>
          </p:spPr>
        </p:pic>
      </p:gr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455" y="4707135"/>
            <a:ext cx="4675908" cy="1371600"/>
          </a:xfrm>
          <a:prstGeom prst="rect">
            <a:avLst/>
          </a:prstGeom>
        </p:spPr>
      </p:pic>
    </p:spTree>
    <p:extLst>
      <p:ext uri="{BB962C8B-B14F-4D97-AF65-F5344CB8AC3E}">
        <p14:creationId xmlns:p14="http://schemas.microsoft.com/office/powerpoint/2010/main" val="1754227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49680" y="3215640"/>
            <a:ext cx="9570720" cy="4099560"/>
          </a:xfrm>
          <a:custGeom>
            <a:avLst/>
            <a:gdLst>
              <a:gd name="connsiteX0" fmla="*/ 274320 w 9570720"/>
              <a:gd name="connsiteY0" fmla="*/ 45720 h 4099560"/>
              <a:gd name="connsiteX1" fmla="*/ 822960 w 9570720"/>
              <a:gd name="connsiteY1" fmla="*/ 76200 h 4099560"/>
              <a:gd name="connsiteX2" fmla="*/ 1173480 w 9570720"/>
              <a:gd name="connsiteY2" fmla="*/ 320040 h 4099560"/>
              <a:gd name="connsiteX3" fmla="*/ 1859280 w 9570720"/>
              <a:gd name="connsiteY3" fmla="*/ 563880 h 4099560"/>
              <a:gd name="connsiteX4" fmla="*/ 2407920 w 9570720"/>
              <a:gd name="connsiteY4" fmla="*/ 716280 h 4099560"/>
              <a:gd name="connsiteX5" fmla="*/ 2987040 w 9570720"/>
              <a:gd name="connsiteY5" fmla="*/ 822960 h 4099560"/>
              <a:gd name="connsiteX6" fmla="*/ 3368040 w 9570720"/>
              <a:gd name="connsiteY6" fmla="*/ 975360 h 4099560"/>
              <a:gd name="connsiteX7" fmla="*/ 3627120 w 9570720"/>
              <a:gd name="connsiteY7" fmla="*/ 1097280 h 4099560"/>
              <a:gd name="connsiteX8" fmla="*/ 3886200 w 9570720"/>
              <a:gd name="connsiteY8" fmla="*/ 1295400 h 4099560"/>
              <a:gd name="connsiteX9" fmla="*/ 4130040 w 9570720"/>
              <a:gd name="connsiteY9" fmla="*/ 1417320 h 4099560"/>
              <a:gd name="connsiteX10" fmla="*/ 4465320 w 9570720"/>
              <a:gd name="connsiteY10" fmla="*/ 1630680 h 4099560"/>
              <a:gd name="connsiteX11" fmla="*/ 4678680 w 9570720"/>
              <a:gd name="connsiteY11" fmla="*/ 1706880 h 4099560"/>
              <a:gd name="connsiteX12" fmla="*/ 5029200 w 9570720"/>
              <a:gd name="connsiteY12" fmla="*/ 1706880 h 4099560"/>
              <a:gd name="connsiteX13" fmla="*/ 5684520 w 9570720"/>
              <a:gd name="connsiteY13" fmla="*/ 1645920 h 4099560"/>
              <a:gd name="connsiteX14" fmla="*/ 6141720 w 9570720"/>
              <a:gd name="connsiteY14" fmla="*/ 1706880 h 4099560"/>
              <a:gd name="connsiteX15" fmla="*/ 6400800 w 9570720"/>
              <a:gd name="connsiteY15" fmla="*/ 1813560 h 4099560"/>
              <a:gd name="connsiteX16" fmla="*/ 6659880 w 9570720"/>
              <a:gd name="connsiteY16" fmla="*/ 2026920 h 4099560"/>
              <a:gd name="connsiteX17" fmla="*/ 7056120 w 9570720"/>
              <a:gd name="connsiteY17" fmla="*/ 2286000 h 4099560"/>
              <a:gd name="connsiteX18" fmla="*/ 7543800 w 9570720"/>
              <a:gd name="connsiteY18" fmla="*/ 2529840 h 4099560"/>
              <a:gd name="connsiteX19" fmla="*/ 7833360 w 9570720"/>
              <a:gd name="connsiteY19" fmla="*/ 2788920 h 4099560"/>
              <a:gd name="connsiteX20" fmla="*/ 8153400 w 9570720"/>
              <a:gd name="connsiteY20" fmla="*/ 3002280 h 4099560"/>
              <a:gd name="connsiteX21" fmla="*/ 8549640 w 9570720"/>
              <a:gd name="connsiteY21" fmla="*/ 3200400 h 4099560"/>
              <a:gd name="connsiteX22" fmla="*/ 8930640 w 9570720"/>
              <a:gd name="connsiteY22" fmla="*/ 3383280 h 4099560"/>
              <a:gd name="connsiteX23" fmla="*/ 9311640 w 9570720"/>
              <a:gd name="connsiteY23" fmla="*/ 3520440 h 4099560"/>
              <a:gd name="connsiteX24" fmla="*/ 9555480 w 9570720"/>
              <a:gd name="connsiteY24" fmla="*/ 3581400 h 4099560"/>
              <a:gd name="connsiteX25" fmla="*/ 9570720 w 9570720"/>
              <a:gd name="connsiteY25" fmla="*/ 4053840 h 4099560"/>
              <a:gd name="connsiteX26" fmla="*/ 0 w 9570720"/>
              <a:gd name="connsiteY26" fmla="*/ 4099560 h 4099560"/>
              <a:gd name="connsiteX27" fmla="*/ 76200 w 9570720"/>
              <a:gd name="connsiteY27" fmla="*/ 0 h 409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0720" h="4099560">
                <a:moveTo>
                  <a:pt x="274320" y="45720"/>
                </a:moveTo>
                <a:lnTo>
                  <a:pt x="822960" y="76200"/>
                </a:lnTo>
                <a:lnTo>
                  <a:pt x="1173480" y="320040"/>
                </a:lnTo>
                <a:lnTo>
                  <a:pt x="1859280" y="563880"/>
                </a:lnTo>
                <a:lnTo>
                  <a:pt x="2407920" y="716280"/>
                </a:lnTo>
                <a:lnTo>
                  <a:pt x="2987040" y="822960"/>
                </a:lnTo>
                <a:lnTo>
                  <a:pt x="3368040" y="975360"/>
                </a:lnTo>
                <a:lnTo>
                  <a:pt x="3627120" y="1097280"/>
                </a:lnTo>
                <a:lnTo>
                  <a:pt x="3886200" y="1295400"/>
                </a:lnTo>
                <a:lnTo>
                  <a:pt x="4130040" y="1417320"/>
                </a:lnTo>
                <a:lnTo>
                  <a:pt x="4465320" y="1630680"/>
                </a:lnTo>
                <a:lnTo>
                  <a:pt x="4678680" y="1706880"/>
                </a:lnTo>
                <a:lnTo>
                  <a:pt x="5029200" y="1706880"/>
                </a:lnTo>
                <a:lnTo>
                  <a:pt x="5684520" y="1645920"/>
                </a:lnTo>
                <a:lnTo>
                  <a:pt x="6141720" y="1706880"/>
                </a:lnTo>
                <a:lnTo>
                  <a:pt x="6400800" y="1813560"/>
                </a:lnTo>
                <a:lnTo>
                  <a:pt x="6659880" y="2026920"/>
                </a:lnTo>
                <a:lnTo>
                  <a:pt x="7056120" y="2286000"/>
                </a:lnTo>
                <a:lnTo>
                  <a:pt x="7543800" y="2529840"/>
                </a:lnTo>
                <a:lnTo>
                  <a:pt x="7833360" y="2788920"/>
                </a:lnTo>
                <a:lnTo>
                  <a:pt x="8153400" y="3002280"/>
                </a:lnTo>
                <a:lnTo>
                  <a:pt x="8549640" y="3200400"/>
                </a:lnTo>
                <a:lnTo>
                  <a:pt x="8930640" y="3383280"/>
                </a:lnTo>
                <a:lnTo>
                  <a:pt x="9311640" y="3520440"/>
                </a:lnTo>
                <a:lnTo>
                  <a:pt x="9555480" y="3581400"/>
                </a:lnTo>
                <a:lnTo>
                  <a:pt x="9570720" y="4053840"/>
                </a:lnTo>
                <a:lnTo>
                  <a:pt x="0" y="4099560"/>
                </a:lnTo>
                <a:lnTo>
                  <a:pt x="76200" y="0"/>
                </a:lnTo>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5" name="Group 64"/>
          <p:cNvGrpSpPr/>
          <p:nvPr/>
        </p:nvGrpSpPr>
        <p:grpSpPr>
          <a:xfrm>
            <a:off x="1264247" y="-438166"/>
            <a:ext cx="10254640" cy="1962166"/>
            <a:chOff x="-259753" y="-438166"/>
            <a:chExt cx="10254640" cy="1962166"/>
          </a:xfrm>
        </p:grpSpPr>
        <p:sp>
          <p:nvSpPr>
            <p:cNvPr id="42" name="Cloud Callout 41"/>
            <p:cNvSpPr/>
            <p:nvPr/>
          </p:nvSpPr>
          <p:spPr>
            <a:xfrm rot="11036486">
              <a:off x="-259753" y="-179368"/>
              <a:ext cx="2819400" cy="1407700"/>
            </a:xfrm>
            <a:prstGeom prst="cloudCallou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Cloud Callout 42"/>
            <p:cNvSpPr/>
            <p:nvPr/>
          </p:nvSpPr>
          <p:spPr>
            <a:xfrm rot="11036486">
              <a:off x="1018651" y="-361966"/>
              <a:ext cx="2819400" cy="1407700"/>
            </a:xfrm>
            <a:prstGeom prst="cloudCallou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 name="Cloud Callout 43"/>
            <p:cNvSpPr/>
            <p:nvPr/>
          </p:nvSpPr>
          <p:spPr>
            <a:xfrm rot="11036486">
              <a:off x="5897083" y="-245520"/>
              <a:ext cx="2819400" cy="1407700"/>
            </a:xfrm>
            <a:prstGeom prst="cloudCallou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Cloud Callout 44"/>
            <p:cNvSpPr/>
            <p:nvPr/>
          </p:nvSpPr>
          <p:spPr>
            <a:xfrm rot="11036486">
              <a:off x="7175487" y="-438166"/>
              <a:ext cx="2819400" cy="1407700"/>
            </a:xfrm>
            <a:prstGeom prst="cloudCallou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3" name="Group 62"/>
            <p:cNvGrpSpPr/>
            <p:nvPr/>
          </p:nvGrpSpPr>
          <p:grpSpPr>
            <a:xfrm>
              <a:off x="228600" y="695848"/>
              <a:ext cx="2318109" cy="828152"/>
              <a:chOff x="228600" y="695848"/>
              <a:chExt cx="2318109" cy="828152"/>
            </a:xfrm>
          </p:grpSpPr>
          <p:cxnSp>
            <p:nvCxnSpPr>
              <p:cNvPr id="47" name="Straight Connector 46"/>
              <p:cNvCxnSpPr/>
              <p:nvPr/>
            </p:nvCxnSpPr>
            <p:spPr>
              <a:xfrm flipH="1">
                <a:off x="228600" y="914400"/>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81000" y="1074893"/>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846221" y="914400"/>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98621" y="1074893"/>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90600" y="914400"/>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143000" y="1074893"/>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65221" y="838200"/>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17621" y="998693"/>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32021" y="772048"/>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684421" y="932541"/>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149642" y="772048"/>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325880" y="922493"/>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354982" y="853440"/>
                <a:ext cx="191727" cy="3067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768642" y="695848"/>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921042" y="856341"/>
                <a:ext cx="296779" cy="449107"/>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68" name="Freeform 67"/>
          <p:cNvSpPr/>
          <p:nvPr/>
        </p:nvSpPr>
        <p:spPr>
          <a:xfrm>
            <a:off x="1254370" y="4876801"/>
            <a:ext cx="9566031" cy="2432537"/>
          </a:xfrm>
          <a:custGeom>
            <a:avLst/>
            <a:gdLst>
              <a:gd name="connsiteX0" fmla="*/ 482321 w 9566031"/>
              <a:gd name="connsiteY0" fmla="*/ 50241 h 3727938"/>
              <a:gd name="connsiteX1" fmla="*/ 844061 w 9566031"/>
              <a:gd name="connsiteY1" fmla="*/ 60290 h 3727938"/>
              <a:gd name="connsiteX2" fmla="*/ 1105318 w 9566031"/>
              <a:gd name="connsiteY2" fmla="*/ 251208 h 3727938"/>
              <a:gd name="connsiteX3" fmla="*/ 1396721 w 9566031"/>
              <a:gd name="connsiteY3" fmla="*/ 381837 h 3727938"/>
              <a:gd name="connsiteX4" fmla="*/ 1758461 w 9566031"/>
              <a:gd name="connsiteY4" fmla="*/ 512466 h 3727938"/>
              <a:gd name="connsiteX5" fmla="*/ 2180492 w 9566031"/>
              <a:gd name="connsiteY5" fmla="*/ 643094 h 3727938"/>
              <a:gd name="connsiteX6" fmla="*/ 2441749 w 9566031"/>
              <a:gd name="connsiteY6" fmla="*/ 703384 h 3727938"/>
              <a:gd name="connsiteX7" fmla="*/ 2833635 w 9566031"/>
              <a:gd name="connsiteY7" fmla="*/ 793819 h 3727938"/>
              <a:gd name="connsiteX8" fmla="*/ 3064747 w 9566031"/>
              <a:gd name="connsiteY8" fmla="*/ 884255 h 3727938"/>
              <a:gd name="connsiteX9" fmla="*/ 3336053 w 9566031"/>
              <a:gd name="connsiteY9" fmla="*/ 984738 h 3727938"/>
              <a:gd name="connsiteX10" fmla="*/ 3567165 w 9566031"/>
              <a:gd name="connsiteY10" fmla="*/ 1065125 h 3727938"/>
              <a:gd name="connsiteX11" fmla="*/ 3768132 w 9566031"/>
              <a:gd name="connsiteY11" fmla="*/ 1165608 h 3727938"/>
              <a:gd name="connsiteX12" fmla="*/ 3999244 w 9566031"/>
              <a:gd name="connsiteY12" fmla="*/ 1316334 h 3727938"/>
              <a:gd name="connsiteX13" fmla="*/ 4350936 w 9566031"/>
              <a:gd name="connsiteY13" fmla="*/ 1527349 h 3727938"/>
              <a:gd name="connsiteX14" fmla="*/ 4531806 w 9566031"/>
              <a:gd name="connsiteY14" fmla="*/ 1627833 h 3727938"/>
              <a:gd name="connsiteX15" fmla="*/ 4772967 w 9566031"/>
              <a:gd name="connsiteY15" fmla="*/ 1678074 h 3727938"/>
              <a:gd name="connsiteX16" fmla="*/ 5205046 w 9566031"/>
              <a:gd name="connsiteY16" fmla="*/ 1668026 h 3727938"/>
              <a:gd name="connsiteX17" fmla="*/ 5596932 w 9566031"/>
              <a:gd name="connsiteY17" fmla="*/ 1647929 h 3727938"/>
              <a:gd name="connsiteX18" fmla="*/ 5767754 w 9566031"/>
              <a:gd name="connsiteY18" fmla="*/ 1627833 h 3727938"/>
              <a:gd name="connsiteX19" fmla="*/ 6029011 w 9566031"/>
              <a:gd name="connsiteY19" fmla="*/ 1657978 h 3727938"/>
              <a:gd name="connsiteX20" fmla="*/ 6290268 w 9566031"/>
              <a:gd name="connsiteY20" fmla="*/ 1688123 h 3727938"/>
              <a:gd name="connsiteX21" fmla="*/ 6511332 w 9566031"/>
              <a:gd name="connsiteY21" fmla="*/ 1828800 h 3727938"/>
              <a:gd name="connsiteX22" fmla="*/ 6832879 w 9566031"/>
              <a:gd name="connsiteY22" fmla="*/ 2080008 h 3727938"/>
              <a:gd name="connsiteX23" fmla="*/ 7003701 w 9566031"/>
              <a:gd name="connsiteY23" fmla="*/ 2230734 h 3727938"/>
              <a:gd name="connsiteX24" fmla="*/ 7194620 w 9566031"/>
              <a:gd name="connsiteY24" fmla="*/ 2321169 h 3727938"/>
              <a:gd name="connsiteX25" fmla="*/ 7385538 w 9566031"/>
              <a:gd name="connsiteY25" fmla="*/ 2361362 h 3727938"/>
              <a:gd name="connsiteX26" fmla="*/ 7646795 w 9566031"/>
              <a:gd name="connsiteY26" fmla="*/ 2391507 h 3727938"/>
              <a:gd name="connsiteX27" fmla="*/ 7918101 w 9566031"/>
              <a:gd name="connsiteY27" fmla="*/ 2391507 h 3727938"/>
              <a:gd name="connsiteX28" fmla="*/ 9535886 w 9566031"/>
              <a:gd name="connsiteY28" fmla="*/ 2361362 h 3727938"/>
              <a:gd name="connsiteX29" fmla="*/ 9566031 w 9566031"/>
              <a:gd name="connsiteY29" fmla="*/ 3707841 h 3727938"/>
              <a:gd name="connsiteX30" fmla="*/ 0 w 9566031"/>
              <a:gd name="connsiteY30" fmla="*/ 3727938 h 3727938"/>
              <a:gd name="connsiteX31" fmla="*/ 70338 w 9566031"/>
              <a:gd name="connsiteY31" fmla="*/ 70338 h 3727938"/>
              <a:gd name="connsiteX32" fmla="*/ 80387 w 9566031"/>
              <a:gd name="connsiteY32" fmla="*/ 0 h 3727938"/>
              <a:gd name="connsiteX33" fmla="*/ 482321 w 9566031"/>
              <a:gd name="connsiteY33" fmla="*/ 50241 h 37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66031" h="3727938">
                <a:moveTo>
                  <a:pt x="482321" y="50241"/>
                </a:moveTo>
                <a:lnTo>
                  <a:pt x="844061" y="60290"/>
                </a:lnTo>
                <a:lnTo>
                  <a:pt x="1105318" y="251208"/>
                </a:lnTo>
                <a:lnTo>
                  <a:pt x="1396721" y="381837"/>
                </a:lnTo>
                <a:lnTo>
                  <a:pt x="1758461" y="512466"/>
                </a:lnTo>
                <a:lnTo>
                  <a:pt x="2180492" y="643094"/>
                </a:lnTo>
                <a:lnTo>
                  <a:pt x="2441749" y="703384"/>
                </a:lnTo>
                <a:lnTo>
                  <a:pt x="2833635" y="793819"/>
                </a:lnTo>
                <a:lnTo>
                  <a:pt x="3064747" y="884255"/>
                </a:lnTo>
                <a:lnTo>
                  <a:pt x="3336053" y="984738"/>
                </a:lnTo>
                <a:lnTo>
                  <a:pt x="3567165" y="1065125"/>
                </a:lnTo>
                <a:lnTo>
                  <a:pt x="3768132" y="1165608"/>
                </a:lnTo>
                <a:lnTo>
                  <a:pt x="3999244" y="1316334"/>
                </a:lnTo>
                <a:lnTo>
                  <a:pt x="4350936" y="1527349"/>
                </a:lnTo>
                <a:lnTo>
                  <a:pt x="4531806" y="1627833"/>
                </a:lnTo>
                <a:lnTo>
                  <a:pt x="4772967" y="1678074"/>
                </a:lnTo>
                <a:lnTo>
                  <a:pt x="5205046" y="1668026"/>
                </a:lnTo>
                <a:lnTo>
                  <a:pt x="5596932" y="1647929"/>
                </a:lnTo>
                <a:lnTo>
                  <a:pt x="5767754" y="1627833"/>
                </a:lnTo>
                <a:lnTo>
                  <a:pt x="6029011" y="1657978"/>
                </a:lnTo>
                <a:lnTo>
                  <a:pt x="6290268" y="1688123"/>
                </a:lnTo>
                <a:lnTo>
                  <a:pt x="6511332" y="1828800"/>
                </a:lnTo>
                <a:lnTo>
                  <a:pt x="6832879" y="2080008"/>
                </a:lnTo>
                <a:lnTo>
                  <a:pt x="7003701" y="2230734"/>
                </a:lnTo>
                <a:lnTo>
                  <a:pt x="7194620" y="2321169"/>
                </a:lnTo>
                <a:lnTo>
                  <a:pt x="7385538" y="2361362"/>
                </a:lnTo>
                <a:lnTo>
                  <a:pt x="7646795" y="2391507"/>
                </a:lnTo>
                <a:lnTo>
                  <a:pt x="7918101" y="2391507"/>
                </a:lnTo>
                <a:lnTo>
                  <a:pt x="9535886" y="2361362"/>
                </a:lnTo>
                <a:lnTo>
                  <a:pt x="9566031" y="3707841"/>
                </a:lnTo>
                <a:lnTo>
                  <a:pt x="0" y="3727938"/>
                </a:lnTo>
                <a:lnTo>
                  <a:pt x="70338" y="70338"/>
                </a:lnTo>
                <a:lnTo>
                  <a:pt x="80387" y="0"/>
                </a:lnTo>
                <a:lnTo>
                  <a:pt x="482321" y="5024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lowchart: Delay 10"/>
          <p:cNvSpPr/>
          <p:nvPr/>
        </p:nvSpPr>
        <p:spPr>
          <a:xfrm rot="5400000">
            <a:off x="9734351" y="4926531"/>
            <a:ext cx="861461" cy="2590800"/>
          </a:xfrm>
          <a:prstGeom prst="flowChartDelay">
            <a:avLst/>
          </a:prstGeom>
          <a:gradFill flip="none" rotWithShape="1">
            <a:gsLst>
              <a:gs pos="0">
                <a:schemeClr val="tx2">
                  <a:lumMod val="50000"/>
                </a:schemeClr>
              </a:gs>
              <a:gs pos="50000">
                <a:schemeClr val="tx2"/>
              </a:gs>
              <a:gs pos="100000">
                <a:schemeClr val="tx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4" name="Group 73"/>
          <p:cNvGrpSpPr/>
          <p:nvPr/>
        </p:nvGrpSpPr>
        <p:grpSpPr>
          <a:xfrm>
            <a:off x="4419600" y="1239296"/>
            <a:ext cx="3505202" cy="3847504"/>
            <a:chOff x="2895598" y="1239295"/>
            <a:chExt cx="3505202" cy="3847504"/>
          </a:xfrm>
        </p:grpSpPr>
        <p:pic>
          <p:nvPicPr>
            <p:cNvPr id="7" name="Picture 6" descr="pine_loblolly - CHUCK.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657600" y="1239295"/>
              <a:ext cx="2057400" cy="3847504"/>
            </a:xfrm>
            <a:prstGeom prst="rect">
              <a:avLst/>
            </a:prstGeom>
          </p:spPr>
        </p:pic>
        <p:pic>
          <p:nvPicPr>
            <p:cNvPr id="12" name="Picture 11" descr="pine_loblolly - CHUCK.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876800" y="2236796"/>
              <a:ext cx="1524000" cy="2850003"/>
            </a:xfrm>
            <a:prstGeom prst="rect">
              <a:avLst/>
            </a:prstGeom>
          </p:spPr>
        </p:pic>
        <p:pic>
          <p:nvPicPr>
            <p:cNvPr id="13" name="Picture 12" descr="pine_loblolly - CHUCK.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flipH="1">
              <a:off x="3750310" y="2980172"/>
              <a:ext cx="1126490" cy="2106627"/>
            </a:xfrm>
            <a:prstGeom prst="rect">
              <a:avLst/>
            </a:prstGeom>
          </p:spPr>
        </p:pic>
        <p:pic>
          <p:nvPicPr>
            <p:cNvPr id="14" name="Picture 13" descr="pine_loblolly - CHUCK.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flipH="1">
              <a:off x="2895598" y="1676399"/>
              <a:ext cx="1687991" cy="3156680"/>
            </a:xfrm>
            <a:prstGeom prst="rect">
              <a:avLst/>
            </a:prstGeom>
          </p:spPr>
        </p:pic>
      </p:grpSp>
      <p:grpSp>
        <p:nvGrpSpPr>
          <p:cNvPr id="17" name="Group 16"/>
          <p:cNvGrpSpPr/>
          <p:nvPr/>
        </p:nvGrpSpPr>
        <p:grpSpPr>
          <a:xfrm>
            <a:off x="1682825" y="3962401"/>
            <a:ext cx="2819400" cy="2133599"/>
            <a:chOff x="457200" y="4572000"/>
            <a:chExt cx="2819400" cy="2133599"/>
          </a:xfrm>
        </p:grpSpPr>
        <p:sp>
          <p:nvSpPr>
            <p:cNvPr id="15" name="Rectangular Callout 14"/>
            <p:cNvSpPr/>
            <p:nvPr/>
          </p:nvSpPr>
          <p:spPr>
            <a:xfrm>
              <a:off x="457200" y="4572000"/>
              <a:ext cx="2819400" cy="2133599"/>
            </a:xfrm>
            <a:prstGeom prst="wedgeRectCallout">
              <a:avLst>
                <a:gd name="adj1" fmla="val 68718"/>
                <a:gd name="adj2" fmla="val -28995"/>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379" y="4628937"/>
              <a:ext cx="2688353" cy="2017060"/>
            </a:xfrm>
            <a:prstGeom prst="rect">
              <a:avLst/>
            </a:prstGeom>
          </p:spPr>
        </p:pic>
      </p:grpSp>
      <p:cxnSp>
        <p:nvCxnSpPr>
          <p:cNvPr id="21" name="Straight Arrow Connector 20"/>
          <p:cNvCxnSpPr/>
          <p:nvPr/>
        </p:nvCxnSpPr>
        <p:spPr>
          <a:xfrm>
            <a:off x="2819400" y="3468434"/>
            <a:ext cx="0" cy="1460943"/>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51732" y="3059668"/>
            <a:ext cx="1358268" cy="369332"/>
          </a:xfrm>
          <a:prstGeom prst="rect">
            <a:avLst/>
          </a:prstGeom>
          <a:noFill/>
        </p:spPr>
        <p:txBody>
          <a:bodyPr wrap="square" lIns="0" tIns="0" rIns="0" bIns="0" rtlCol="0">
            <a:spAutoFit/>
          </a:bodyPr>
          <a:lstStyle/>
          <a:p>
            <a:pPr algn="ctr"/>
            <a:r>
              <a:rPr lang="en-US" sz="2400" dirty="0">
                <a:solidFill>
                  <a:prstClr val="black"/>
                </a:solidFill>
              </a:rPr>
              <a:t>Infiltration</a:t>
            </a:r>
          </a:p>
        </p:txBody>
      </p:sp>
      <p:sp>
        <p:nvSpPr>
          <p:cNvPr id="32" name="Arc 31"/>
          <p:cNvSpPr/>
          <p:nvPr/>
        </p:nvSpPr>
        <p:spPr>
          <a:xfrm rot="5771837">
            <a:off x="6387522" y="394278"/>
            <a:ext cx="1752600" cy="1752600"/>
          </a:xfrm>
          <a:prstGeom prst="arc">
            <a:avLst>
              <a:gd name="adj1" fmla="val 14533034"/>
              <a:gd name="adj2" fmla="val 0"/>
            </a:avLst>
          </a:prstGeom>
          <a:ln w="412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3" name="TextBox 32"/>
          <p:cNvSpPr txBox="1"/>
          <p:nvPr/>
        </p:nvSpPr>
        <p:spPr>
          <a:xfrm>
            <a:off x="7391400" y="2133601"/>
            <a:ext cx="2482920" cy="369332"/>
          </a:xfrm>
          <a:prstGeom prst="rect">
            <a:avLst/>
          </a:prstGeom>
          <a:noFill/>
        </p:spPr>
        <p:txBody>
          <a:bodyPr wrap="square" lIns="0" tIns="0" rIns="0" bIns="0" rtlCol="0">
            <a:spAutoFit/>
          </a:bodyPr>
          <a:lstStyle/>
          <a:p>
            <a:pPr algn="ctr"/>
            <a:r>
              <a:rPr lang="en-US" sz="2400" dirty="0">
                <a:solidFill>
                  <a:prstClr val="black"/>
                </a:solidFill>
              </a:rPr>
              <a:t>Evapotranspiration</a:t>
            </a:r>
          </a:p>
        </p:txBody>
      </p:sp>
      <p:sp>
        <p:nvSpPr>
          <p:cNvPr id="34" name="Freeform 33"/>
          <p:cNvSpPr/>
          <p:nvPr/>
        </p:nvSpPr>
        <p:spPr>
          <a:xfrm>
            <a:off x="7482676" y="4833046"/>
            <a:ext cx="1356527" cy="665564"/>
          </a:xfrm>
          <a:custGeom>
            <a:avLst/>
            <a:gdLst>
              <a:gd name="connsiteX0" fmla="*/ 0 w 1356527"/>
              <a:gd name="connsiteY0" fmla="*/ 211 h 665564"/>
              <a:gd name="connsiteX1" fmla="*/ 291402 w 1356527"/>
              <a:gd name="connsiteY1" fmla="*/ 50453 h 665564"/>
              <a:gd name="connsiteX2" fmla="*/ 592852 w 1356527"/>
              <a:gd name="connsiteY2" fmla="*/ 311710 h 665564"/>
              <a:gd name="connsiteX3" fmla="*/ 984738 w 1356527"/>
              <a:gd name="connsiteY3" fmla="*/ 613161 h 665564"/>
              <a:gd name="connsiteX4" fmla="*/ 1356527 w 1356527"/>
              <a:gd name="connsiteY4" fmla="*/ 663402 h 6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527" h="665564">
                <a:moveTo>
                  <a:pt x="0" y="211"/>
                </a:moveTo>
                <a:cubicBezTo>
                  <a:pt x="96296" y="-627"/>
                  <a:pt x="192593" y="-1464"/>
                  <a:pt x="291402" y="50453"/>
                </a:cubicBezTo>
                <a:cubicBezTo>
                  <a:pt x="390211" y="102370"/>
                  <a:pt x="477296" y="217925"/>
                  <a:pt x="592852" y="311710"/>
                </a:cubicBezTo>
                <a:cubicBezTo>
                  <a:pt x="708408" y="405495"/>
                  <a:pt x="857459" y="554546"/>
                  <a:pt x="984738" y="613161"/>
                </a:cubicBezTo>
                <a:cubicBezTo>
                  <a:pt x="1112017" y="671776"/>
                  <a:pt x="1234272" y="667589"/>
                  <a:pt x="1356527" y="663402"/>
                </a:cubicBezTo>
              </a:path>
            </a:pathLst>
          </a:custGeom>
          <a:noFill/>
          <a:ln w="412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p:nvSpPr>
        <p:spPr>
          <a:xfrm>
            <a:off x="8238018" y="4419600"/>
            <a:ext cx="1134583" cy="738664"/>
          </a:xfrm>
          <a:prstGeom prst="rect">
            <a:avLst/>
          </a:prstGeom>
          <a:noFill/>
        </p:spPr>
        <p:txBody>
          <a:bodyPr wrap="square" lIns="0" tIns="0" rIns="0" bIns="0" rtlCol="0">
            <a:spAutoFit/>
          </a:bodyPr>
          <a:lstStyle/>
          <a:p>
            <a:r>
              <a:rPr lang="en-US" sz="2400" dirty="0">
                <a:solidFill>
                  <a:prstClr val="black"/>
                </a:solidFill>
              </a:rPr>
              <a:t>Surface </a:t>
            </a:r>
          </a:p>
          <a:p>
            <a:r>
              <a:rPr lang="en-US" sz="2400" dirty="0">
                <a:solidFill>
                  <a:prstClr val="black"/>
                </a:solidFill>
              </a:rPr>
              <a:t>Runoff</a:t>
            </a:r>
          </a:p>
        </p:txBody>
      </p:sp>
      <p:sp>
        <p:nvSpPr>
          <p:cNvPr id="37" name="Freeform 36"/>
          <p:cNvSpPr/>
          <p:nvPr/>
        </p:nvSpPr>
        <p:spPr>
          <a:xfrm rot="512569">
            <a:off x="6029277" y="6381917"/>
            <a:ext cx="2863781" cy="341472"/>
          </a:xfrm>
          <a:custGeom>
            <a:avLst/>
            <a:gdLst>
              <a:gd name="connsiteX0" fmla="*/ 0 w 2863781"/>
              <a:gd name="connsiteY0" fmla="*/ 311499 h 341472"/>
              <a:gd name="connsiteX1" fmla="*/ 1768510 w 2863781"/>
              <a:gd name="connsiteY1" fmla="*/ 311499 h 341472"/>
              <a:gd name="connsiteX2" fmla="*/ 2863781 w 2863781"/>
              <a:gd name="connsiteY2" fmla="*/ 0 h 341472"/>
            </a:gdLst>
            <a:ahLst/>
            <a:cxnLst>
              <a:cxn ang="0">
                <a:pos x="connsiteX0" y="connsiteY0"/>
              </a:cxn>
              <a:cxn ang="0">
                <a:pos x="connsiteX1" y="connsiteY1"/>
              </a:cxn>
              <a:cxn ang="0">
                <a:pos x="connsiteX2" y="connsiteY2"/>
              </a:cxn>
            </a:cxnLst>
            <a:rect l="l" t="t" r="r" b="b"/>
            <a:pathLst>
              <a:path w="2863781" h="341472">
                <a:moveTo>
                  <a:pt x="0" y="311499"/>
                </a:moveTo>
                <a:cubicBezTo>
                  <a:pt x="645606" y="337457"/>
                  <a:pt x="1291213" y="363415"/>
                  <a:pt x="1768510" y="311499"/>
                </a:cubicBezTo>
                <a:cubicBezTo>
                  <a:pt x="2245807" y="259583"/>
                  <a:pt x="2554794" y="129791"/>
                  <a:pt x="2863781" y="0"/>
                </a:cubicBezTo>
              </a:path>
            </a:pathLst>
          </a:custGeom>
          <a:noFill/>
          <a:ln w="412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8" name="Straight Arrow Connector 37"/>
          <p:cNvCxnSpPr/>
          <p:nvPr/>
        </p:nvCxnSpPr>
        <p:spPr>
          <a:xfrm flipV="1">
            <a:off x="10257940" y="1207664"/>
            <a:ext cx="0" cy="431407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9216177" y="3217810"/>
            <a:ext cx="1600198" cy="369332"/>
          </a:xfrm>
          <a:prstGeom prst="rect">
            <a:avLst/>
          </a:prstGeom>
          <a:noFill/>
        </p:spPr>
        <p:txBody>
          <a:bodyPr wrap="square" lIns="0" tIns="0" rIns="0" bIns="0" rtlCol="0">
            <a:spAutoFit/>
          </a:bodyPr>
          <a:lstStyle/>
          <a:p>
            <a:pPr algn="ctr"/>
            <a:r>
              <a:rPr lang="en-US" sz="2400" dirty="0">
                <a:solidFill>
                  <a:prstClr val="black"/>
                </a:solidFill>
              </a:rPr>
              <a:t>Evaporation</a:t>
            </a:r>
          </a:p>
        </p:txBody>
      </p:sp>
      <p:sp>
        <p:nvSpPr>
          <p:cNvPr id="66" name="TextBox 65"/>
          <p:cNvSpPr txBox="1"/>
          <p:nvPr/>
        </p:nvSpPr>
        <p:spPr>
          <a:xfrm>
            <a:off x="6248400" y="6141720"/>
            <a:ext cx="1884936" cy="369332"/>
          </a:xfrm>
          <a:prstGeom prst="rect">
            <a:avLst/>
          </a:prstGeom>
          <a:noFill/>
        </p:spPr>
        <p:txBody>
          <a:bodyPr wrap="square" lIns="0" tIns="0" rIns="0" bIns="0" rtlCol="0">
            <a:spAutoFit/>
          </a:bodyPr>
          <a:lstStyle/>
          <a:p>
            <a:pPr algn="ctr"/>
            <a:r>
              <a:rPr lang="en-US" sz="2400" dirty="0">
                <a:solidFill>
                  <a:prstClr val="black"/>
                </a:solidFill>
              </a:rPr>
              <a:t>Groundwater</a:t>
            </a:r>
          </a:p>
        </p:txBody>
      </p:sp>
      <p:sp>
        <p:nvSpPr>
          <p:cNvPr id="81" name="TextBox 80"/>
          <p:cNvSpPr txBox="1"/>
          <p:nvPr/>
        </p:nvSpPr>
        <p:spPr>
          <a:xfrm>
            <a:off x="4621807" y="4953000"/>
            <a:ext cx="1305010" cy="738664"/>
          </a:xfrm>
          <a:prstGeom prst="rect">
            <a:avLst/>
          </a:prstGeom>
          <a:noFill/>
        </p:spPr>
        <p:txBody>
          <a:bodyPr wrap="square" lIns="0" tIns="0" rIns="0" bIns="0" rtlCol="0">
            <a:spAutoFit/>
          </a:bodyPr>
          <a:lstStyle/>
          <a:p>
            <a:pPr algn="ctr"/>
            <a:r>
              <a:rPr lang="en-US" sz="2400" dirty="0">
                <a:solidFill>
                  <a:prstClr val="black"/>
                </a:solidFill>
              </a:rPr>
              <a:t>Soil Water</a:t>
            </a:r>
          </a:p>
          <a:p>
            <a:pPr algn="ctr"/>
            <a:r>
              <a:rPr lang="en-US" sz="2400" dirty="0">
                <a:solidFill>
                  <a:prstClr val="black"/>
                </a:solidFill>
              </a:rPr>
              <a:t>Storage</a:t>
            </a:r>
          </a:p>
        </p:txBody>
      </p:sp>
      <p:sp>
        <p:nvSpPr>
          <p:cNvPr id="82" name="Freeform 81"/>
          <p:cNvSpPr/>
          <p:nvPr/>
        </p:nvSpPr>
        <p:spPr>
          <a:xfrm rot="1257231" flipV="1">
            <a:off x="6316768" y="5454254"/>
            <a:ext cx="2436606" cy="321547"/>
          </a:xfrm>
          <a:custGeom>
            <a:avLst/>
            <a:gdLst>
              <a:gd name="connsiteX0" fmla="*/ 0 w 2823587"/>
              <a:gd name="connsiteY0" fmla="*/ 0 h 321547"/>
              <a:gd name="connsiteX1" fmla="*/ 713433 w 2823587"/>
              <a:gd name="connsiteY1" fmla="*/ 231112 h 321547"/>
              <a:gd name="connsiteX2" fmla="*/ 2823587 w 2823587"/>
              <a:gd name="connsiteY2" fmla="*/ 321547 h 321547"/>
            </a:gdLst>
            <a:ahLst/>
            <a:cxnLst>
              <a:cxn ang="0">
                <a:pos x="connsiteX0" y="connsiteY0"/>
              </a:cxn>
              <a:cxn ang="0">
                <a:pos x="connsiteX1" y="connsiteY1"/>
              </a:cxn>
              <a:cxn ang="0">
                <a:pos x="connsiteX2" y="connsiteY2"/>
              </a:cxn>
            </a:cxnLst>
            <a:rect l="l" t="t" r="r" b="b"/>
            <a:pathLst>
              <a:path w="2823587" h="321547">
                <a:moveTo>
                  <a:pt x="0" y="0"/>
                </a:moveTo>
                <a:cubicBezTo>
                  <a:pt x="121417" y="88760"/>
                  <a:pt x="242835" y="177521"/>
                  <a:pt x="713433" y="231112"/>
                </a:cubicBezTo>
                <a:cubicBezTo>
                  <a:pt x="1184031" y="284703"/>
                  <a:pt x="2003809" y="303125"/>
                  <a:pt x="2823587" y="321547"/>
                </a:cubicBezTo>
              </a:path>
            </a:pathLst>
          </a:custGeom>
          <a:noFill/>
          <a:ln w="412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TextBox 82"/>
          <p:cNvSpPr txBox="1"/>
          <p:nvPr/>
        </p:nvSpPr>
        <p:spPr>
          <a:xfrm>
            <a:off x="5791201" y="5562600"/>
            <a:ext cx="2294787" cy="369332"/>
          </a:xfrm>
          <a:prstGeom prst="rect">
            <a:avLst/>
          </a:prstGeom>
          <a:noFill/>
        </p:spPr>
        <p:txBody>
          <a:bodyPr wrap="square" lIns="0" tIns="0" rIns="0" bIns="0" rtlCol="0">
            <a:spAutoFit/>
          </a:bodyPr>
          <a:lstStyle/>
          <a:p>
            <a:pPr algn="ctr"/>
            <a:r>
              <a:rPr lang="en-US" sz="2400" dirty="0">
                <a:solidFill>
                  <a:prstClr val="black"/>
                </a:solidFill>
              </a:rPr>
              <a:t>Subsurface Flow</a:t>
            </a:r>
          </a:p>
        </p:txBody>
      </p:sp>
      <p:sp>
        <p:nvSpPr>
          <p:cNvPr id="67" name="Title 1"/>
          <p:cNvSpPr txBox="1">
            <a:spLocks/>
          </p:cNvSpPr>
          <p:nvPr/>
        </p:nvSpPr>
        <p:spPr>
          <a:xfrm>
            <a:off x="1752600" y="167640"/>
            <a:ext cx="8183880" cy="1051560"/>
          </a:xfrm>
          <a:prstGeom prst="rect">
            <a:avLst/>
          </a:prstGeom>
        </p:spPr>
        <p:txBody>
          <a:bodyPr anchor="t">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defRPr/>
            </a:pPr>
            <a:r>
              <a:rPr lang="en-US" dirty="0">
                <a:solidFill>
                  <a:srgbClr val="FF0000"/>
                </a:solidFill>
                <a:latin typeface="Verdana"/>
              </a:rPr>
              <a:t>Forests and the Water Cycle:</a:t>
            </a:r>
          </a:p>
        </p:txBody>
      </p:sp>
      <p:sp>
        <p:nvSpPr>
          <p:cNvPr id="70" name="TextBox 69"/>
          <p:cNvSpPr txBox="1"/>
          <p:nvPr/>
        </p:nvSpPr>
        <p:spPr>
          <a:xfrm rot="16200000">
            <a:off x="5816458" y="3948811"/>
            <a:ext cx="1561353" cy="369332"/>
          </a:xfrm>
          <a:prstGeom prst="rect">
            <a:avLst/>
          </a:prstGeom>
          <a:noFill/>
        </p:spPr>
        <p:txBody>
          <a:bodyPr wrap="square" lIns="0" tIns="0" rIns="0" bIns="0" rtlCol="0">
            <a:spAutoFit/>
          </a:bodyPr>
          <a:lstStyle/>
          <a:p>
            <a:pPr algn="ctr"/>
            <a:r>
              <a:rPr lang="en-US" sz="2400" dirty="0">
                <a:solidFill>
                  <a:prstClr val="black"/>
                </a:solidFill>
              </a:rPr>
              <a:t>Throughfall</a:t>
            </a:r>
          </a:p>
        </p:txBody>
      </p:sp>
      <p:cxnSp>
        <p:nvCxnSpPr>
          <p:cNvPr id="71" name="Straight Arrow Connector 70"/>
          <p:cNvCxnSpPr/>
          <p:nvPr/>
        </p:nvCxnSpPr>
        <p:spPr>
          <a:xfrm>
            <a:off x="6858000" y="3390154"/>
            <a:ext cx="0" cy="1485154"/>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786851" y="1143000"/>
            <a:ext cx="1543963" cy="3787640"/>
            <a:chOff x="2262850" y="1143000"/>
            <a:chExt cx="1543963" cy="3787640"/>
          </a:xfrm>
        </p:grpSpPr>
        <p:grpSp>
          <p:nvGrpSpPr>
            <p:cNvPr id="73" name="Group 72"/>
            <p:cNvGrpSpPr/>
            <p:nvPr/>
          </p:nvGrpSpPr>
          <p:grpSpPr>
            <a:xfrm>
              <a:off x="2262850" y="1143000"/>
              <a:ext cx="1543963" cy="3782561"/>
              <a:chOff x="2620470" y="761999"/>
              <a:chExt cx="1543963" cy="3782561"/>
            </a:xfrm>
          </p:grpSpPr>
          <p:sp>
            <p:nvSpPr>
              <p:cNvPr id="80" name="TextBox 79"/>
              <p:cNvSpPr txBox="1"/>
              <p:nvPr/>
            </p:nvSpPr>
            <p:spPr>
              <a:xfrm>
                <a:off x="2620470" y="761999"/>
                <a:ext cx="1543963" cy="369332"/>
              </a:xfrm>
              <a:prstGeom prst="rect">
                <a:avLst/>
              </a:prstGeom>
              <a:noFill/>
            </p:spPr>
            <p:txBody>
              <a:bodyPr wrap="square" lIns="0" tIns="0" rIns="0" bIns="0" rtlCol="0">
                <a:spAutoFit/>
              </a:bodyPr>
              <a:lstStyle/>
              <a:p>
                <a:pPr algn="ctr"/>
                <a:r>
                  <a:rPr lang="en-US" sz="2400" dirty="0">
                    <a:solidFill>
                      <a:prstClr val="black"/>
                    </a:solidFill>
                  </a:rPr>
                  <a:t>Interception</a:t>
                </a:r>
              </a:p>
            </p:txBody>
          </p:sp>
          <p:cxnSp>
            <p:nvCxnSpPr>
              <p:cNvPr id="84" name="Straight Arrow Connector 83"/>
              <p:cNvCxnSpPr/>
              <p:nvPr/>
            </p:nvCxnSpPr>
            <p:spPr>
              <a:xfrm>
                <a:off x="3505200" y="1123239"/>
                <a:ext cx="0" cy="409188"/>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998309" y="1149768"/>
                <a:ext cx="0" cy="3394792"/>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2981960" y="1913427"/>
              <a:ext cx="32512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485749" y="4930640"/>
              <a:ext cx="32512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3374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Urban Development</a:t>
            </a:r>
            <a:endParaRPr lang="en-US" dirty="0"/>
          </a:p>
        </p:txBody>
      </p:sp>
      <p:sp>
        <p:nvSpPr>
          <p:cNvPr id="3" name="Content Placeholder 2"/>
          <p:cNvSpPr>
            <a:spLocks noGrp="1"/>
          </p:cNvSpPr>
          <p:nvPr>
            <p:ph sz="half" idx="1"/>
          </p:nvPr>
        </p:nvSpPr>
        <p:spPr/>
        <p:txBody>
          <a:bodyPr/>
          <a:lstStyle/>
          <a:p>
            <a:r>
              <a:rPr lang="en-US" dirty="0" smtClean="0"/>
              <a:t>Remove tree canopy cover</a:t>
            </a:r>
          </a:p>
          <a:p>
            <a:r>
              <a:rPr lang="en-US" dirty="0" smtClean="0"/>
              <a:t>Remove ground cover</a:t>
            </a:r>
          </a:p>
          <a:p>
            <a:pPr lvl="1"/>
            <a:r>
              <a:rPr lang="en-US" dirty="0" smtClean="0"/>
              <a:t>Vegetative</a:t>
            </a:r>
          </a:p>
          <a:p>
            <a:pPr lvl="1"/>
            <a:r>
              <a:rPr lang="en-US" dirty="0" smtClean="0"/>
              <a:t>Detritus (mulch)</a:t>
            </a:r>
          </a:p>
          <a:p>
            <a:r>
              <a:rPr lang="en-US" dirty="0" smtClean="0"/>
              <a:t>Remove permeable top soil</a:t>
            </a:r>
          </a:p>
          <a:p>
            <a:pPr lvl="1"/>
            <a:r>
              <a:rPr lang="en-US" dirty="0" smtClean="0"/>
              <a:t>Leaving dense subsoil</a:t>
            </a:r>
          </a:p>
          <a:p>
            <a:r>
              <a:rPr lang="en-US" dirty="0" smtClean="0"/>
              <a:t>Disturb/compact/pave over remaining soil</a:t>
            </a:r>
          </a:p>
          <a:p>
            <a:r>
              <a:rPr lang="en-US" dirty="0" smtClean="0"/>
              <a:t>Grass sod over subsoil</a:t>
            </a:r>
            <a:endParaRPr lang="en-US" dirty="0"/>
          </a:p>
        </p:txBody>
      </p:sp>
      <p:pic>
        <p:nvPicPr>
          <p:cNvPr id="5" name="Content Placeholder 9"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1376" y="1825625"/>
            <a:ext cx="5043247" cy="4351338"/>
          </a:xfrm>
        </p:spPr>
      </p:pic>
      <p:sp>
        <p:nvSpPr>
          <p:cNvPr id="6" name="TextBox 5"/>
          <p:cNvSpPr txBox="1"/>
          <p:nvPr/>
        </p:nvSpPr>
        <p:spPr>
          <a:xfrm>
            <a:off x="9103291" y="6176963"/>
            <a:ext cx="2146806" cy="276999"/>
          </a:xfrm>
          <a:prstGeom prst="rect">
            <a:avLst/>
          </a:prstGeom>
          <a:noFill/>
        </p:spPr>
        <p:txBody>
          <a:bodyPr wrap="none" rtlCol="0">
            <a:spAutoFit/>
          </a:bodyPr>
          <a:lstStyle/>
          <a:p>
            <a:r>
              <a:rPr lang="en-US" sz="1200" dirty="0" smtClean="0"/>
              <a:t>Image courtesy of Google Earth</a:t>
            </a:r>
            <a:endParaRPr lang="en-US" sz="1200" dirty="0"/>
          </a:p>
        </p:txBody>
      </p:sp>
    </p:spTree>
    <p:extLst>
      <p:ext uri="{BB962C8B-B14F-4D97-AF65-F5344CB8AC3E}">
        <p14:creationId xmlns:p14="http://schemas.microsoft.com/office/powerpoint/2010/main" val="1062899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Basis for </a:t>
            </a:r>
            <a:r>
              <a:rPr lang="en-US" dirty="0"/>
              <a:t>F</a:t>
            </a:r>
            <a:r>
              <a:rPr lang="en-US" dirty="0" smtClean="0"/>
              <a:t>orest </a:t>
            </a:r>
            <a:r>
              <a:rPr lang="en-US" dirty="0"/>
              <a:t>S</a:t>
            </a:r>
            <a:r>
              <a:rPr lang="en-US" dirty="0" smtClean="0"/>
              <a:t>ystems and </a:t>
            </a:r>
            <a:r>
              <a:rPr lang="en-US" dirty="0" err="1"/>
              <a:t>S</a:t>
            </a:r>
            <a:r>
              <a:rPr lang="en-US" dirty="0" err="1" smtClean="0"/>
              <a:t>tormwater</a:t>
            </a:r>
            <a:r>
              <a:rPr lang="en-US" dirty="0" smtClean="0"/>
              <a:t> </a:t>
            </a:r>
            <a:r>
              <a:rPr lang="en-US" dirty="0"/>
              <a:t>M</a:t>
            </a:r>
            <a:r>
              <a:rPr lang="en-US" dirty="0" smtClean="0"/>
              <a:t>itigation</a:t>
            </a:r>
            <a:endParaRPr lang="en-US" dirty="0"/>
          </a:p>
        </p:txBody>
      </p:sp>
      <p:sp>
        <p:nvSpPr>
          <p:cNvPr id="6" name="Text Placeholder 5"/>
          <p:cNvSpPr>
            <a:spLocks noGrp="1"/>
          </p:cNvSpPr>
          <p:nvPr>
            <p:ph type="body" idx="1"/>
          </p:nvPr>
        </p:nvSpPr>
        <p:spPr>
          <a:xfrm>
            <a:off x="540240" y="1681163"/>
            <a:ext cx="5157787" cy="823912"/>
          </a:xfrm>
        </p:spPr>
        <p:txBody>
          <a:bodyPr>
            <a:normAutofit/>
          </a:bodyPr>
          <a:lstStyle/>
          <a:p>
            <a:r>
              <a:rPr lang="en-US" dirty="0" smtClean="0"/>
              <a:t>Forest – Flat River Tributary	</a:t>
            </a:r>
            <a:endParaRPr lang="en-US" dirty="0"/>
          </a:p>
        </p:txBody>
      </p:sp>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537581" y="2505075"/>
            <a:ext cx="4027968" cy="3684588"/>
          </a:xfrm>
        </p:spPr>
      </p:pic>
      <p:sp>
        <p:nvSpPr>
          <p:cNvPr id="8" name="Text Placeholder 7"/>
          <p:cNvSpPr>
            <a:spLocks noGrp="1"/>
          </p:cNvSpPr>
          <p:nvPr>
            <p:ph type="body" sz="quarter" idx="3"/>
          </p:nvPr>
        </p:nvSpPr>
        <p:spPr>
          <a:xfrm>
            <a:off x="7584877" y="1681163"/>
            <a:ext cx="5183188" cy="823912"/>
          </a:xfrm>
        </p:spPr>
        <p:txBody>
          <a:bodyPr>
            <a:normAutofit/>
          </a:bodyPr>
          <a:lstStyle/>
          <a:p>
            <a:r>
              <a:rPr lang="en-US" dirty="0" smtClean="0"/>
              <a:t>Urban – Pigeon House Creek</a:t>
            </a:r>
            <a:endParaRPr lang="en-US" dirty="0"/>
          </a:p>
        </p:txBody>
      </p:sp>
      <p:sp>
        <p:nvSpPr>
          <p:cNvPr id="56" name="TextBox 55"/>
          <p:cNvSpPr txBox="1"/>
          <p:nvPr/>
        </p:nvSpPr>
        <p:spPr>
          <a:xfrm>
            <a:off x="1981200" y="6149796"/>
            <a:ext cx="7597914" cy="646331"/>
          </a:xfrm>
          <a:prstGeom prst="rect">
            <a:avLst/>
          </a:prstGeom>
          <a:noFill/>
        </p:spPr>
        <p:txBody>
          <a:bodyPr wrap="none" rtlCol="0">
            <a:spAutoFit/>
          </a:bodyPr>
          <a:lstStyle/>
          <a:p>
            <a:r>
              <a:rPr lang="en-US" dirty="0"/>
              <a:t>Boggs &amp; Sun (2011) Urbanization alters watershed hydrology in the Piedmont of</a:t>
            </a:r>
          </a:p>
          <a:p>
            <a:r>
              <a:rPr lang="en-US" dirty="0"/>
              <a:t>	North Carolina, </a:t>
            </a:r>
            <a:r>
              <a:rPr lang="en-US" dirty="0" err="1"/>
              <a:t>Ecohydrology</a:t>
            </a:r>
            <a:r>
              <a:rPr lang="en-US" dirty="0"/>
              <a:t>, 4, 256-264</a:t>
            </a:r>
          </a:p>
        </p:txBody>
      </p:sp>
      <p:sp>
        <p:nvSpPr>
          <p:cNvPr id="57" name="TextBox 56"/>
          <p:cNvSpPr txBox="1"/>
          <p:nvPr/>
        </p:nvSpPr>
        <p:spPr>
          <a:xfrm>
            <a:off x="4838626" y="2209800"/>
            <a:ext cx="2476575" cy="369332"/>
          </a:xfrm>
          <a:prstGeom prst="rect">
            <a:avLst/>
          </a:prstGeom>
          <a:solidFill>
            <a:schemeClr val="bg1">
              <a:lumMod val="95000"/>
              <a:alpha val="73000"/>
            </a:schemeClr>
          </a:solidFill>
          <a:ln>
            <a:solidFill>
              <a:schemeClr val="tx1"/>
            </a:solidFill>
          </a:ln>
        </p:spPr>
        <p:txBody>
          <a:bodyPr wrap="none" rtlCol="0">
            <a:spAutoFit/>
          </a:bodyPr>
          <a:lstStyle/>
          <a:p>
            <a:r>
              <a:rPr lang="en-US" dirty="0"/>
              <a:t>2.95 km</a:t>
            </a:r>
            <a:r>
              <a:rPr lang="en-US" baseline="30000" dirty="0"/>
              <a:t>2</a:t>
            </a:r>
            <a:r>
              <a:rPr lang="en-US" dirty="0"/>
              <a:t>  Size  0.70 km</a:t>
            </a:r>
            <a:r>
              <a:rPr lang="en-US" baseline="30000" dirty="0"/>
              <a:t>2</a:t>
            </a:r>
          </a:p>
        </p:txBody>
      </p:sp>
      <p:sp>
        <p:nvSpPr>
          <p:cNvPr id="58" name="TextBox 57"/>
          <p:cNvSpPr txBox="1"/>
          <p:nvPr/>
        </p:nvSpPr>
        <p:spPr>
          <a:xfrm>
            <a:off x="4572001" y="2590800"/>
            <a:ext cx="2981201" cy="369332"/>
          </a:xfrm>
          <a:prstGeom prst="rect">
            <a:avLst/>
          </a:prstGeom>
          <a:solidFill>
            <a:schemeClr val="bg1">
              <a:lumMod val="95000"/>
              <a:alpha val="75000"/>
            </a:schemeClr>
          </a:solidFill>
          <a:ln>
            <a:solidFill>
              <a:schemeClr val="tx1"/>
            </a:solidFill>
          </a:ln>
        </p:spPr>
        <p:txBody>
          <a:bodyPr wrap="none" rtlCol="0">
            <a:spAutoFit/>
          </a:bodyPr>
          <a:lstStyle/>
          <a:p>
            <a:r>
              <a:rPr lang="en-US" dirty="0"/>
              <a:t>99%  Forest/Open Space  56%</a:t>
            </a:r>
          </a:p>
        </p:txBody>
      </p:sp>
      <p:sp>
        <p:nvSpPr>
          <p:cNvPr id="59" name="TextBox 58"/>
          <p:cNvSpPr txBox="1"/>
          <p:nvPr/>
        </p:nvSpPr>
        <p:spPr>
          <a:xfrm>
            <a:off x="5029200" y="2971800"/>
            <a:ext cx="2076722" cy="369332"/>
          </a:xfrm>
          <a:prstGeom prst="rect">
            <a:avLst/>
          </a:prstGeom>
          <a:solidFill>
            <a:schemeClr val="bg1">
              <a:lumMod val="95000"/>
              <a:alpha val="75000"/>
            </a:schemeClr>
          </a:solidFill>
          <a:ln>
            <a:solidFill>
              <a:schemeClr val="tx1"/>
            </a:solidFill>
          </a:ln>
        </p:spPr>
        <p:txBody>
          <a:bodyPr wrap="none" rtlCol="0">
            <a:spAutoFit/>
          </a:bodyPr>
          <a:lstStyle/>
          <a:p>
            <a:r>
              <a:rPr lang="en-US" dirty="0"/>
              <a:t>1% Impervious  44%</a:t>
            </a:r>
          </a:p>
        </p:txBody>
      </p:sp>
      <p:sp>
        <p:nvSpPr>
          <p:cNvPr id="60" name="TextBox 59"/>
          <p:cNvSpPr txBox="1"/>
          <p:nvPr/>
        </p:nvSpPr>
        <p:spPr>
          <a:xfrm>
            <a:off x="4953000" y="3505200"/>
            <a:ext cx="2134430" cy="923330"/>
          </a:xfrm>
          <a:prstGeom prst="rect">
            <a:avLst/>
          </a:prstGeom>
          <a:solidFill>
            <a:schemeClr val="bg1">
              <a:lumMod val="95000"/>
              <a:alpha val="75000"/>
            </a:schemeClr>
          </a:solidFill>
        </p:spPr>
        <p:txBody>
          <a:bodyPr wrap="none" rtlCol="0">
            <a:spAutoFit/>
          </a:bodyPr>
          <a:lstStyle/>
          <a:p>
            <a:pPr algn="ctr"/>
            <a:r>
              <a:rPr lang="en-US" dirty="0"/>
              <a:t>Peak flow rate:</a:t>
            </a:r>
          </a:p>
          <a:p>
            <a:pPr algn="ctr"/>
            <a:r>
              <a:rPr lang="en-US" dirty="0"/>
              <a:t>5.8   (mm/day)   76.6</a:t>
            </a:r>
          </a:p>
          <a:p>
            <a:pPr algn="ctr"/>
            <a:r>
              <a:rPr lang="en-US" dirty="0"/>
              <a:t>UR &gt; 13x</a:t>
            </a:r>
          </a:p>
        </p:txBody>
      </p:sp>
      <p:sp>
        <p:nvSpPr>
          <p:cNvPr id="61" name="TextBox 60"/>
          <p:cNvSpPr txBox="1"/>
          <p:nvPr/>
        </p:nvSpPr>
        <p:spPr>
          <a:xfrm>
            <a:off x="4953001" y="4495800"/>
            <a:ext cx="2134430" cy="923330"/>
          </a:xfrm>
          <a:prstGeom prst="rect">
            <a:avLst/>
          </a:prstGeom>
          <a:solidFill>
            <a:schemeClr val="bg1">
              <a:lumMod val="95000"/>
              <a:alpha val="75000"/>
            </a:schemeClr>
          </a:solidFill>
        </p:spPr>
        <p:txBody>
          <a:bodyPr wrap="none" rtlCol="0">
            <a:spAutoFit/>
          </a:bodyPr>
          <a:lstStyle/>
          <a:p>
            <a:pPr algn="ctr"/>
            <a:r>
              <a:rPr lang="en-US" dirty="0"/>
              <a:t>Storm flow volume:</a:t>
            </a:r>
          </a:p>
          <a:p>
            <a:pPr algn="ctr"/>
            <a:r>
              <a:rPr lang="en-US" dirty="0"/>
              <a:t>7.1   (mm/day)   77.9</a:t>
            </a:r>
          </a:p>
          <a:p>
            <a:pPr algn="ctr"/>
            <a:r>
              <a:rPr lang="en-US" dirty="0"/>
              <a:t>UR &gt; 11x</a:t>
            </a:r>
          </a:p>
        </p:txBody>
      </p:sp>
      <p:sp>
        <p:nvSpPr>
          <p:cNvPr id="62" name="TextBox 61"/>
          <p:cNvSpPr txBox="1"/>
          <p:nvPr/>
        </p:nvSpPr>
        <p:spPr>
          <a:xfrm>
            <a:off x="4953001" y="5486400"/>
            <a:ext cx="2122697" cy="369332"/>
          </a:xfrm>
          <a:prstGeom prst="rect">
            <a:avLst/>
          </a:prstGeom>
          <a:solidFill>
            <a:schemeClr val="bg1">
              <a:lumMod val="95000"/>
              <a:alpha val="75000"/>
            </a:schemeClr>
          </a:solidFill>
          <a:ln>
            <a:solidFill>
              <a:schemeClr val="tx1"/>
            </a:solidFill>
          </a:ln>
        </p:spPr>
        <p:txBody>
          <a:bodyPr wrap="none" rtlCol="0">
            <a:spAutoFit/>
          </a:bodyPr>
          <a:lstStyle/>
          <a:p>
            <a:r>
              <a:rPr lang="en-US" dirty="0"/>
              <a:t>77%   Mean ET   58%</a:t>
            </a:r>
          </a:p>
        </p:txBody>
      </p:sp>
      <p:grpSp>
        <p:nvGrpSpPr>
          <p:cNvPr id="3" name="Group 2"/>
          <p:cNvGrpSpPr/>
          <p:nvPr/>
        </p:nvGrpSpPr>
        <p:grpSpPr>
          <a:xfrm>
            <a:off x="7583218" y="2493586"/>
            <a:ext cx="4041775" cy="3697217"/>
            <a:chOff x="4572000" y="2209800"/>
            <a:chExt cx="4041775" cy="3697217"/>
          </a:xfrm>
        </p:grpSpPr>
        <p:pic>
          <p:nvPicPr>
            <p:cNvPr id="34" name="Content Placeholder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72000" y="2209800"/>
              <a:ext cx="4041775" cy="3697217"/>
            </a:xfrm>
            <a:prstGeom prst="rect">
              <a:avLst/>
            </a:prstGeom>
          </p:spPr>
        </p:pic>
        <p:sp>
          <p:nvSpPr>
            <p:cNvPr id="36" name="Freeform 35"/>
            <p:cNvSpPr/>
            <p:nvPr/>
          </p:nvSpPr>
          <p:spPr>
            <a:xfrm>
              <a:off x="6488906" y="3652838"/>
              <a:ext cx="1490663" cy="1319212"/>
            </a:xfrm>
            <a:custGeom>
              <a:avLst/>
              <a:gdLst>
                <a:gd name="connsiteX0" fmla="*/ 1064419 w 1064419"/>
                <a:gd name="connsiteY0" fmla="*/ 1269206 h 1269206"/>
                <a:gd name="connsiteX1" fmla="*/ 1045369 w 1064419"/>
                <a:gd name="connsiteY1" fmla="*/ 1259681 h 1269206"/>
                <a:gd name="connsiteX2" fmla="*/ 1035844 w 1064419"/>
                <a:gd name="connsiteY2" fmla="*/ 1245393 h 1269206"/>
                <a:gd name="connsiteX3" fmla="*/ 1033463 w 1064419"/>
                <a:gd name="connsiteY3" fmla="*/ 1238250 h 1269206"/>
                <a:gd name="connsiteX4" fmla="*/ 1028700 w 1064419"/>
                <a:gd name="connsiteY4" fmla="*/ 1231106 h 1269206"/>
                <a:gd name="connsiteX5" fmla="*/ 1023938 w 1064419"/>
                <a:gd name="connsiteY5" fmla="*/ 1209675 h 1269206"/>
                <a:gd name="connsiteX6" fmla="*/ 1021557 w 1064419"/>
                <a:gd name="connsiteY6" fmla="*/ 1202531 h 1269206"/>
                <a:gd name="connsiteX7" fmla="*/ 1019175 w 1064419"/>
                <a:gd name="connsiteY7" fmla="*/ 1193006 h 1269206"/>
                <a:gd name="connsiteX8" fmla="*/ 1012032 w 1064419"/>
                <a:gd name="connsiteY8" fmla="*/ 1171575 h 1269206"/>
                <a:gd name="connsiteX9" fmla="*/ 1007269 w 1064419"/>
                <a:gd name="connsiteY9" fmla="*/ 1157287 h 1269206"/>
                <a:gd name="connsiteX10" fmla="*/ 1002507 w 1064419"/>
                <a:gd name="connsiteY10" fmla="*/ 1140618 h 1269206"/>
                <a:gd name="connsiteX11" fmla="*/ 997744 w 1064419"/>
                <a:gd name="connsiteY11" fmla="*/ 1131093 h 1269206"/>
                <a:gd name="connsiteX12" fmla="*/ 992982 w 1064419"/>
                <a:gd name="connsiteY12" fmla="*/ 1119187 h 1269206"/>
                <a:gd name="connsiteX13" fmla="*/ 990600 w 1064419"/>
                <a:gd name="connsiteY13" fmla="*/ 1112043 h 1269206"/>
                <a:gd name="connsiteX14" fmla="*/ 985838 w 1064419"/>
                <a:gd name="connsiteY14" fmla="*/ 1104900 h 1269206"/>
                <a:gd name="connsiteX15" fmla="*/ 978694 w 1064419"/>
                <a:gd name="connsiteY15" fmla="*/ 1088231 h 1269206"/>
                <a:gd name="connsiteX16" fmla="*/ 971550 w 1064419"/>
                <a:gd name="connsiteY16" fmla="*/ 1071562 h 1269206"/>
                <a:gd name="connsiteX17" fmla="*/ 954882 w 1064419"/>
                <a:gd name="connsiteY17" fmla="*/ 1050131 h 1269206"/>
                <a:gd name="connsiteX18" fmla="*/ 952500 w 1064419"/>
                <a:gd name="connsiteY18" fmla="*/ 1042987 h 1269206"/>
                <a:gd name="connsiteX19" fmla="*/ 945357 w 1064419"/>
                <a:gd name="connsiteY19" fmla="*/ 1033462 h 1269206"/>
                <a:gd name="connsiteX20" fmla="*/ 940594 w 1064419"/>
                <a:gd name="connsiteY20" fmla="*/ 1026318 h 1269206"/>
                <a:gd name="connsiteX21" fmla="*/ 928688 w 1064419"/>
                <a:gd name="connsiteY21" fmla="*/ 1007268 h 1269206"/>
                <a:gd name="connsiteX22" fmla="*/ 919163 w 1064419"/>
                <a:gd name="connsiteY22" fmla="*/ 992981 h 1269206"/>
                <a:gd name="connsiteX23" fmla="*/ 916782 w 1064419"/>
                <a:gd name="connsiteY23" fmla="*/ 985837 h 1269206"/>
                <a:gd name="connsiteX24" fmla="*/ 912019 w 1064419"/>
                <a:gd name="connsiteY24" fmla="*/ 978693 h 1269206"/>
                <a:gd name="connsiteX25" fmla="*/ 904875 w 1064419"/>
                <a:gd name="connsiteY25" fmla="*/ 957262 h 1269206"/>
                <a:gd name="connsiteX26" fmla="*/ 902494 w 1064419"/>
                <a:gd name="connsiteY26" fmla="*/ 950118 h 1269206"/>
                <a:gd name="connsiteX27" fmla="*/ 897732 w 1064419"/>
                <a:gd name="connsiteY27" fmla="*/ 931068 h 1269206"/>
                <a:gd name="connsiteX28" fmla="*/ 895350 w 1064419"/>
                <a:gd name="connsiteY28" fmla="*/ 921543 h 1269206"/>
                <a:gd name="connsiteX29" fmla="*/ 881063 w 1064419"/>
                <a:gd name="connsiteY29" fmla="*/ 909637 h 1269206"/>
                <a:gd name="connsiteX30" fmla="*/ 878682 w 1064419"/>
                <a:gd name="connsiteY30" fmla="*/ 902493 h 1269206"/>
                <a:gd name="connsiteX31" fmla="*/ 864394 w 1064419"/>
                <a:gd name="connsiteY31" fmla="*/ 890587 h 1269206"/>
                <a:gd name="connsiteX32" fmla="*/ 850107 w 1064419"/>
                <a:gd name="connsiteY32" fmla="*/ 878681 h 1269206"/>
                <a:gd name="connsiteX33" fmla="*/ 854869 w 1064419"/>
                <a:gd name="connsiteY33" fmla="*/ 862012 h 1269206"/>
                <a:gd name="connsiteX34" fmla="*/ 859632 w 1064419"/>
                <a:gd name="connsiteY34" fmla="*/ 854868 h 1269206"/>
                <a:gd name="connsiteX35" fmla="*/ 862013 w 1064419"/>
                <a:gd name="connsiteY35" fmla="*/ 847725 h 1269206"/>
                <a:gd name="connsiteX36" fmla="*/ 864394 w 1064419"/>
                <a:gd name="connsiteY36" fmla="*/ 838200 h 1269206"/>
                <a:gd name="connsiteX37" fmla="*/ 869157 w 1064419"/>
                <a:gd name="connsiteY37" fmla="*/ 823912 h 1269206"/>
                <a:gd name="connsiteX38" fmla="*/ 862013 w 1064419"/>
                <a:gd name="connsiteY38" fmla="*/ 769143 h 1269206"/>
                <a:gd name="connsiteX39" fmla="*/ 859632 w 1064419"/>
                <a:gd name="connsiteY39" fmla="*/ 762000 h 1269206"/>
                <a:gd name="connsiteX40" fmla="*/ 854869 w 1064419"/>
                <a:gd name="connsiteY40" fmla="*/ 754856 h 1269206"/>
                <a:gd name="connsiteX41" fmla="*/ 840582 w 1064419"/>
                <a:gd name="connsiteY41" fmla="*/ 731043 h 1269206"/>
                <a:gd name="connsiteX42" fmla="*/ 835819 w 1064419"/>
                <a:gd name="connsiteY42" fmla="*/ 723900 h 1269206"/>
                <a:gd name="connsiteX43" fmla="*/ 833438 w 1064419"/>
                <a:gd name="connsiteY43" fmla="*/ 714375 h 1269206"/>
                <a:gd name="connsiteX44" fmla="*/ 816769 w 1064419"/>
                <a:gd name="connsiteY44" fmla="*/ 692943 h 1269206"/>
                <a:gd name="connsiteX45" fmla="*/ 809625 w 1064419"/>
                <a:gd name="connsiteY45" fmla="*/ 688181 h 1269206"/>
                <a:gd name="connsiteX46" fmla="*/ 795338 w 1064419"/>
                <a:gd name="connsiteY46" fmla="*/ 673893 h 1269206"/>
                <a:gd name="connsiteX47" fmla="*/ 785813 w 1064419"/>
                <a:gd name="connsiteY47" fmla="*/ 664368 h 1269206"/>
                <a:gd name="connsiteX48" fmla="*/ 783432 w 1064419"/>
                <a:gd name="connsiteY48" fmla="*/ 657225 h 1269206"/>
                <a:gd name="connsiteX49" fmla="*/ 773907 w 1064419"/>
                <a:gd name="connsiteY49" fmla="*/ 635793 h 1269206"/>
                <a:gd name="connsiteX50" fmla="*/ 766763 w 1064419"/>
                <a:gd name="connsiteY50" fmla="*/ 614362 h 1269206"/>
                <a:gd name="connsiteX51" fmla="*/ 757238 w 1064419"/>
                <a:gd name="connsiteY51" fmla="*/ 600075 h 1269206"/>
                <a:gd name="connsiteX52" fmla="*/ 735807 w 1064419"/>
                <a:gd name="connsiteY52" fmla="*/ 588168 h 1269206"/>
                <a:gd name="connsiteX53" fmla="*/ 726282 w 1064419"/>
                <a:gd name="connsiteY53" fmla="*/ 573881 h 1269206"/>
                <a:gd name="connsiteX54" fmla="*/ 719138 w 1064419"/>
                <a:gd name="connsiteY54" fmla="*/ 566737 h 1269206"/>
                <a:gd name="connsiteX55" fmla="*/ 702469 w 1064419"/>
                <a:gd name="connsiteY55" fmla="*/ 547687 h 1269206"/>
                <a:gd name="connsiteX56" fmla="*/ 695325 w 1064419"/>
                <a:gd name="connsiteY56" fmla="*/ 545306 h 1269206"/>
                <a:gd name="connsiteX57" fmla="*/ 685800 w 1064419"/>
                <a:gd name="connsiteY57" fmla="*/ 531018 h 1269206"/>
                <a:gd name="connsiteX58" fmla="*/ 681038 w 1064419"/>
                <a:gd name="connsiteY58" fmla="*/ 514350 h 1269206"/>
                <a:gd name="connsiteX59" fmla="*/ 678657 w 1064419"/>
                <a:gd name="connsiteY59" fmla="*/ 507206 h 1269206"/>
                <a:gd name="connsiteX60" fmla="*/ 669132 w 1064419"/>
                <a:gd name="connsiteY60" fmla="*/ 492918 h 1269206"/>
                <a:gd name="connsiteX61" fmla="*/ 666750 w 1064419"/>
                <a:gd name="connsiteY61" fmla="*/ 485775 h 1269206"/>
                <a:gd name="connsiteX62" fmla="*/ 657225 w 1064419"/>
                <a:gd name="connsiteY62" fmla="*/ 471487 h 1269206"/>
                <a:gd name="connsiteX63" fmla="*/ 647700 w 1064419"/>
                <a:gd name="connsiteY63" fmla="*/ 450056 h 1269206"/>
                <a:gd name="connsiteX64" fmla="*/ 645319 w 1064419"/>
                <a:gd name="connsiteY64" fmla="*/ 442912 h 1269206"/>
                <a:gd name="connsiteX65" fmla="*/ 640557 w 1064419"/>
                <a:gd name="connsiteY65" fmla="*/ 435768 h 1269206"/>
                <a:gd name="connsiteX66" fmla="*/ 638175 w 1064419"/>
                <a:gd name="connsiteY66" fmla="*/ 428625 h 1269206"/>
                <a:gd name="connsiteX67" fmla="*/ 633413 w 1064419"/>
                <a:gd name="connsiteY67" fmla="*/ 421481 h 1269206"/>
                <a:gd name="connsiteX68" fmla="*/ 626269 w 1064419"/>
                <a:gd name="connsiteY68" fmla="*/ 400050 h 1269206"/>
                <a:gd name="connsiteX69" fmla="*/ 619125 w 1064419"/>
                <a:gd name="connsiteY69" fmla="*/ 383381 h 1269206"/>
                <a:gd name="connsiteX70" fmla="*/ 609600 w 1064419"/>
                <a:gd name="connsiteY70" fmla="*/ 369093 h 1269206"/>
                <a:gd name="connsiteX71" fmla="*/ 602457 w 1064419"/>
                <a:gd name="connsiteY71" fmla="*/ 352425 h 1269206"/>
                <a:gd name="connsiteX72" fmla="*/ 600075 w 1064419"/>
                <a:gd name="connsiteY72" fmla="*/ 345281 h 1269206"/>
                <a:gd name="connsiteX73" fmla="*/ 595313 w 1064419"/>
                <a:gd name="connsiteY73" fmla="*/ 338137 h 1269206"/>
                <a:gd name="connsiteX74" fmla="*/ 592932 w 1064419"/>
                <a:gd name="connsiteY74" fmla="*/ 330993 h 1269206"/>
                <a:gd name="connsiteX75" fmla="*/ 585788 w 1064419"/>
                <a:gd name="connsiteY75" fmla="*/ 326231 h 1269206"/>
                <a:gd name="connsiteX76" fmla="*/ 571500 w 1064419"/>
                <a:gd name="connsiteY76" fmla="*/ 316706 h 1269206"/>
                <a:gd name="connsiteX77" fmla="*/ 566738 w 1064419"/>
                <a:gd name="connsiteY77" fmla="*/ 276225 h 1269206"/>
                <a:gd name="connsiteX78" fmla="*/ 561975 w 1064419"/>
                <a:gd name="connsiteY78" fmla="*/ 233362 h 1269206"/>
                <a:gd name="connsiteX79" fmla="*/ 559594 w 1064419"/>
                <a:gd name="connsiteY79" fmla="*/ 204787 h 1269206"/>
                <a:gd name="connsiteX80" fmla="*/ 547688 w 1064419"/>
                <a:gd name="connsiteY80" fmla="*/ 176212 h 1269206"/>
                <a:gd name="connsiteX81" fmla="*/ 533400 w 1064419"/>
                <a:gd name="connsiteY81" fmla="*/ 150018 h 1269206"/>
                <a:gd name="connsiteX82" fmla="*/ 521494 w 1064419"/>
                <a:gd name="connsiteY82" fmla="*/ 135731 h 1269206"/>
                <a:gd name="connsiteX83" fmla="*/ 514350 w 1064419"/>
                <a:gd name="connsiteY83" fmla="*/ 121443 h 1269206"/>
                <a:gd name="connsiteX84" fmla="*/ 500063 w 1064419"/>
                <a:gd name="connsiteY84" fmla="*/ 114300 h 1269206"/>
                <a:gd name="connsiteX85" fmla="*/ 473869 w 1064419"/>
                <a:gd name="connsiteY85" fmla="*/ 104775 h 1269206"/>
                <a:gd name="connsiteX86" fmla="*/ 442913 w 1064419"/>
                <a:gd name="connsiteY86" fmla="*/ 95250 h 1269206"/>
                <a:gd name="connsiteX87" fmla="*/ 369094 w 1064419"/>
                <a:gd name="connsiteY87" fmla="*/ 88106 h 1269206"/>
                <a:gd name="connsiteX88" fmla="*/ 333375 w 1064419"/>
                <a:gd name="connsiteY88" fmla="*/ 78581 h 1269206"/>
                <a:gd name="connsiteX89" fmla="*/ 321469 w 1064419"/>
                <a:gd name="connsiteY89" fmla="*/ 73818 h 1269206"/>
                <a:gd name="connsiteX90" fmla="*/ 314325 w 1064419"/>
                <a:gd name="connsiteY90" fmla="*/ 71437 h 1269206"/>
                <a:gd name="connsiteX91" fmla="*/ 309563 w 1064419"/>
                <a:gd name="connsiteY91" fmla="*/ 64293 h 1269206"/>
                <a:gd name="connsiteX92" fmla="*/ 302419 w 1064419"/>
                <a:gd name="connsiteY92" fmla="*/ 61912 h 1269206"/>
                <a:gd name="connsiteX93" fmla="*/ 283369 w 1064419"/>
                <a:gd name="connsiteY93" fmla="*/ 54768 h 1269206"/>
                <a:gd name="connsiteX94" fmla="*/ 264319 w 1064419"/>
                <a:gd name="connsiteY94" fmla="*/ 50006 h 1269206"/>
                <a:gd name="connsiteX95" fmla="*/ 254794 w 1064419"/>
                <a:gd name="connsiteY95" fmla="*/ 47625 h 1269206"/>
                <a:gd name="connsiteX96" fmla="*/ 226219 w 1064419"/>
                <a:gd name="connsiteY96" fmla="*/ 45243 h 1269206"/>
                <a:gd name="connsiteX97" fmla="*/ 185738 w 1064419"/>
                <a:gd name="connsiteY97" fmla="*/ 35718 h 1269206"/>
                <a:gd name="connsiteX98" fmla="*/ 161925 w 1064419"/>
                <a:gd name="connsiteY98" fmla="*/ 30956 h 1269206"/>
                <a:gd name="connsiteX99" fmla="*/ 140494 w 1064419"/>
                <a:gd name="connsiteY99" fmla="*/ 19050 h 1269206"/>
                <a:gd name="connsiteX100" fmla="*/ 130969 w 1064419"/>
                <a:gd name="connsiteY100" fmla="*/ 14287 h 1269206"/>
                <a:gd name="connsiteX101" fmla="*/ 121444 w 1064419"/>
                <a:gd name="connsiteY101" fmla="*/ 11906 h 1269206"/>
                <a:gd name="connsiteX102" fmla="*/ 40482 w 1064419"/>
                <a:gd name="connsiteY102" fmla="*/ 4762 h 1269206"/>
                <a:gd name="connsiteX103" fmla="*/ 7144 w 1064419"/>
                <a:gd name="connsiteY103" fmla="*/ 2381 h 1269206"/>
                <a:gd name="connsiteX104" fmla="*/ 0 w 1064419"/>
                <a:gd name="connsiteY104" fmla="*/ 0 h 1269206"/>
                <a:gd name="connsiteX0" fmla="*/ 1490663 w 1490663"/>
                <a:gd name="connsiteY0" fmla="*/ 1319212 h 1319212"/>
                <a:gd name="connsiteX1" fmla="*/ 1045369 w 1490663"/>
                <a:gd name="connsiteY1" fmla="*/ 1259681 h 1319212"/>
                <a:gd name="connsiteX2" fmla="*/ 1035844 w 1490663"/>
                <a:gd name="connsiteY2" fmla="*/ 1245393 h 1319212"/>
                <a:gd name="connsiteX3" fmla="*/ 1033463 w 1490663"/>
                <a:gd name="connsiteY3" fmla="*/ 1238250 h 1319212"/>
                <a:gd name="connsiteX4" fmla="*/ 1028700 w 1490663"/>
                <a:gd name="connsiteY4" fmla="*/ 1231106 h 1319212"/>
                <a:gd name="connsiteX5" fmla="*/ 1023938 w 1490663"/>
                <a:gd name="connsiteY5" fmla="*/ 1209675 h 1319212"/>
                <a:gd name="connsiteX6" fmla="*/ 1021557 w 1490663"/>
                <a:gd name="connsiteY6" fmla="*/ 1202531 h 1319212"/>
                <a:gd name="connsiteX7" fmla="*/ 1019175 w 1490663"/>
                <a:gd name="connsiteY7" fmla="*/ 1193006 h 1319212"/>
                <a:gd name="connsiteX8" fmla="*/ 1012032 w 1490663"/>
                <a:gd name="connsiteY8" fmla="*/ 1171575 h 1319212"/>
                <a:gd name="connsiteX9" fmla="*/ 1007269 w 1490663"/>
                <a:gd name="connsiteY9" fmla="*/ 1157287 h 1319212"/>
                <a:gd name="connsiteX10" fmla="*/ 1002507 w 1490663"/>
                <a:gd name="connsiteY10" fmla="*/ 1140618 h 1319212"/>
                <a:gd name="connsiteX11" fmla="*/ 997744 w 1490663"/>
                <a:gd name="connsiteY11" fmla="*/ 1131093 h 1319212"/>
                <a:gd name="connsiteX12" fmla="*/ 992982 w 1490663"/>
                <a:gd name="connsiteY12" fmla="*/ 1119187 h 1319212"/>
                <a:gd name="connsiteX13" fmla="*/ 990600 w 1490663"/>
                <a:gd name="connsiteY13" fmla="*/ 1112043 h 1319212"/>
                <a:gd name="connsiteX14" fmla="*/ 985838 w 1490663"/>
                <a:gd name="connsiteY14" fmla="*/ 1104900 h 1319212"/>
                <a:gd name="connsiteX15" fmla="*/ 978694 w 1490663"/>
                <a:gd name="connsiteY15" fmla="*/ 1088231 h 1319212"/>
                <a:gd name="connsiteX16" fmla="*/ 971550 w 1490663"/>
                <a:gd name="connsiteY16" fmla="*/ 1071562 h 1319212"/>
                <a:gd name="connsiteX17" fmla="*/ 954882 w 1490663"/>
                <a:gd name="connsiteY17" fmla="*/ 1050131 h 1319212"/>
                <a:gd name="connsiteX18" fmla="*/ 952500 w 1490663"/>
                <a:gd name="connsiteY18" fmla="*/ 1042987 h 1319212"/>
                <a:gd name="connsiteX19" fmla="*/ 945357 w 1490663"/>
                <a:gd name="connsiteY19" fmla="*/ 1033462 h 1319212"/>
                <a:gd name="connsiteX20" fmla="*/ 940594 w 1490663"/>
                <a:gd name="connsiteY20" fmla="*/ 1026318 h 1319212"/>
                <a:gd name="connsiteX21" fmla="*/ 928688 w 1490663"/>
                <a:gd name="connsiteY21" fmla="*/ 1007268 h 1319212"/>
                <a:gd name="connsiteX22" fmla="*/ 919163 w 1490663"/>
                <a:gd name="connsiteY22" fmla="*/ 992981 h 1319212"/>
                <a:gd name="connsiteX23" fmla="*/ 916782 w 1490663"/>
                <a:gd name="connsiteY23" fmla="*/ 985837 h 1319212"/>
                <a:gd name="connsiteX24" fmla="*/ 912019 w 1490663"/>
                <a:gd name="connsiteY24" fmla="*/ 978693 h 1319212"/>
                <a:gd name="connsiteX25" fmla="*/ 904875 w 1490663"/>
                <a:gd name="connsiteY25" fmla="*/ 957262 h 1319212"/>
                <a:gd name="connsiteX26" fmla="*/ 902494 w 1490663"/>
                <a:gd name="connsiteY26" fmla="*/ 950118 h 1319212"/>
                <a:gd name="connsiteX27" fmla="*/ 897732 w 1490663"/>
                <a:gd name="connsiteY27" fmla="*/ 931068 h 1319212"/>
                <a:gd name="connsiteX28" fmla="*/ 895350 w 1490663"/>
                <a:gd name="connsiteY28" fmla="*/ 921543 h 1319212"/>
                <a:gd name="connsiteX29" fmla="*/ 881063 w 1490663"/>
                <a:gd name="connsiteY29" fmla="*/ 909637 h 1319212"/>
                <a:gd name="connsiteX30" fmla="*/ 878682 w 1490663"/>
                <a:gd name="connsiteY30" fmla="*/ 902493 h 1319212"/>
                <a:gd name="connsiteX31" fmla="*/ 864394 w 1490663"/>
                <a:gd name="connsiteY31" fmla="*/ 890587 h 1319212"/>
                <a:gd name="connsiteX32" fmla="*/ 850107 w 1490663"/>
                <a:gd name="connsiteY32" fmla="*/ 878681 h 1319212"/>
                <a:gd name="connsiteX33" fmla="*/ 854869 w 1490663"/>
                <a:gd name="connsiteY33" fmla="*/ 862012 h 1319212"/>
                <a:gd name="connsiteX34" fmla="*/ 859632 w 1490663"/>
                <a:gd name="connsiteY34" fmla="*/ 854868 h 1319212"/>
                <a:gd name="connsiteX35" fmla="*/ 862013 w 1490663"/>
                <a:gd name="connsiteY35" fmla="*/ 847725 h 1319212"/>
                <a:gd name="connsiteX36" fmla="*/ 864394 w 1490663"/>
                <a:gd name="connsiteY36" fmla="*/ 838200 h 1319212"/>
                <a:gd name="connsiteX37" fmla="*/ 869157 w 1490663"/>
                <a:gd name="connsiteY37" fmla="*/ 823912 h 1319212"/>
                <a:gd name="connsiteX38" fmla="*/ 862013 w 1490663"/>
                <a:gd name="connsiteY38" fmla="*/ 769143 h 1319212"/>
                <a:gd name="connsiteX39" fmla="*/ 859632 w 1490663"/>
                <a:gd name="connsiteY39" fmla="*/ 762000 h 1319212"/>
                <a:gd name="connsiteX40" fmla="*/ 854869 w 1490663"/>
                <a:gd name="connsiteY40" fmla="*/ 754856 h 1319212"/>
                <a:gd name="connsiteX41" fmla="*/ 840582 w 1490663"/>
                <a:gd name="connsiteY41" fmla="*/ 731043 h 1319212"/>
                <a:gd name="connsiteX42" fmla="*/ 835819 w 1490663"/>
                <a:gd name="connsiteY42" fmla="*/ 723900 h 1319212"/>
                <a:gd name="connsiteX43" fmla="*/ 833438 w 1490663"/>
                <a:gd name="connsiteY43" fmla="*/ 714375 h 1319212"/>
                <a:gd name="connsiteX44" fmla="*/ 816769 w 1490663"/>
                <a:gd name="connsiteY44" fmla="*/ 692943 h 1319212"/>
                <a:gd name="connsiteX45" fmla="*/ 809625 w 1490663"/>
                <a:gd name="connsiteY45" fmla="*/ 688181 h 1319212"/>
                <a:gd name="connsiteX46" fmla="*/ 795338 w 1490663"/>
                <a:gd name="connsiteY46" fmla="*/ 673893 h 1319212"/>
                <a:gd name="connsiteX47" fmla="*/ 785813 w 1490663"/>
                <a:gd name="connsiteY47" fmla="*/ 664368 h 1319212"/>
                <a:gd name="connsiteX48" fmla="*/ 783432 w 1490663"/>
                <a:gd name="connsiteY48" fmla="*/ 657225 h 1319212"/>
                <a:gd name="connsiteX49" fmla="*/ 773907 w 1490663"/>
                <a:gd name="connsiteY49" fmla="*/ 635793 h 1319212"/>
                <a:gd name="connsiteX50" fmla="*/ 766763 w 1490663"/>
                <a:gd name="connsiteY50" fmla="*/ 614362 h 1319212"/>
                <a:gd name="connsiteX51" fmla="*/ 757238 w 1490663"/>
                <a:gd name="connsiteY51" fmla="*/ 600075 h 1319212"/>
                <a:gd name="connsiteX52" fmla="*/ 735807 w 1490663"/>
                <a:gd name="connsiteY52" fmla="*/ 588168 h 1319212"/>
                <a:gd name="connsiteX53" fmla="*/ 726282 w 1490663"/>
                <a:gd name="connsiteY53" fmla="*/ 573881 h 1319212"/>
                <a:gd name="connsiteX54" fmla="*/ 719138 w 1490663"/>
                <a:gd name="connsiteY54" fmla="*/ 566737 h 1319212"/>
                <a:gd name="connsiteX55" fmla="*/ 702469 w 1490663"/>
                <a:gd name="connsiteY55" fmla="*/ 547687 h 1319212"/>
                <a:gd name="connsiteX56" fmla="*/ 695325 w 1490663"/>
                <a:gd name="connsiteY56" fmla="*/ 545306 h 1319212"/>
                <a:gd name="connsiteX57" fmla="*/ 685800 w 1490663"/>
                <a:gd name="connsiteY57" fmla="*/ 531018 h 1319212"/>
                <a:gd name="connsiteX58" fmla="*/ 681038 w 1490663"/>
                <a:gd name="connsiteY58" fmla="*/ 514350 h 1319212"/>
                <a:gd name="connsiteX59" fmla="*/ 678657 w 1490663"/>
                <a:gd name="connsiteY59" fmla="*/ 507206 h 1319212"/>
                <a:gd name="connsiteX60" fmla="*/ 669132 w 1490663"/>
                <a:gd name="connsiteY60" fmla="*/ 492918 h 1319212"/>
                <a:gd name="connsiteX61" fmla="*/ 666750 w 1490663"/>
                <a:gd name="connsiteY61" fmla="*/ 485775 h 1319212"/>
                <a:gd name="connsiteX62" fmla="*/ 657225 w 1490663"/>
                <a:gd name="connsiteY62" fmla="*/ 471487 h 1319212"/>
                <a:gd name="connsiteX63" fmla="*/ 647700 w 1490663"/>
                <a:gd name="connsiteY63" fmla="*/ 450056 h 1319212"/>
                <a:gd name="connsiteX64" fmla="*/ 645319 w 1490663"/>
                <a:gd name="connsiteY64" fmla="*/ 442912 h 1319212"/>
                <a:gd name="connsiteX65" fmla="*/ 640557 w 1490663"/>
                <a:gd name="connsiteY65" fmla="*/ 435768 h 1319212"/>
                <a:gd name="connsiteX66" fmla="*/ 638175 w 1490663"/>
                <a:gd name="connsiteY66" fmla="*/ 428625 h 1319212"/>
                <a:gd name="connsiteX67" fmla="*/ 633413 w 1490663"/>
                <a:gd name="connsiteY67" fmla="*/ 421481 h 1319212"/>
                <a:gd name="connsiteX68" fmla="*/ 626269 w 1490663"/>
                <a:gd name="connsiteY68" fmla="*/ 400050 h 1319212"/>
                <a:gd name="connsiteX69" fmla="*/ 619125 w 1490663"/>
                <a:gd name="connsiteY69" fmla="*/ 383381 h 1319212"/>
                <a:gd name="connsiteX70" fmla="*/ 609600 w 1490663"/>
                <a:gd name="connsiteY70" fmla="*/ 369093 h 1319212"/>
                <a:gd name="connsiteX71" fmla="*/ 602457 w 1490663"/>
                <a:gd name="connsiteY71" fmla="*/ 352425 h 1319212"/>
                <a:gd name="connsiteX72" fmla="*/ 600075 w 1490663"/>
                <a:gd name="connsiteY72" fmla="*/ 345281 h 1319212"/>
                <a:gd name="connsiteX73" fmla="*/ 595313 w 1490663"/>
                <a:gd name="connsiteY73" fmla="*/ 338137 h 1319212"/>
                <a:gd name="connsiteX74" fmla="*/ 592932 w 1490663"/>
                <a:gd name="connsiteY74" fmla="*/ 330993 h 1319212"/>
                <a:gd name="connsiteX75" fmla="*/ 585788 w 1490663"/>
                <a:gd name="connsiteY75" fmla="*/ 326231 h 1319212"/>
                <a:gd name="connsiteX76" fmla="*/ 571500 w 1490663"/>
                <a:gd name="connsiteY76" fmla="*/ 316706 h 1319212"/>
                <a:gd name="connsiteX77" fmla="*/ 566738 w 1490663"/>
                <a:gd name="connsiteY77" fmla="*/ 276225 h 1319212"/>
                <a:gd name="connsiteX78" fmla="*/ 561975 w 1490663"/>
                <a:gd name="connsiteY78" fmla="*/ 233362 h 1319212"/>
                <a:gd name="connsiteX79" fmla="*/ 559594 w 1490663"/>
                <a:gd name="connsiteY79" fmla="*/ 204787 h 1319212"/>
                <a:gd name="connsiteX80" fmla="*/ 547688 w 1490663"/>
                <a:gd name="connsiteY80" fmla="*/ 176212 h 1319212"/>
                <a:gd name="connsiteX81" fmla="*/ 533400 w 1490663"/>
                <a:gd name="connsiteY81" fmla="*/ 150018 h 1319212"/>
                <a:gd name="connsiteX82" fmla="*/ 521494 w 1490663"/>
                <a:gd name="connsiteY82" fmla="*/ 135731 h 1319212"/>
                <a:gd name="connsiteX83" fmla="*/ 514350 w 1490663"/>
                <a:gd name="connsiteY83" fmla="*/ 121443 h 1319212"/>
                <a:gd name="connsiteX84" fmla="*/ 500063 w 1490663"/>
                <a:gd name="connsiteY84" fmla="*/ 114300 h 1319212"/>
                <a:gd name="connsiteX85" fmla="*/ 473869 w 1490663"/>
                <a:gd name="connsiteY85" fmla="*/ 104775 h 1319212"/>
                <a:gd name="connsiteX86" fmla="*/ 442913 w 1490663"/>
                <a:gd name="connsiteY86" fmla="*/ 95250 h 1319212"/>
                <a:gd name="connsiteX87" fmla="*/ 369094 w 1490663"/>
                <a:gd name="connsiteY87" fmla="*/ 88106 h 1319212"/>
                <a:gd name="connsiteX88" fmla="*/ 333375 w 1490663"/>
                <a:gd name="connsiteY88" fmla="*/ 78581 h 1319212"/>
                <a:gd name="connsiteX89" fmla="*/ 321469 w 1490663"/>
                <a:gd name="connsiteY89" fmla="*/ 73818 h 1319212"/>
                <a:gd name="connsiteX90" fmla="*/ 314325 w 1490663"/>
                <a:gd name="connsiteY90" fmla="*/ 71437 h 1319212"/>
                <a:gd name="connsiteX91" fmla="*/ 309563 w 1490663"/>
                <a:gd name="connsiteY91" fmla="*/ 64293 h 1319212"/>
                <a:gd name="connsiteX92" fmla="*/ 302419 w 1490663"/>
                <a:gd name="connsiteY92" fmla="*/ 61912 h 1319212"/>
                <a:gd name="connsiteX93" fmla="*/ 283369 w 1490663"/>
                <a:gd name="connsiteY93" fmla="*/ 54768 h 1319212"/>
                <a:gd name="connsiteX94" fmla="*/ 264319 w 1490663"/>
                <a:gd name="connsiteY94" fmla="*/ 50006 h 1319212"/>
                <a:gd name="connsiteX95" fmla="*/ 254794 w 1490663"/>
                <a:gd name="connsiteY95" fmla="*/ 47625 h 1319212"/>
                <a:gd name="connsiteX96" fmla="*/ 226219 w 1490663"/>
                <a:gd name="connsiteY96" fmla="*/ 45243 h 1319212"/>
                <a:gd name="connsiteX97" fmla="*/ 185738 w 1490663"/>
                <a:gd name="connsiteY97" fmla="*/ 35718 h 1319212"/>
                <a:gd name="connsiteX98" fmla="*/ 161925 w 1490663"/>
                <a:gd name="connsiteY98" fmla="*/ 30956 h 1319212"/>
                <a:gd name="connsiteX99" fmla="*/ 140494 w 1490663"/>
                <a:gd name="connsiteY99" fmla="*/ 19050 h 1319212"/>
                <a:gd name="connsiteX100" fmla="*/ 130969 w 1490663"/>
                <a:gd name="connsiteY100" fmla="*/ 14287 h 1319212"/>
                <a:gd name="connsiteX101" fmla="*/ 121444 w 1490663"/>
                <a:gd name="connsiteY101" fmla="*/ 11906 h 1319212"/>
                <a:gd name="connsiteX102" fmla="*/ 40482 w 1490663"/>
                <a:gd name="connsiteY102" fmla="*/ 4762 h 1319212"/>
                <a:gd name="connsiteX103" fmla="*/ 7144 w 1490663"/>
                <a:gd name="connsiteY103" fmla="*/ 2381 h 1319212"/>
                <a:gd name="connsiteX104" fmla="*/ 0 w 1490663"/>
                <a:gd name="connsiteY104" fmla="*/ 0 h 1319212"/>
                <a:gd name="connsiteX0" fmla="*/ 1490663 w 1490663"/>
                <a:gd name="connsiteY0" fmla="*/ 1319212 h 1319212"/>
                <a:gd name="connsiteX1" fmla="*/ 1400175 w 1490663"/>
                <a:gd name="connsiteY1" fmla="*/ 1309688 h 1319212"/>
                <a:gd name="connsiteX2" fmla="*/ 1035844 w 1490663"/>
                <a:gd name="connsiteY2" fmla="*/ 1245393 h 1319212"/>
                <a:gd name="connsiteX3" fmla="*/ 1033463 w 1490663"/>
                <a:gd name="connsiteY3" fmla="*/ 1238250 h 1319212"/>
                <a:gd name="connsiteX4" fmla="*/ 1028700 w 1490663"/>
                <a:gd name="connsiteY4" fmla="*/ 1231106 h 1319212"/>
                <a:gd name="connsiteX5" fmla="*/ 1023938 w 1490663"/>
                <a:gd name="connsiteY5" fmla="*/ 1209675 h 1319212"/>
                <a:gd name="connsiteX6" fmla="*/ 1021557 w 1490663"/>
                <a:gd name="connsiteY6" fmla="*/ 1202531 h 1319212"/>
                <a:gd name="connsiteX7" fmla="*/ 1019175 w 1490663"/>
                <a:gd name="connsiteY7" fmla="*/ 1193006 h 1319212"/>
                <a:gd name="connsiteX8" fmla="*/ 1012032 w 1490663"/>
                <a:gd name="connsiteY8" fmla="*/ 1171575 h 1319212"/>
                <a:gd name="connsiteX9" fmla="*/ 1007269 w 1490663"/>
                <a:gd name="connsiteY9" fmla="*/ 1157287 h 1319212"/>
                <a:gd name="connsiteX10" fmla="*/ 1002507 w 1490663"/>
                <a:gd name="connsiteY10" fmla="*/ 1140618 h 1319212"/>
                <a:gd name="connsiteX11" fmla="*/ 997744 w 1490663"/>
                <a:gd name="connsiteY11" fmla="*/ 1131093 h 1319212"/>
                <a:gd name="connsiteX12" fmla="*/ 992982 w 1490663"/>
                <a:gd name="connsiteY12" fmla="*/ 1119187 h 1319212"/>
                <a:gd name="connsiteX13" fmla="*/ 990600 w 1490663"/>
                <a:gd name="connsiteY13" fmla="*/ 1112043 h 1319212"/>
                <a:gd name="connsiteX14" fmla="*/ 985838 w 1490663"/>
                <a:gd name="connsiteY14" fmla="*/ 1104900 h 1319212"/>
                <a:gd name="connsiteX15" fmla="*/ 978694 w 1490663"/>
                <a:gd name="connsiteY15" fmla="*/ 1088231 h 1319212"/>
                <a:gd name="connsiteX16" fmla="*/ 971550 w 1490663"/>
                <a:gd name="connsiteY16" fmla="*/ 1071562 h 1319212"/>
                <a:gd name="connsiteX17" fmla="*/ 954882 w 1490663"/>
                <a:gd name="connsiteY17" fmla="*/ 1050131 h 1319212"/>
                <a:gd name="connsiteX18" fmla="*/ 952500 w 1490663"/>
                <a:gd name="connsiteY18" fmla="*/ 1042987 h 1319212"/>
                <a:gd name="connsiteX19" fmla="*/ 945357 w 1490663"/>
                <a:gd name="connsiteY19" fmla="*/ 1033462 h 1319212"/>
                <a:gd name="connsiteX20" fmla="*/ 940594 w 1490663"/>
                <a:gd name="connsiteY20" fmla="*/ 1026318 h 1319212"/>
                <a:gd name="connsiteX21" fmla="*/ 928688 w 1490663"/>
                <a:gd name="connsiteY21" fmla="*/ 1007268 h 1319212"/>
                <a:gd name="connsiteX22" fmla="*/ 919163 w 1490663"/>
                <a:gd name="connsiteY22" fmla="*/ 992981 h 1319212"/>
                <a:gd name="connsiteX23" fmla="*/ 916782 w 1490663"/>
                <a:gd name="connsiteY23" fmla="*/ 985837 h 1319212"/>
                <a:gd name="connsiteX24" fmla="*/ 912019 w 1490663"/>
                <a:gd name="connsiteY24" fmla="*/ 978693 h 1319212"/>
                <a:gd name="connsiteX25" fmla="*/ 904875 w 1490663"/>
                <a:gd name="connsiteY25" fmla="*/ 957262 h 1319212"/>
                <a:gd name="connsiteX26" fmla="*/ 902494 w 1490663"/>
                <a:gd name="connsiteY26" fmla="*/ 950118 h 1319212"/>
                <a:gd name="connsiteX27" fmla="*/ 897732 w 1490663"/>
                <a:gd name="connsiteY27" fmla="*/ 931068 h 1319212"/>
                <a:gd name="connsiteX28" fmla="*/ 895350 w 1490663"/>
                <a:gd name="connsiteY28" fmla="*/ 921543 h 1319212"/>
                <a:gd name="connsiteX29" fmla="*/ 881063 w 1490663"/>
                <a:gd name="connsiteY29" fmla="*/ 909637 h 1319212"/>
                <a:gd name="connsiteX30" fmla="*/ 878682 w 1490663"/>
                <a:gd name="connsiteY30" fmla="*/ 902493 h 1319212"/>
                <a:gd name="connsiteX31" fmla="*/ 864394 w 1490663"/>
                <a:gd name="connsiteY31" fmla="*/ 890587 h 1319212"/>
                <a:gd name="connsiteX32" fmla="*/ 850107 w 1490663"/>
                <a:gd name="connsiteY32" fmla="*/ 878681 h 1319212"/>
                <a:gd name="connsiteX33" fmla="*/ 854869 w 1490663"/>
                <a:gd name="connsiteY33" fmla="*/ 862012 h 1319212"/>
                <a:gd name="connsiteX34" fmla="*/ 859632 w 1490663"/>
                <a:gd name="connsiteY34" fmla="*/ 854868 h 1319212"/>
                <a:gd name="connsiteX35" fmla="*/ 862013 w 1490663"/>
                <a:gd name="connsiteY35" fmla="*/ 847725 h 1319212"/>
                <a:gd name="connsiteX36" fmla="*/ 864394 w 1490663"/>
                <a:gd name="connsiteY36" fmla="*/ 838200 h 1319212"/>
                <a:gd name="connsiteX37" fmla="*/ 869157 w 1490663"/>
                <a:gd name="connsiteY37" fmla="*/ 823912 h 1319212"/>
                <a:gd name="connsiteX38" fmla="*/ 862013 w 1490663"/>
                <a:gd name="connsiteY38" fmla="*/ 769143 h 1319212"/>
                <a:gd name="connsiteX39" fmla="*/ 859632 w 1490663"/>
                <a:gd name="connsiteY39" fmla="*/ 762000 h 1319212"/>
                <a:gd name="connsiteX40" fmla="*/ 854869 w 1490663"/>
                <a:gd name="connsiteY40" fmla="*/ 754856 h 1319212"/>
                <a:gd name="connsiteX41" fmla="*/ 840582 w 1490663"/>
                <a:gd name="connsiteY41" fmla="*/ 731043 h 1319212"/>
                <a:gd name="connsiteX42" fmla="*/ 835819 w 1490663"/>
                <a:gd name="connsiteY42" fmla="*/ 723900 h 1319212"/>
                <a:gd name="connsiteX43" fmla="*/ 833438 w 1490663"/>
                <a:gd name="connsiteY43" fmla="*/ 714375 h 1319212"/>
                <a:gd name="connsiteX44" fmla="*/ 816769 w 1490663"/>
                <a:gd name="connsiteY44" fmla="*/ 692943 h 1319212"/>
                <a:gd name="connsiteX45" fmla="*/ 809625 w 1490663"/>
                <a:gd name="connsiteY45" fmla="*/ 688181 h 1319212"/>
                <a:gd name="connsiteX46" fmla="*/ 795338 w 1490663"/>
                <a:gd name="connsiteY46" fmla="*/ 673893 h 1319212"/>
                <a:gd name="connsiteX47" fmla="*/ 785813 w 1490663"/>
                <a:gd name="connsiteY47" fmla="*/ 664368 h 1319212"/>
                <a:gd name="connsiteX48" fmla="*/ 783432 w 1490663"/>
                <a:gd name="connsiteY48" fmla="*/ 657225 h 1319212"/>
                <a:gd name="connsiteX49" fmla="*/ 773907 w 1490663"/>
                <a:gd name="connsiteY49" fmla="*/ 635793 h 1319212"/>
                <a:gd name="connsiteX50" fmla="*/ 766763 w 1490663"/>
                <a:gd name="connsiteY50" fmla="*/ 614362 h 1319212"/>
                <a:gd name="connsiteX51" fmla="*/ 757238 w 1490663"/>
                <a:gd name="connsiteY51" fmla="*/ 600075 h 1319212"/>
                <a:gd name="connsiteX52" fmla="*/ 735807 w 1490663"/>
                <a:gd name="connsiteY52" fmla="*/ 588168 h 1319212"/>
                <a:gd name="connsiteX53" fmla="*/ 726282 w 1490663"/>
                <a:gd name="connsiteY53" fmla="*/ 573881 h 1319212"/>
                <a:gd name="connsiteX54" fmla="*/ 719138 w 1490663"/>
                <a:gd name="connsiteY54" fmla="*/ 566737 h 1319212"/>
                <a:gd name="connsiteX55" fmla="*/ 702469 w 1490663"/>
                <a:gd name="connsiteY55" fmla="*/ 547687 h 1319212"/>
                <a:gd name="connsiteX56" fmla="*/ 695325 w 1490663"/>
                <a:gd name="connsiteY56" fmla="*/ 545306 h 1319212"/>
                <a:gd name="connsiteX57" fmla="*/ 685800 w 1490663"/>
                <a:gd name="connsiteY57" fmla="*/ 531018 h 1319212"/>
                <a:gd name="connsiteX58" fmla="*/ 681038 w 1490663"/>
                <a:gd name="connsiteY58" fmla="*/ 514350 h 1319212"/>
                <a:gd name="connsiteX59" fmla="*/ 678657 w 1490663"/>
                <a:gd name="connsiteY59" fmla="*/ 507206 h 1319212"/>
                <a:gd name="connsiteX60" fmla="*/ 669132 w 1490663"/>
                <a:gd name="connsiteY60" fmla="*/ 492918 h 1319212"/>
                <a:gd name="connsiteX61" fmla="*/ 666750 w 1490663"/>
                <a:gd name="connsiteY61" fmla="*/ 485775 h 1319212"/>
                <a:gd name="connsiteX62" fmla="*/ 657225 w 1490663"/>
                <a:gd name="connsiteY62" fmla="*/ 471487 h 1319212"/>
                <a:gd name="connsiteX63" fmla="*/ 647700 w 1490663"/>
                <a:gd name="connsiteY63" fmla="*/ 450056 h 1319212"/>
                <a:gd name="connsiteX64" fmla="*/ 645319 w 1490663"/>
                <a:gd name="connsiteY64" fmla="*/ 442912 h 1319212"/>
                <a:gd name="connsiteX65" fmla="*/ 640557 w 1490663"/>
                <a:gd name="connsiteY65" fmla="*/ 435768 h 1319212"/>
                <a:gd name="connsiteX66" fmla="*/ 638175 w 1490663"/>
                <a:gd name="connsiteY66" fmla="*/ 428625 h 1319212"/>
                <a:gd name="connsiteX67" fmla="*/ 633413 w 1490663"/>
                <a:gd name="connsiteY67" fmla="*/ 421481 h 1319212"/>
                <a:gd name="connsiteX68" fmla="*/ 626269 w 1490663"/>
                <a:gd name="connsiteY68" fmla="*/ 400050 h 1319212"/>
                <a:gd name="connsiteX69" fmla="*/ 619125 w 1490663"/>
                <a:gd name="connsiteY69" fmla="*/ 383381 h 1319212"/>
                <a:gd name="connsiteX70" fmla="*/ 609600 w 1490663"/>
                <a:gd name="connsiteY70" fmla="*/ 369093 h 1319212"/>
                <a:gd name="connsiteX71" fmla="*/ 602457 w 1490663"/>
                <a:gd name="connsiteY71" fmla="*/ 352425 h 1319212"/>
                <a:gd name="connsiteX72" fmla="*/ 600075 w 1490663"/>
                <a:gd name="connsiteY72" fmla="*/ 345281 h 1319212"/>
                <a:gd name="connsiteX73" fmla="*/ 595313 w 1490663"/>
                <a:gd name="connsiteY73" fmla="*/ 338137 h 1319212"/>
                <a:gd name="connsiteX74" fmla="*/ 592932 w 1490663"/>
                <a:gd name="connsiteY74" fmla="*/ 330993 h 1319212"/>
                <a:gd name="connsiteX75" fmla="*/ 585788 w 1490663"/>
                <a:gd name="connsiteY75" fmla="*/ 326231 h 1319212"/>
                <a:gd name="connsiteX76" fmla="*/ 571500 w 1490663"/>
                <a:gd name="connsiteY76" fmla="*/ 316706 h 1319212"/>
                <a:gd name="connsiteX77" fmla="*/ 566738 w 1490663"/>
                <a:gd name="connsiteY77" fmla="*/ 276225 h 1319212"/>
                <a:gd name="connsiteX78" fmla="*/ 561975 w 1490663"/>
                <a:gd name="connsiteY78" fmla="*/ 233362 h 1319212"/>
                <a:gd name="connsiteX79" fmla="*/ 559594 w 1490663"/>
                <a:gd name="connsiteY79" fmla="*/ 204787 h 1319212"/>
                <a:gd name="connsiteX80" fmla="*/ 547688 w 1490663"/>
                <a:gd name="connsiteY80" fmla="*/ 176212 h 1319212"/>
                <a:gd name="connsiteX81" fmla="*/ 533400 w 1490663"/>
                <a:gd name="connsiteY81" fmla="*/ 150018 h 1319212"/>
                <a:gd name="connsiteX82" fmla="*/ 521494 w 1490663"/>
                <a:gd name="connsiteY82" fmla="*/ 135731 h 1319212"/>
                <a:gd name="connsiteX83" fmla="*/ 514350 w 1490663"/>
                <a:gd name="connsiteY83" fmla="*/ 121443 h 1319212"/>
                <a:gd name="connsiteX84" fmla="*/ 500063 w 1490663"/>
                <a:gd name="connsiteY84" fmla="*/ 114300 h 1319212"/>
                <a:gd name="connsiteX85" fmla="*/ 473869 w 1490663"/>
                <a:gd name="connsiteY85" fmla="*/ 104775 h 1319212"/>
                <a:gd name="connsiteX86" fmla="*/ 442913 w 1490663"/>
                <a:gd name="connsiteY86" fmla="*/ 95250 h 1319212"/>
                <a:gd name="connsiteX87" fmla="*/ 369094 w 1490663"/>
                <a:gd name="connsiteY87" fmla="*/ 88106 h 1319212"/>
                <a:gd name="connsiteX88" fmla="*/ 333375 w 1490663"/>
                <a:gd name="connsiteY88" fmla="*/ 78581 h 1319212"/>
                <a:gd name="connsiteX89" fmla="*/ 321469 w 1490663"/>
                <a:gd name="connsiteY89" fmla="*/ 73818 h 1319212"/>
                <a:gd name="connsiteX90" fmla="*/ 314325 w 1490663"/>
                <a:gd name="connsiteY90" fmla="*/ 71437 h 1319212"/>
                <a:gd name="connsiteX91" fmla="*/ 309563 w 1490663"/>
                <a:gd name="connsiteY91" fmla="*/ 64293 h 1319212"/>
                <a:gd name="connsiteX92" fmla="*/ 302419 w 1490663"/>
                <a:gd name="connsiteY92" fmla="*/ 61912 h 1319212"/>
                <a:gd name="connsiteX93" fmla="*/ 283369 w 1490663"/>
                <a:gd name="connsiteY93" fmla="*/ 54768 h 1319212"/>
                <a:gd name="connsiteX94" fmla="*/ 264319 w 1490663"/>
                <a:gd name="connsiteY94" fmla="*/ 50006 h 1319212"/>
                <a:gd name="connsiteX95" fmla="*/ 254794 w 1490663"/>
                <a:gd name="connsiteY95" fmla="*/ 47625 h 1319212"/>
                <a:gd name="connsiteX96" fmla="*/ 226219 w 1490663"/>
                <a:gd name="connsiteY96" fmla="*/ 45243 h 1319212"/>
                <a:gd name="connsiteX97" fmla="*/ 185738 w 1490663"/>
                <a:gd name="connsiteY97" fmla="*/ 35718 h 1319212"/>
                <a:gd name="connsiteX98" fmla="*/ 161925 w 1490663"/>
                <a:gd name="connsiteY98" fmla="*/ 30956 h 1319212"/>
                <a:gd name="connsiteX99" fmla="*/ 140494 w 1490663"/>
                <a:gd name="connsiteY99" fmla="*/ 19050 h 1319212"/>
                <a:gd name="connsiteX100" fmla="*/ 130969 w 1490663"/>
                <a:gd name="connsiteY100" fmla="*/ 14287 h 1319212"/>
                <a:gd name="connsiteX101" fmla="*/ 121444 w 1490663"/>
                <a:gd name="connsiteY101" fmla="*/ 11906 h 1319212"/>
                <a:gd name="connsiteX102" fmla="*/ 40482 w 1490663"/>
                <a:gd name="connsiteY102" fmla="*/ 4762 h 1319212"/>
                <a:gd name="connsiteX103" fmla="*/ 7144 w 1490663"/>
                <a:gd name="connsiteY103" fmla="*/ 2381 h 1319212"/>
                <a:gd name="connsiteX104" fmla="*/ 0 w 1490663"/>
                <a:gd name="connsiteY104" fmla="*/ 0 h 1319212"/>
                <a:gd name="connsiteX0" fmla="*/ 1490663 w 1490663"/>
                <a:gd name="connsiteY0" fmla="*/ 1319212 h 1319212"/>
                <a:gd name="connsiteX1" fmla="*/ 1400175 w 1490663"/>
                <a:gd name="connsiteY1" fmla="*/ 1309688 h 1319212"/>
                <a:gd name="connsiteX2" fmla="*/ 1157288 w 1490663"/>
                <a:gd name="connsiteY2" fmla="*/ 1266824 h 1319212"/>
                <a:gd name="connsiteX3" fmla="*/ 1033463 w 1490663"/>
                <a:gd name="connsiteY3" fmla="*/ 1238250 h 1319212"/>
                <a:gd name="connsiteX4" fmla="*/ 1028700 w 1490663"/>
                <a:gd name="connsiteY4" fmla="*/ 1231106 h 1319212"/>
                <a:gd name="connsiteX5" fmla="*/ 1023938 w 1490663"/>
                <a:gd name="connsiteY5" fmla="*/ 1209675 h 1319212"/>
                <a:gd name="connsiteX6" fmla="*/ 1021557 w 1490663"/>
                <a:gd name="connsiteY6" fmla="*/ 1202531 h 1319212"/>
                <a:gd name="connsiteX7" fmla="*/ 1019175 w 1490663"/>
                <a:gd name="connsiteY7" fmla="*/ 1193006 h 1319212"/>
                <a:gd name="connsiteX8" fmla="*/ 1012032 w 1490663"/>
                <a:gd name="connsiteY8" fmla="*/ 1171575 h 1319212"/>
                <a:gd name="connsiteX9" fmla="*/ 1007269 w 1490663"/>
                <a:gd name="connsiteY9" fmla="*/ 1157287 h 1319212"/>
                <a:gd name="connsiteX10" fmla="*/ 1002507 w 1490663"/>
                <a:gd name="connsiteY10" fmla="*/ 1140618 h 1319212"/>
                <a:gd name="connsiteX11" fmla="*/ 997744 w 1490663"/>
                <a:gd name="connsiteY11" fmla="*/ 1131093 h 1319212"/>
                <a:gd name="connsiteX12" fmla="*/ 992982 w 1490663"/>
                <a:gd name="connsiteY12" fmla="*/ 1119187 h 1319212"/>
                <a:gd name="connsiteX13" fmla="*/ 990600 w 1490663"/>
                <a:gd name="connsiteY13" fmla="*/ 1112043 h 1319212"/>
                <a:gd name="connsiteX14" fmla="*/ 985838 w 1490663"/>
                <a:gd name="connsiteY14" fmla="*/ 1104900 h 1319212"/>
                <a:gd name="connsiteX15" fmla="*/ 978694 w 1490663"/>
                <a:gd name="connsiteY15" fmla="*/ 1088231 h 1319212"/>
                <a:gd name="connsiteX16" fmla="*/ 971550 w 1490663"/>
                <a:gd name="connsiteY16" fmla="*/ 1071562 h 1319212"/>
                <a:gd name="connsiteX17" fmla="*/ 954882 w 1490663"/>
                <a:gd name="connsiteY17" fmla="*/ 1050131 h 1319212"/>
                <a:gd name="connsiteX18" fmla="*/ 952500 w 1490663"/>
                <a:gd name="connsiteY18" fmla="*/ 1042987 h 1319212"/>
                <a:gd name="connsiteX19" fmla="*/ 945357 w 1490663"/>
                <a:gd name="connsiteY19" fmla="*/ 1033462 h 1319212"/>
                <a:gd name="connsiteX20" fmla="*/ 940594 w 1490663"/>
                <a:gd name="connsiteY20" fmla="*/ 1026318 h 1319212"/>
                <a:gd name="connsiteX21" fmla="*/ 928688 w 1490663"/>
                <a:gd name="connsiteY21" fmla="*/ 1007268 h 1319212"/>
                <a:gd name="connsiteX22" fmla="*/ 919163 w 1490663"/>
                <a:gd name="connsiteY22" fmla="*/ 992981 h 1319212"/>
                <a:gd name="connsiteX23" fmla="*/ 916782 w 1490663"/>
                <a:gd name="connsiteY23" fmla="*/ 985837 h 1319212"/>
                <a:gd name="connsiteX24" fmla="*/ 912019 w 1490663"/>
                <a:gd name="connsiteY24" fmla="*/ 978693 h 1319212"/>
                <a:gd name="connsiteX25" fmla="*/ 904875 w 1490663"/>
                <a:gd name="connsiteY25" fmla="*/ 957262 h 1319212"/>
                <a:gd name="connsiteX26" fmla="*/ 902494 w 1490663"/>
                <a:gd name="connsiteY26" fmla="*/ 950118 h 1319212"/>
                <a:gd name="connsiteX27" fmla="*/ 897732 w 1490663"/>
                <a:gd name="connsiteY27" fmla="*/ 931068 h 1319212"/>
                <a:gd name="connsiteX28" fmla="*/ 895350 w 1490663"/>
                <a:gd name="connsiteY28" fmla="*/ 921543 h 1319212"/>
                <a:gd name="connsiteX29" fmla="*/ 881063 w 1490663"/>
                <a:gd name="connsiteY29" fmla="*/ 909637 h 1319212"/>
                <a:gd name="connsiteX30" fmla="*/ 878682 w 1490663"/>
                <a:gd name="connsiteY30" fmla="*/ 902493 h 1319212"/>
                <a:gd name="connsiteX31" fmla="*/ 864394 w 1490663"/>
                <a:gd name="connsiteY31" fmla="*/ 890587 h 1319212"/>
                <a:gd name="connsiteX32" fmla="*/ 850107 w 1490663"/>
                <a:gd name="connsiteY32" fmla="*/ 878681 h 1319212"/>
                <a:gd name="connsiteX33" fmla="*/ 854869 w 1490663"/>
                <a:gd name="connsiteY33" fmla="*/ 862012 h 1319212"/>
                <a:gd name="connsiteX34" fmla="*/ 859632 w 1490663"/>
                <a:gd name="connsiteY34" fmla="*/ 854868 h 1319212"/>
                <a:gd name="connsiteX35" fmla="*/ 862013 w 1490663"/>
                <a:gd name="connsiteY35" fmla="*/ 847725 h 1319212"/>
                <a:gd name="connsiteX36" fmla="*/ 864394 w 1490663"/>
                <a:gd name="connsiteY36" fmla="*/ 838200 h 1319212"/>
                <a:gd name="connsiteX37" fmla="*/ 869157 w 1490663"/>
                <a:gd name="connsiteY37" fmla="*/ 823912 h 1319212"/>
                <a:gd name="connsiteX38" fmla="*/ 862013 w 1490663"/>
                <a:gd name="connsiteY38" fmla="*/ 769143 h 1319212"/>
                <a:gd name="connsiteX39" fmla="*/ 859632 w 1490663"/>
                <a:gd name="connsiteY39" fmla="*/ 762000 h 1319212"/>
                <a:gd name="connsiteX40" fmla="*/ 854869 w 1490663"/>
                <a:gd name="connsiteY40" fmla="*/ 754856 h 1319212"/>
                <a:gd name="connsiteX41" fmla="*/ 840582 w 1490663"/>
                <a:gd name="connsiteY41" fmla="*/ 731043 h 1319212"/>
                <a:gd name="connsiteX42" fmla="*/ 835819 w 1490663"/>
                <a:gd name="connsiteY42" fmla="*/ 723900 h 1319212"/>
                <a:gd name="connsiteX43" fmla="*/ 833438 w 1490663"/>
                <a:gd name="connsiteY43" fmla="*/ 714375 h 1319212"/>
                <a:gd name="connsiteX44" fmla="*/ 816769 w 1490663"/>
                <a:gd name="connsiteY44" fmla="*/ 692943 h 1319212"/>
                <a:gd name="connsiteX45" fmla="*/ 809625 w 1490663"/>
                <a:gd name="connsiteY45" fmla="*/ 688181 h 1319212"/>
                <a:gd name="connsiteX46" fmla="*/ 795338 w 1490663"/>
                <a:gd name="connsiteY46" fmla="*/ 673893 h 1319212"/>
                <a:gd name="connsiteX47" fmla="*/ 785813 w 1490663"/>
                <a:gd name="connsiteY47" fmla="*/ 664368 h 1319212"/>
                <a:gd name="connsiteX48" fmla="*/ 783432 w 1490663"/>
                <a:gd name="connsiteY48" fmla="*/ 657225 h 1319212"/>
                <a:gd name="connsiteX49" fmla="*/ 773907 w 1490663"/>
                <a:gd name="connsiteY49" fmla="*/ 635793 h 1319212"/>
                <a:gd name="connsiteX50" fmla="*/ 766763 w 1490663"/>
                <a:gd name="connsiteY50" fmla="*/ 614362 h 1319212"/>
                <a:gd name="connsiteX51" fmla="*/ 757238 w 1490663"/>
                <a:gd name="connsiteY51" fmla="*/ 600075 h 1319212"/>
                <a:gd name="connsiteX52" fmla="*/ 735807 w 1490663"/>
                <a:gd name="connsiteY52" fmla="*/ 588168 h 1319212"/>
                <a:gd name="connsiteX53" fmla="*/ 726282 w 1490663"/>
                <a:gd name="connsiteY53" fmla="*/ 573881 h 1319212"/>
                <a:gd name="connsiteX54" fmla="*/ 719138 w 1490663"/>
                <a:gd name="connsiteY54" fmla="*/ 566737 h 1319212"/>
                <a:gd name="connsiteX55" fmla="*/ 702469 w 1490663"/>
                <a:gd name="connsiteY55" fmla="*/ 547687 h 1319212"/>
                <a:gd name="connsiteX56" fmla="*/ 695325 w 1490663"/>
                <a:gd name="connsiteY56" fmla="*/ 545306 h 1319212"/>
                <a:gd name="connsiteX57" fmla="*/ 685800 w 1490663"/>
                <a:gd name="connsiteY57" fmla="*/ 531018 h 1319212"/>
                <a:gd name="connsiteX58" fmla="*/ 681038 w 1490663"/>
                <a:gd name="connsiteY58" fmla="*/ 514350 h 1319212"/>
                <a:gd name="connsiteX59" fmla="*/ 678657 w 1490663"/>
                <a:gd name="connsiteY59" fmla="*/ 507206 h 1319212"/>
                <a:gd name="connsiteX60" fmla="*/ 669132 w 1490663"/>
                <a:gd name="connsiteY60" fmla="*/ 492918 h 1319212"/>
                <a:gd name="connsiteX61" fmla="*/ 666750 w 1490663"/>
                <a:gd name="connsiteY61" fmla="*/ 485775 h 1319212"/>
                <a:gd name="connsiteX62" fmla="*/ 657225 w 1490663"/>
                <a:gd name="connsiteY62" fmla="*/ 471487 h 1319212"/>
                <a:gd name="connsiteX63" fmla="*/ 647700 w 1490663"/>
                <a:gd name="connsiteY63" fmla="*/ 450056 h 1319212"/>
                <a:gd name="connsiteX64" fmla="*/ 645319 w 1490663"/>
                <a:gd name="connsiteY64" fmla="*/ 442912 h 1319212"/>
                <a:gd name="connsiteX65" fmla="*/ 640557 w 1490663"/>
                <a:gd name="connsiteY65" fmla="*/ 435768 h 1319212"/>
                <a:gd name="connsiteX66" fmla="*/ 638175 w 1490663"/>
                <a:gd name="connsiteY66" fmla="*/ 428625 h 1319212"/>
                <a:gd name="connsiteX67" fmla="*/ 633413 w 1490663"/>
                <a:gd name="connsiteY67" fmla="*/ 421481 h 1319212"/>
                <a:gd name="connsiteX68" fmla="*/ 626269 w 1490663"/>
                <a:gd name="connsiteY68" fmla="*/ 400050 h 1319212"/>
                <a:gd name="connsiteX69" fmla="*/ 619125 w 1490663"/>
                <a:gd name="connsiteY69" fmla="*/ 383381 h 1319212"/>
                <a:gd name="connsiteX70" fmla="*/ 609600 w 1490663"/>
                <a:gd name="connsiteY70" fmla="*/ 369093 h 1319212"/>
                <a:gd name="connsiteX71" fmla="*/ 602457 w 1490663"/>
                <a:gd name="connsiteY71" fmla="*/ 352425 h 1319212"/>
                <a:gd name="connsiteX72" fmla="*/ 600075 w 1490663"/>
                <a:gd name="connsiteY72" fmla="*/ 345281 h 1319212"/>
                <a:gd name="connsiteX73" fmla="*/ 595313 w 1490663"/>
                <a:gd name="connsiteY73" fmla="*/ 338137 h 1319212"/>
                <a:gd name="connsiteX74" fmla="*/ 592932 w 1490663"/>
                <a:gd name="connsiteY74" fmla="*/ 330993 h 1319212"/>
                <a:gd name="connsiteX75" fmla="*/ 585788 w 1490663"/>
                <a:gd name="connsiteY75" fmla="*/ 326231 h 1319212"/>
                <a:gd name="connsiteX76" fmla="*/ 571500 w 1490663"/>
                <a:gd name="connsiteY76" fmla="*/ 316706 h 1319212"/>
                <a:gd name="connsiteX77" fmla="*/ 566738 w 1490663"/>
                <a:gd name="connsiteY77" fmla="*/ 276225 h 1319212"/>
                <a:gd name="connsiteX78" fmla="*/ 561975 w 1490663"/>
                <a:gd name="connsiteY78" fmla="*/ 233362 h 1319212"/>
                <a:gd name="connsiteX79" fmla="*/ 559594 w 1490663"/>
                <a:gd name="connsiteY79" fmla="*/ 204787 h 1319212"/>
                <a:gd name="connsiteX80" fmla="*/ 547688 w 1490663"/>
                <a:gd name="connsiteY80" fmla="*/ 176212 h 1319212"/>
                <a:gd name="connsiteX81" fmla="*/ 533400 w 1490663"/>
                <a:gd name="connsiteY81" fmla="*/ 150018 h 1319212"/>
                <a:gd name="connsiteX82" fmla="*/ 521494 w 1490663"/>
                <a:gd name="connsiteY82" fmla="*/ 135731 h 1319212"/>
                <a:gd name="connsiteX83" fmla="*/ 514350 w 1490663"/>
                <a:gd name="connsiteY83" fmla="*/ 121443 h 1319212"/>
                <a:gd name="connsiteX84" fmla="*/ 500063 w 1490663"/>
                <a:gd name="connsiteY84" fmla="*/ 114300 h 1319212"/>
                <a:gd name="connsiteX85" fmla="*/ 473869 w 1490663"/>
                <a:gd name="connsiteY85" fmla="*/ 104775 h 1319212"/>
                <a:gd name="connsiteX86" fmla="*/ 442913 w 1490663"/>
                <a:gd name="connsiteY86" fmla="*/ 95250 h 1319212"/>
                <a:gd name="connsiteX87" fmla="*/ 369094 w 1490663"/>
                <a:gd name="connsiteY87" fmla="*/ 88106 h 1319212"/>
                <a:gd name="connsiteX88" fmla="*/ 333375 w 1490663"/>
                <a:gd name="connsiteY88" fmla="*/ 78581 h 1319212"/>
                <a:gd name="connsiteX89" fmla="*/ 321469 w 1490663"/>
                <a:gd name="connsiteY89" fmla="*/ 73818 h 1319212"/>
                <a:gd name="connsiteX90" fmla="*/ 314325 w 1490663"/>
                <a:gd name="connsiteY90" fmla="*/ 71437 h 1319212"/>
                <a:gd name="connsiteX91" fmla="*/ 309563 w 1490663"/>
                <a:gd name="connsiteY91" fmla="*/ 64293 h 1319212"/>
                <a:gd name="connsiteX92" fmla="*/ 302419 w 1490663"/>
                <a:gd name="connsiteY92" fmla="*/ 61912 h 1319212"/>
                <a:gd name="connsiteX93" fmla="*/ 283369 w 1490663"/>
                <a:gd name="connsiteY93" fmla="*/ 54768 h 1319212"/>
                <a:gd name="connsiteX94" fmla="*/ 264319 w 1490663"/>
                <a:gd name="connsiteY94" fmla="*/ 50006 h 1319212"/>
                <a:gd name="connsiteX95" fmla="*/ 254794 w 1490663"/>
                <a:gd name="connsiteY95" fmla="*/ 47625 h 1319212"/>
                <a:gd name="connsiteX96" fmla="*/ 226219 w 1490663"/>
                <a:gd name="connsiteY96" fmla="*/ 45243 h 1319212"/>
                <a:gd name="connsiteX97" fmla="*/ 185738 w 1490663"/>
                <a:gd name="connsiteY97" fmla="*/ 35718 h 1319212"/>
                <a:gd name="connsiteX98" fmla="*/ 161925 w 1490663"/>
                <a:gd name="connsiteY98" fmla="*/ 30956 h 1319212"/>
                <a:gd name="connsiteX99" fmla="*/ 140494 w 1490663"/>
                <a:gd name="connsiteY99" fmla="*/ 19050 h 1319212"/>
                <a:gd name="connsiteX100" fmla="*/ 130969 w 1490663"/>
                <a:gd name="connsiteY100" fmla="*/ 14287 h 1319212"/>
                <a:gd name="connsiteX101" fmla="*/ 121444 w 1490663"/>
                <a:gd name="connsiteY101" fmla="*/ 11906 h 1319212"/>
                <a:gd name="connsiteX102" fmla="*/ 40482 w 1490663"/>
                <a:gd name="connsiteY102" fmla="*/ 4762 h 1319212"/>
                <a:gd name="connsiteX103" fmla="*/ 7144 w 1490663"/>
                <a:gd name="connsiteY103" fmla="*/ 2381 h 1319212"/>
                <a:gd name="connsiteX104" fmla="*/ 0 w 1490663"/>
                <a:gd name="connsiteY104" fmla="*/ 0 h 1319212"/>
                <a:gd name="connsiteX0" fmla="*/ 1490663 w 1490663"/>
                <a:gd name="connsiteY0" fmla="*/ 1319212 h 1319212"/>
                <a:gd name="connsiteX1" fmla="*/ 1400175 w 1490663"/>
                <a:gd name="connsiteY1" fmla="*/ 1309688 h 1319212"/>
                <a:gd name="connsiteX2" fmla="*/ 1157288 w 1490663"/>
                <a:gd name="connsiteY2" fmla="*/ 1266824 h 1319212"/>
                <a:gd name="connsiteX3" fmla="*/ 1064419 w 1490663"/>
                <a:gd name="connsiteY3" fmla="*/ 1257300 h 1319212"/>
                <a:gd name="connsiteX4" fmla="*/ 1028700 w 1490663"/>
                <a:gd name="connsiteY4" fmla="*/ 1231106 h 1319212"/>
                <a:gd name="connsiteX5" fmla="*/ 1023938 w 1490663"/>
                <a:gd name="connsiteY5" fmla="*/ 1209675 h 1319212"/>
                <a:gd name="connsiteX6" fmla="*/ 1021557 w 1490663"/>
                <a:gd name="connsiteY6" fmla="*/ 1202531 h 1319212"/>
                <a:gd name="connsiteX7" fmla="*/ 1019175 w 1490663"/>
                <a:gd name="connsiteY7" fmla="*/ 1193006 h 1319212"/>
                <a:gd name="connsiteX8" fmla="*/ 1012032 w 1490663"/>
                <a:gd name="connsiteY8" fmla="*/ 1171575 h 1319212"/>
                <a:gd name="connsiteX9" fmla="*/ 1007269 w 1490663"/>
                <a:gd name="connsiteY9" fmla="*/ 1157287 h 1319212"/>
                <a:gd name="connsiteX10" fmla="*/ 1002507 w 1490663"/>
                <a:gd name="connsiteY10" fmla="*/ 1140618 h 1319212"/>
                <a:gd name="connsiteX11" fmla="*/ 997744 w 1490663"/>
                <a:gd name="connsiteY11" fmla="*/ 1131093 h 1319212"/>
                <a:gd name="connsiteX12" fmla="*/ 992982 w 1490663"/>
                <a:gd name="connsiteY12" fmla="*/ 1119187 h 1319212"/>
                <a:gd name="connsiteX13" fmla="*/ 990600 w 1490663"/>
                <a:gd name="connsiteY13" fmla="*/ 1112043 h 1319212"/>
                <a:gd name="connsiteX14" fmla="*/ 985838 w 1490663"/>
                <a:gd name="connsiteY14" fmla="*/ 1104900 h 1319212"/>
                <a:gd name="connsiteX15" fmla="*/ 978694 w 1490663"/>
                <a:gd name="connsiteY15" fmla="*/ 1088231 h 1319212"/>
                <a:gd name="connsiteX16" fmla="*/ 971550 w 1490663"/>
                <a:gd name="connsiteY16" fmla="*/ 1071562 h 1319212"/>
                <a:gd name="connsiteX17" fmla="*/ 954882 w 1490663"/>
                <a:gd name="connsiteY17" fmla="*/ 1050131 h 1319212"/>
                <a:gd name="connsiteX18" fmla="*/ 952500 w 1490663"/>
                <a:gd name="connsiteY18" fmla="*/ 1042987 h 1319212"/>
                <a:gd name="connsiteX19" fmla="*/ 945357 w 1490663"/>
                <a:gd name="connsiteY19" fmla="*/ 1033462 h 1319212"/>
                <a:gd name="connsiteX20" fmla="*/ 940594 w 1490663"/>
                <a:gd name="connsiteY20" fmla="*/ 1026318 h 1319212"/>
                <a:gd name="connsiteX21" fmla="*/ 928688 w 1490663"/>
                <a:gd name="connsiteY21" fmla="*/ 1007268 h 1319212"/>
                <a:gd name="connsiteX22" fmla="*/ 919163 w 1490663"/>
                <a:gd name="connsiteY22" fmla="*/ 992981 h 1319212"/>
                <a:gd name="connsiteX23" fmla="*/ 916782 w 1490663"/>
                <a:gd name="connsiteY23" fmla="*/ 985837 h 1319212"/>
                <a:gd name="connsiteX24" fmla="*/ 912019 w 1490663"/>
                <a:gd name="connsiteY24" fmla="*/ 978693 h 1319212"/>
                <a:gd name="connsiteX25" fmla="*/ 904875 w 1490663"/>
                <a:gd name="connsiteY25" fmla="*/ 957262 h 1319212"/>
                <a:gd name="connsiteX26" fmla="*/ 902494 w 1490663"/>
                <a:gd name="connsiteY26" fmla="*/ 950118 h 1319212"/>
                <a:gd name="connsiteX27" fmla="*/ 897732 w 1490663"/>
                <a:gd name="connsiteY27" fmla="*/ 931068 h 1319212"/>
                <a:gd name="connsiteX28" fmla="*/ 895350 w 1490663"/>
                <a:gd name="connsiteY28" fmla="*/ 921543 h 1319212"/>
                <a:gd name="connsiteX29" fmla="*/ 881063 w 1490663"/>
                <a:gd name="connsiteY29" fmla="*/ 909637 h 1319212"/>
                <a:gd name="connsiteX30" fmla="*/ 878682 w 1490663"/>
                <a:gd name="connsiteY30" fmla="*/ 902493 h 1319212"/>
                <a:gd name="connsiteX31" fmla="*/ 864394 w 1490663"/>
                <a:gd name="connsiteY31" fmla="*/ 890587 h 1319212"/>
                <a:gd name="connsiteX32" fmla="*/ 850107 w 1490663"/>
                <a:gd name="connsiteY32" fmla="*/ 878681 h 1319212"/>
                <a:gd name="connsiteX33" fmla="*/ 854869 w 1490663"/>
                <a:gd name="connsiteY33" fmla="*/ 862012 h 1319212"/>
                <a:gd name="connsiteX34" fmla="*/ 859632 w 1490663"/>
                <a:gd name="connsiteY34" fmla="*/ 854868 h 1319212"/>
                <a:gd name="connsiteX35" fmla="*/ 862013 w 1490663"/>
                <a:gd name="connsiteY35" fmla="*/ 847725 h 1319212"/>
                <a:gd name="connsiteX36" fmla="*/ 864394 w 1490663"/>
                <a:gd name="connsiteY36" fmla="*/ 838200 h 1319212"/>
                <a:gd name="connsiteX37" fmla="*/ 869157 w 1490663"/>
                <a:gd name="connsiteY37" fmla="*/ 823912 h 1319212"/>
                <a:gd name="connsiteX38" fmla="*/ 862013 w 1490663"/>
                <a:gd name="connsiteY38" fmla="*/ 769143 h 1319212"/>
                <a:gd name="connsiteX39" fmla="*/ 859632 w 1490663"/>
                <a:gd name="connsiteY39" fmla="*/ 762000 h 1319212"/>
                <a:gd name="connsiteX40" fmla="*/ 854869 w 1490663"/>
                <a:gd name="connsiteY40" fmla="*/ 754856 h 1319212"/>
                <a:gd name="connsiteX41" fmla="*/ 840582 w 1490663"/>
                <a:gd name="connsiteY41" fmla="*/ 731043 h 1319212"/>
                <a:gd name="connsiteX42" fmla="*/ 835819 w 1490663"/>
                <a:gd name="connsiteY42" fmla="*/ 723900 h 1319212"/>
                <a:gd name="connsiteX43" fmla="*/ 833438 w 1490663"/>
                <a:gd name="connsiteY43" fmla="*/ 714375 h 1319212"/>
                <a:gd name="connsiteX44" fmla="*/ 816769 w 1490663"/>
                <a:gd name="connsiteY44" fmla="*/ 692943 h 1319212"/>
                <a:gd name="connsiteX45" fmla="*/ 809625 w 1490663"/>
                <a:gd name="connsiteY45" fmla="*/ 688181 h 1319212"/>
                <a:gd name="connsiteX46" fmla="*/ 795338 w 1490663"/>
                <a:gd name="connsiteY46" fmla="*/ 673893 h 1319212"/>
                <a:gd name="connsiteX47" fmla="*/ 785813 w 1490663"/>
                <a:gd name="connsiteY47" fmla="*/ 664368 h 1319212"/>
                <a:gd name="connsiteX48" fmla="*/ 783432 w 1490663"/>
                <a:gd name="connsiteY48" fmla="*/ 657225 h 1319212"/>
                <a:gd name="connsiteX49" fmla="*/ 773907 w 1490663"/>
                <a:gd name="connsiteY49" fmla="*/ 635793 h 1319212"/>
                <a:gd name="connsiteX50" fmla="*/ 766763 w 1490663"/>
                <a:gd name="connsiteY50" fmla="*/ 614362 h 1319212"/>
                <a:gd name="connsiteX51" fmla="*/ 757238 w 1490663"/>
                <a:gd name="connsiteY51" fmla="*/ 600075 h 1319212"/>
                <a:gd name="connsiteX52" fmla="*/ 735807 w 1490663"/>
                <a:gd name="connsiteY52" fmla="*/ 588168 h 1319212"/>
                <a:gd name="connsiteX53" fmla="*/ 726282 w 1490663"/>
                <a:gd name="connsiteY53" fmla="*/ 573881 h 1319212"/>
                <a:gd name="connsiteX54" fmla="*/ 719138 w 1490663"/>
                <a:gd name="connsiteY54" fmla="*/ 566737 h 1319212"/>
                <a:gd name="connsiteX55" fmla="*/ 702469 w 1490663"/>
                <a:gd name="connsiteY55" fmla="*/ 547687 h 1319212"/>
                <a:gd name="connsiteX56" fmla="*/ 695325 w 1490663"/>
                <a:gd name="connsiteY56" fmla="*/ 545306 h 1319212"/>
                <a:gd name="connsiteX57" fmla="*/ 685800 w 1490663"/>
                <a:gd name="connsiteY57" fmla="*/ 531018 h 1319212"/>
                <a:gd name="connsiteX58" fmla="*/ 681038 w 1490663"/>
                <a:gd name="connsiteY58" fmla="*/ 514350 h 1319212"/>
                <a:gd name="connsiteX59" fmla="*/ 678657 w 1490663"/>
                <a:gd name="connsiteY59" fmla="*/ 507206 h 1319212"/>
                <a:gd name="connsiteX60" fmla="*/ 669132 w 1490663"/>
                <a:gd name="connsiteY60" fmla="*/ 492918 h 1319212"/>
                <a:gd name="connsiteX61" fmla="*/ 666750 w 1490663"/>
                <a:gd name="connsiteY61" fmla="*/ 485775 h 1319212"/>
                <a:gd name="connsiteX62" fmla="*/ 657225 w 1490663"/>
                <a:gd name="connsiteY62" fmla="*/ 471487 h 1319212"/>
                <a:gd name="connsiteX63" fmla="*/ 647700 w 1490663"/>
                <a:gd name="connsiteY63" fmla="*/ 450056 h 1319212"/>
                <a:gd name="connsiteX64" fmla="*/ 645319 w 1490663"/>
                <a:gd name="connsiteY64" fmla="*/ 442912 h 1319212"/>
                <a:gd name="connsiteX65" fmla="*/ 640557 w 1490663"/>
                <a:gd name="connsiteY65" fmla="*/ 435768 h 1319212"/>
                <a:gd name="connsiteX66" fmla="*/ 638175 w 1490663"/>
                <a:gd name="connsiteY66" fmla="*/ 428625 h 1319212"/>
                <a:gd name="connsiteX67" fmla="*/ 633413 w 1490663"/>
                <a:gd name="connsiteY67" fmla="*/ 421481 h 1319212"/>
                <a:gd name="connsiteX68" fmla="*/ 626269 w 1490663"/>
                <a:gd name="connsiteY68" fmla="*/ 400050 h 1319212"/>
                <a:gd name="connsiteX69" fmla="*/ 619125 w 1490663"/>
                <a:gd name="connsiteY69" fmla="*/ 383381 h 1319212"/>
                <a:gd name="connsiteX70" fmla="*/ 609600 w 1490663"/>
                <a:gd name="connsiteY70" fmla="*/ 369093 h 1319212"/>
                <a:gd name="connsiteX71" fmla="*/ 602457 w 1490663"/>
                <a:gd name="connsiteY71" fmla="*/ 352425 h 1319212"/>
                <a:gd name="connsiteX72" fmla="*/ 600075 w 1490663"/>
                <a:gd name="connsiteY72" fmla="*/ 345281 h 1319212"/>
                <a:gd name="connsiteX73" fmla="*/ 595313 w 1490663"/>
                <a:gd name="connsiteY73" fmla="*/ 338137 h 1319212"/>
                <a:gd name="connsiteX74" fmla="*/ 592932 w 1490663"/>
                <a:gd name="connsiteY74" fmla="*/ 330993 h 1319212"/>
                <a:gd name="connsiteX75" fmla="*/ 585788 w 1490663"/>
                <a:gd name="connsiteY75" fmla="*/ 326231 h 1319212"/>
                <a:gd name="connsiteX76" fmla="*/ 571500 w 1490663"/>
                <a:gd name="connsiteY76" fmla="*/ 316706 h 1319212"/>
                <a:gd name="connsiteX77" fmla="*/ 566738 w 1490663"/>
                <a:gd name="connsiteY77" fmla="*/ 276225 h 1319212"/>
                <a:gd name="connsiteX78" fmla="*/ 561975 w 1490663"/>
                <a:gd name="connsiteY78" fmla="*/ 233362 h 1319212"/>
                <a:gd name="connsiteX79" fmla="*/ 559594 w 1490663"/>
                <a:gd name="connsiteY79" fmla="*/ 204787 h 1319212"/>
                <a:gd name="connsiteX80" fmla="*/ 547688 w 1490663"/>
                <a:gd name="connsiteY80" fmla="*/ 176212 h 1319212"/>
                <a:gd name="connsiteX81" fmla="*/ 533400 w 1490663"/>
                <a:gd name="connsiteY81" fmla="*/ 150018 h 1319212"/>
                <a:gd name="connsiteX82" fmla="*/ 521494 w 1490663"/>
                <a:gd name="connsiteY82" fmla="*/ 135731 h 1319212"/>
                <a:gd name="connsiteX83" fmla="*/ 514350 w 1490663"/>
                <a:gd name="connsiteY83" fmla="*/ 121443 h 1319212"/>
                <a:gd name="connsiteX84" fmla="*/ 500063 w 1490663"/>
                <a:gd name="connsiteY84" fmla="*/ 114300 h 1319212"/>
                <a:gd name="connsiteX85" fmla="*/ 473869 w 1490663"/>
                <a:gd name="connsiteY85" fmla="*/ 104775 h 1319212"/>
                <a:gd name="connsiteX86" fmla="*/ 442913 w 1490663"/>
                <a:gd name="connsiteY86" fmla="*/ 95250 h 1319212"/>
                <a:gd name="connsiteX87" fmla="*/ 369094 w 1490663"/>
                <a:gd name="connsiteY87" fmla="*/ 88106 h 1319212"/>
                <a:gd name="connsiteX88" fmla="*/ 333375 w 1490663"/>
                <a:gd name="connsiteY88" fmla="*/ 78581 h 1319212"/>
                <a:gd name="connsiteX89" fmla="*/ 321469 w 1490663"/>
                <a:gd name="connsiteY89" fmla="*/ 73818 h 1319212"/>
                <a:gd name="connsiteX90" fmla="*/ 314325 w 1490663"/>
                <a:gd name="connsiteY90" fmla="*/ 71437 h 1319212"/>
                <a:gd name="connsiteX91" fmla="*/ 309563 w 1490663"/>
                <a:gd name="connsiteY91" fmla="*/ 64293 h 1319212"/>
                <a:gd name="connsiteX92" fmla="*/ 302419 w 1490663"/>
                <a:gd name="connsiteY92" fmla="*/ 61912 h 1319212"/>
                <a:gd name="connsiteX93" fmla="*/ 283369 w 1490663"/>
                <a:gd name="connsiteY93" fmla="*/ 54768 h 1319212"/>
                <a:gd name="connsiteX94" fmla="*/ 264319 w 1490663"/>
                <a:gd name="connsiteY94" fmla="*/ 50006 h 1319212"/>
                <a:gd name="connsiteX95" fmla="*/ 254794 w 1490663"/>
                <a:gd name="connsiteY95" fmla="*/ 47625 h 1319212"/>
                <a:gd name="connsiteX96" fmla="*/ 226219 w 1490663"/>
                <a:gd name="connsiteY96" fmla="*/ 45243 h 1319212"/>
                <a:gd name="connsiteX97" fmla="*/ 185738 w 1490663"/>
                <a:gd name="connsiteY97" fmla="*/ 35718 h 1319212"/>
                <a:gd name="connsiteX98" fmla="*/ 161925 w 1490663"/>
                <a:gd name="connsiteY98" fmla="*/ 30956 h 1319212"/>
                <a:gd name="connsiteX99" fmla="*/ 140494 w 1490663"/>
                <a:gd name="connsiteY99" fmla="*/ 19050 h 1319212"/>
                <a:gd name="connsiteX100" fmla="*/ 130969 w 1490663"/>
                <a:gd name="connsiteY100" fmla="*/ 14287 h 1319212"/>
                <a:gd name="connsiteX101" fmla="*/ 121444 w 1490663"/>
                <a:gd name="connsiteY101" fmla="*/ 11906 h 1319212"/>
                <a:gd name="connsiteX102" fmla="*/ 40482 w 1490663"/>
                <a:gd name="connsiteY102" fmla="*/ 4762 h 1319212"/>
                <a:gd name="connsiteX103" fmla="*/ 7144 w 1490663"/>
                <a:gd name="connsiteY103" fmla="*/ 2381 h 1319212"/>
                <a:gd name="connsiteX104" fmla="*/ 0 w 1490663"/>
                <a:gd name="connsiteY104" fmla="*/ 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490663" h="1319212">
                  <a:moveTo>
                    <a:pt x="1490663" y="1319212"/>
                  </a:moveTo>
                  <a:cubicBezTo>
                    <a:pt x="1478619" y="1316803"/>
                    <a:pt x="1455738" y="1318419"/>
                    <a:pt x="1400175" y="1309688"/>
                  </a:cubicBezTo>
                  <a:cubicBezTo>
                    <a:pt x="1344613" y="1300957"/>
                    <a:pt x="1213247" y="1275555"/>
                    <a:pt x="1157288" y="1266824"/>
                  </a:cubicBezTo>
                  <a:cubicBezTo>
                    <a:pt x="1101329" y="1258093"/>
                    <a:pt x="1085850" y="1263253"/>
                    <a:pt x="1064419" y="1257300"/>
                  </a:cubicBezTo>
                  <a:cubicBezTo>
                    <a:pt x="1042988" y="1251347"/>
                    <a:pt x="1035447" y="1239044"/>
                    <a:pt x="1028700" y="1231106"/>
                  </a:cubicBezTo>
                  <a:cubicBezTo>
                    <a:pt x="1021953" y="1223169"/>
                    <a:pt x="1024616" y="1212386"/>
                    <a:pt x="1023938" y="1209675"/>
                  </a:cubicBezTo>
                  <a:cubicBezTo>
                    <a:pt x="1023329" y="1207240"/>
                    <a:pt x="1022247" y="1204945"/>
                    <a:pt x="1021557" y="1202531"/>
                  </a:cubicBezTo>
                  <a:cubicBezTo>
                    <a:pt x="1020658" y="1199384"/>
                    <a:pt x="1020115" y="1196141"/>
                    <a:pt x="1019175" y="1193006"/>
                  </a:cubicBezTo>
                  <a:cubicBezTo>
                    <a:pt x="1019171" y="1192993"/>
                    <a:pt x="1013225" y="1175154"/>
                    <a:pt x="1012032" y="1171575"/>
                  </a:cubicBezTo>
                  <a:lnTo>
                    <a:pt x="1007269" y="1157287"/>
                  </a:lnTo>
                  <a:cubicBezTo>
                    <a:pt x="1006061" y="1152456"/>
                    <a:pt x="1004556" y="1145399"/>
                    <a:pt x="1002507" y="1140618"/>
                  </a:cubicBezTo>
                  <a:cubicBezTo>
                    <a:pt x="1001109" y="1137355"/>
                    <a:pt x="999186" y="1134337"/>
                    <a:pt x="997744" y="1131093"/>
                  </a:cubicBezTo>
                  <a:cubicBezTo>
                    <a:pt x="996008" y="1127187"/>
                    <a:pt x="994483" y="1123189"/>
                    <a:pt x="992982" y="1119187"/>
                  </a:cubicBezTo>
                  <a:cubicBezTo>
                    <a:pt x="992101" y="1116837"/>
                    <a:pt x="991723" y="1114288"/>
                    <a:pt x="990600" y="1112043"/>
                  </a:cubicBezTo>
                  <a:cubicBezTo>
                    <a:pt x="989320" y="1109484"/>
                    <a:pt x="987425" y="1107281"/>
                    <a:pt x="985838" y="1104900"/>
                  </a:cubicBezTo>
                  <a:cubicBezTo>
                    <a:pt x="980882" y="1085075"/>
                    <a:pt x="986917" y="1104677"/>
                    <a:pt x="978694" y="1088231"/>
                  </a:cubicBezTo>
                  <a:cubicBezTo>
                    <a:pt x="968838" y="1068519"/>
                    <a:pt x="986420" y="1096343"/>
                    <a:pt x="971550" y="1071562"/>
                  </a:cubicBezTo>
                  <a:cubicBezTo>
                    <a:pt x="963006" y="1057322"/>
                    <a:pt x="964396" y="1059646"/>
                    <a:pt x="954882" y="1050131"/>
                  </a:cubicBezTo>
                  <a:cubicBezTo>
                    <a:pt x="954088" y="1047750"/>
                    <a:pt x="953745" y="1045166"/>
                    <a:pt x="952500" y="1042987"/>
                  </a:cubicBezTo>
                  <a:cubicBezTo>
                    <a:pt x="950531" y="1039541"/>
                    <a:pt x="947664" y="1036691"/>
                    <a:pt x="945357" y="1033462"/>
                  </a:cubicBezTo>
                  <a:cubicBezTo>
                    <a:pt x="943693" y="1031133"/>
                    <a:pt x="942014" y="1028803"/>
                    <a:pt x="940594" y="1026318"/>
                  </a:cubicBezTo>
                  <a:cubicBezTo>
                    <a:pt x="930133" y="1008011"/>
                    <a:pt x="942349" y="1025483"/>
                    <a:pt x="928688" y="1007268"/>
                  </a:cubicBezTo>
                  <a:cubicBezTo>
                    <a:pt x="923026" y="990283"/>
                    <a:pt x="931055" y="1010820"/>
                    <a:pt x="919163" y="992981"/>
                  </a:cubicBezTo>
                  <a:cubicBezTo>
                    <a:pt x="917771" y="990892"/>
                    <a:pt x="917905" y="988082"/>
                    <a:pt x="916782" y="985837"/>
                  </a:cubicBezTo>
                  <a:cubicBezTo>
                    <a:pt x="915502" y="983277"/>
                    <a:pt x="913607" y="981074"/>
                    <a:pt x="912019" y="978693"/>
                  </a:cubicBezTo>
                  <a:lnTo>
                    <a:pt x="904875" y="957262"/>
                  </a:lnTo>
                  <a:cubicBezTo>
                    <a:pt x="904081" y="954881"/>
                    <a:pt x="902986" y="952579"/>
                    <a:pt x="902494" y="950118"/>
                  </a:cubicBezTo>
                  <a:cubicBezTo>
                    <a:pt x="897657" y="925932"/>
                    <a:pt x="902611" y="948141"/>
                    <a:pt x="897732" y="931068"/>
                  </a:cubicBezTo>
                  <a:cubicBezTo>
                    <a:pt x="896833" y="927921"/>
                    <a:pt x="896974" y="924385"/>
                    <a:pt x="895350" y="921543"/>
                  </a:cubicBezTo>
                  <a:cubicBezTo>
                    <a:pt x="892530" y="916607"/>
                    <a:pt x="885614" y="912672"/>
                    <a:pt x="881063" y="909637"/>
                  </a:cubicBezTo>
                  <a:cubicBezTo>
                    <a:pt x="880269" y="907256"/>
                    <a:pt x="880074" y="904582"/>
                    <a:pt x="878682" y="902493"/>
                  </a:cubicBezTo>
                  <a:cubicBezTo>
                    <a:pt x="873467" y="894670"/>
                    <a:pt x="870981" y="896076"/>
                    <a:pt x="864394" y="890587"/>
                  </a:cubicBezTo>
                  <a:cubicBezTo>
                    <a:pt x="846062" y="875310"/>
                    <a:pt x="867840" y="890503"/>
                    <a:pt x="850107" y="878681"/>
                  </a:cubicBezTo>
                  <a:cubicBezTo>
                    <a:pt x="850870" y="875631"/>
                    <a:pt x="853161" y="865427"/>
                    <a:pt x="854869" y="862012"/>
                  </a:cubicBezTo>
                  <a:cubicBezTo>
                    <a:pt x="856149" y="859452"/>
                    <a:pt x="858044" y="857249"/>
                    <a:pt x="859632" y="854868"/>
                  </a:cubicBezTo>
                  <a:cubicBezTo>
                    <a:pt x="860426" y="852487"/>
                    <a:pt x="861324" y="850138"/>
                    <a:pt x="862013" y="847725"/>
                  </a:cubicBezTo>
                  <a:cubicBezTo>
                    <a:pt x="862912" y="844578"/>
                    <a:pt x="863454" y="841335"/>
                    <a:pt x="864394" y="838200"/>
                  </a:cubicBezTo>
                  <a:cubicBezTo>
                    <a:pt x="865837" y="833391"/>
                    <a:pt x="869157" y="823912"/>
                    <a:pt x="869157" y="823912"/>
                  </a:cubicBezTo>
                  <a:cubicBezTo>
                    <a:pt x="867504" y="799117"/>
                    <a:pt x="869030" y="790195"/>
                    <a:pt x="862013" y="769143"/>
                  </a:cubicBezTo>
                  <a:cubicBezTo>
                    <a:pt x="861219" y="766762"/>
                    <a:pt x="860754" y="764245"/>
                    <a:pt x="859632" y="762000"/>
                  </a:cubicBezTo>
                  <a:cubicBezTo>
                    <a:pt x="858352" y="759440"/>
                    <a:pt x="856289" y="757341"/>
                    <a:pt x="854869" y="754856"/>
                  </a:cubicBezTo>
                  <a:cubicBezTo>
                    <a:pt x="840227" y="729232"/>
                    <a:pt x="863881" y="765989"/>
                    <a:pt x="840582" y="731043"/>
                  </a:cubicBezTo>
                  <a:lnTo>
                    <a:pt x="835819" y="723900"/>
                  </a:lnTo>
                  <a:cubicBezTo>
                    <a:pt x="835025" y="720725"/>
                    <a:pt x="834902" y="717302"/>
                    <a:pt x="833438" y="714375"/>
                  </a:cubicBezTo>
                  <a:cubicBezTo>
                    <a:pt x="829645" y="706789"/>
                    <a:pt x="823489" y="698542"/>
                    <a:pt x="816769" y="692943"/>
                  </a:cubicBezTo>
                  <a:cubicBezTo>
                    <a:pt x="814570" y="691111"/>
                    <a:pt x="811764" y="690082"/>
                    <a:pt x="809625" y="688181"/>
                  </a:cubicBezTo>
                  <a:cubicBezTo>
                    <a:pt x="804591" y="683706"/>
                    <a:pt x="800100" y="678656"/>
                    <a:pt x="795338" y="673893"/>
                  </a:cubicBezTo>
                  <a:lnTo>
                    <a:pt x="785813" y="664368"/>
                  </a:lnTo>
                  <a:cubicBezTo>
                    <a:pt x="785019" y="661987"/>
                    <a:pt x="784421" y="659532"/>
                    <a:pt x="783432" y="657225"/>
                  </a:cubicBezTo>
                  <a:cubicBezTo>
                    <a:pt x="775232" y="638094"/>
                    <a:pt x="781823" y="657959"/>
                    <a:pt x="773907" y="635793"/>
                  </a:cubicBezTo>
                  <a:cubicBezTo>
                    <a:pt x="771374" y="628702"/>
                    <a:pt x="770940" y="620627"/>
                    <a:pt x="766763" y="614362"/>
                  </a:cubicBezTo>
                  <a:cubicBezTo>
                    <a:pt x="763588" y="609600"/>
                    <a:pt x="762000" y="603250"/>
                    <a:pt x="757238" y="600075"/>
                  </a:cubicBezTo>
                  <a:cubicBezTo>
                    <a:pt x="740862" y="589158"/>
                    <a:pt x="748380" y="592361"/>
                    <a:pt x="735807" y="588168"/>
                  </a:cubicBezTo>
                  <a:cubicBezTo>
                    <a:pt x="732632" y="583406"/>
                    <a:pt x="730329" y="577928"/>
                    <a:pt x="726282" y="573881"/>
                  </a:cubicBezTo>
                  <a:cubicBezTo>
                    <a:pt x="723901" y="571500"/>
                    <a:pt x="721206" y="569395"/>
                    <a:pt x="719138" y="566737"/>
                  </a:cubicBezTo>
                  <a:cubicBezTo>
                    <a:pt x="710047" y="555049"/>
                    <a:pt x="713364" y="553135"/>
                    <a:pt x="702469" y="547687"/>
                  </a:cubicBezTo>
                  <a:cubicBezTo>
                    <a:pt x="700224" y="546564"/>
                    <a:pt x="697706" y="546100"/>
                    <a:pt x="695325" y="545306"/>
                  </a:cubicBezTo>
                  <a:cubicBezTo>
                    <a:pt x="692150" y="540543"/>
                    <a:pt x="687610" y="536448"/>
                    <a:pt x="685800" y="531018"/>
                  </a:cubicBezTo>
                  <a:cubicBezTo>
                    <a:pt x="680093" y="513898"/>
                    <a:pt x="687015" y="535271"/>
                    <a:pt x="681038" y="514350"/>
                  </a:cubicBezTo>
                  <a:cubicBezTo>
                    <a:pt x="680348" y="511936"/>
                    <a:pt x="679876" y="509400"/>
                    <a:pt x="678657" y="507206"/>
                  </a:cubicBezTo>
                  <a:cubicBezTo>
                    <a:pt x="675877" y="502202"/>
                    <a:pt x="670943" y="498348"/>
                    <a:pt x="669132" y="492918"/>
                  </a:cubicBezTo>
                  <a:cubicBezTo>
                    <a:pt x="668338" y="490537"/>
                    <a:pt x="667969" y="487969"/>
                    <a:pt x="666750" y="485775"/>
                  </a:cubicBezTo>
                  <a:cubicBezTo>
                    <a:pt x="663970" y="480771"/>
                    <a:pt x="657225" y="471487"/>
                    <a:pt x="657225" y="471487"/>
                  </a:cubicBezTo>
                  <a:cubicBezTo>
                    <a:pt x="652681" y="453310"/>
                    <a:pt x="657999" y="470655"/>
                    <a:pt x="647700" y="450056"/>
                  </a:cubicBezTo>
                  <a:cubicBezTo>
                    <a:pt x="646577" y="447811"/>
                    <a:pt x="646441" y="445157"/>
                    <a:pt x="645319" y="442912"/>
                  </a:cubicBezTo>
                  <a:cubicBezTo>
                    <a:pt x="644039" y="440352"/>
                    <a:pt x="641837" y="438328"/>
                    <a:pt x="640557" y="435768"/>
                  </a:cubicBezTo>
                  <a:cubicBezTo>
                    <a:pt x="639434" y="433523"/>
                    <a:pt x="639298" y="430870"/>
                    <a:pt x="638175" y="428625"/>
                  </a:cubicBezTo>
                  <a:cubicBezTo>
                    <a:pt x="636895" y="426065"/>
                    <a:pt x="634575" y="424096"/>
                    <a:pt x="633413" y="421481"/>
                  </a:cubicBezTo>
                  <a:cubicBezTo>
                    <a:pt x="633412" y="421479"/>
                    <a:pt x="627460" y="403623"/>
                    <a:pt x="626269" y="400050"/>
                  </a:cubicBezTo>
                  <a:cubicBezTo>
                    <a:pt x="623805" y="392657"/>
                    <a:pt x="623541" y="390741"/>
                    <a:pt x="619125" y="383381"/>
                  </a:cubicBezTo>
                  <a:cubicBezTo>
                    <a:pt x="616180" y="378473"/>
                    <a:pt x="609600" y="369093"/>
                    <a:pt x="609600" y="369093"/>
                  </a:cubicBezTo>
                  <a:cubicBezTo>
                    <a:pt x="604646" y="349273"/>
                    <a:pt x="610678" y="368865"/>
                    <a:pt x="602457" y="352425"/>
                  </a:cubicBezTo>
                  <a:cubicBezTo>
                    <a:pt x="601334" y="350180"/>
                    <a:pt x="601198" y="347526"/>
                    <a:pt x="600075" y="345281"/>
                  </a:cubicBezTo>
                  <a:cubicBezTo>
                    <a:pt x="598795" y="342721"/>
                    <a:pt x="596593" y="340697"/>
                    <a:pt x="595313" y="338137"/>
                  </a:cubicBezTo>
                  <a:cubicBezTo>
                    <a:pt x="594191" y="335892"/>
                    <a:pt x="594500" y="332953"/>
                    <a:pt x="592932" y="330993"/>
                  </a:cubicBezTo>
                  <a:cubicBezTo>
                    <a:pt x="591144" y="328758"/>
                    <a:pt x="587987" y="328063"/>
                    <a:pt x="585788" y="326231"/>
                  </a:cubicBezTo>
                  <a:cubicBezTo>
                    <a:pt x="573895" y="316321"/>
                    <a:pt x="584055" y="320891"/>
                    <a:pt x="571500" y="316706"/>
                  </a:cubicBezTo>
                  <a:cubicBezTo>
                    <a:pt x="565539" y="298820"/>
                    <a:pt x="569554" y="312834"/>
                    <a:pt x="566738" y="276225"/>
                  </a:cubicBezTo>
                  <a:cubicBezTo>
                    <a:pt x="564353" y="245221"/>
                    <a:pt x="565728" y="255874"/>
                    <a:pt x="561975" y="233362"/>
                  </a:cubicBezTo>
                  <a:cubicBezTo>
                    <a:pt x="561181" y="223837"/>
                    <a:pt x="561382" y="214176"/>
                    <a:pt x="559594" y="204787"/>
                  </a:cubicBezTo>
                  <a:cubicBezTo>
                    <a:pt x="554552" y="178318"/>
                    <a:pt x="555484" y="190505"/>
                    <a:pt x="547688" y="176212"/>
                  </a:cubicBezTo>
                  <a:cubicBezTo>
                    <a:pt x="544261" y="169929"/>
                    <a:pt x="539127" y="156890"/>
                    <a:pt x="533400" y="150018"/>
                  </a:cubicBezTo>
                  <a:cubicBezTo>
                    <a:pt x="518121" y="131683"/>
                    <a:pt x="533320" y="153469"/>
                    <a:pt x="521494" y="135731"/>
                  </a:cubicBezTo>
                  <a:cubicBezTo>
                    <a:pt x="520007" y="131269"/>
                    <a:pt x="518454" y="124521"/>
                    <a:pt x="514350" y="121443"/>
                  </a:cubicBezTo>
                  <a:cubicBezTo>
                    <a:pt x="510090" y="118248"/>
                    <a:pt x="504957" y="116397"/>
                    <a:pt x="500063" y="114300"/>
                  </a:cubicBezTo>
                  <a:cubicBezTo>
                    <a:pt x="490691" y="110283"/>
                    <a:pt x="482995" y="107817"/>
                    <a:pt x="473869" y="104775"/>
                  </a:cubicBezTo>
                  <a:cubicBezTo>
                    <a:pt x="461338" y="96421"/>
                    <a:pt x="465719" y="98031"/>
                    <a:pt x="442913" y="95250"/>
                  </a:cubicBezTo>
                  <a:cubicBezTo>
                    <a:pt x="418374" y="92257"/>
                    <a:pt x="369094" y="88106"/>
                    <a:pt x="369094" y="88106"/>
                  </a:cubicBezTo>
                  <a:cubicBezTo>
                    <a:pt x="357188" y="84931"/>
                    <a:pt x="345178" y="82122"/>
                    <a:pt x="333375" y="78581"/>
                  </a:cubicBezTo>
                  <a:cubicBezTo>
                    <a:pt x="329281" y="77353"/>
                    <a:pt x="325471" y="75319"/>
                    <a:pt x="321469" y="73818"/>
                  </a:cubicBezTo>
                  <a:cubicBezTo>
                    <a:pt x="319119" y="72937"/>
                    <a:pt x="316706" y="72231"/>
                    <a:pt x="314325" y="71437"/>
                  </a:cubicBezTo>
                  <a:cubicBezTo>
                    <a:pt x="312738" y="69056"/>
                    <a:pt x="311798" y="66081"/>
                    <a:pt x="309563" y="64293"/>
                  </a:cubicBezTo>
                  <a:cubicBezTo>
                    <a:pt x="307603" y="62725"/>
                    <a:pt x="304664" y="63034"/>
                    <a:pt x="302419" y="61912"/>
                  </a:cubicBezTo>
                  <a:cubicBezTo>
                    <a:pt x="284212" y="52810"/>
                    <a:pt x="308964" y="60675"/>
                    <a:pt x="283369" y="54768"/>
                  </a:cubicBezTo>
                  <a:cubicBezTo>
                    <a:pt x="276991" y="53296"/>
                    <a:pt x="270669" y="51593"/>
                    <a:pt x="264319" y="50006"/>
                  </a:cubicBezTo>
                  <a:cubicBezTo>
                    <a:pt x="261144" y="49212"/>
                    <a:pt x="258055" y="47897"/>
                    <a:pt x="254794" y="47625"/>
                  </a:cubicBezTo>
                  <a:lnTo>
                    <a:pt x="226219" y="45243"/>
                  </a:lnTo>
                  <a:cubicBezTo>
                    <a:pt x="211146" y="41475"/>
                    <a:pt x="201175" y="38805"/>
                    <a:pt x="185738" y="35718"/>
                  </a:cubicBezTo>
                  <a:cubicBezTo>
                    <a:pt x="156527" y="29876"/>
                    <a:pt x="184061" y="36489"/>
                    <a:pt x="161925" y="30956"/>
                  </a:cubicBezTo>
                  <a:cubicBezTo>
                    <a:pt x="134075" y="12389"/>
                    <a:pt x="158100" y="26596"/>
                    <a:pt x="140494" y="19050"/>
                  </a:cubicBezTo>
                  <a:cubicBezTo>
                    <a:pt x="137231" y="17652"/>
                    <a:pt x="134293" y="15533"/>
                    <a:pt x="130969" y="14287"/>
                  </a:cubicBezTo>
                  <a:cubicBezTo>
                    <a:pt x="127905" y="13138"/>
                    <a:pt x="124639" y="12616"/>
                    <a:pt x="121444" y="11906"/>
                  </a:cubicBezTo>
                  <a:cubicBezTo>
                    <a:pt x="91879" y="5337"/>
                    <a:pt x="85263" y="7886"/>
                    <a:pt x="40482" y="4762"/>
                  </a:cubicBezTo>
                  <a:lnTo>
                    <a:pt x="7144" y="2381"/>
                  </a:lnTo>
                  <a:lnTo>
                    <a:pt x="0" y="0"/>
                  </a:lnTo>
                </a:path>
              </a:pathLst>
            </a:custGeom>
            <a:noFill/>
            <a:ln w="12700">
              <a:solidFill>
                <a:srgbClr val="140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6860381" y="4262160"/>
              <a:ext cx="473869" cy="271740"/>
            </a:xfrm>
            <a:custGeom>
              <a:avLst/>
              <a:gdLst>
                <a:gd name="connsiteX0" fmla="*/ 473869 w 473869"/>
                <a:gd name="connsiteY0" fmla="*/ 271740 h 271740"/>
                <a:gd name="connsiteX1" fmla="*/ 454819 w 473869"/>
                <a:gd name="connsiteY1" fmla="*/ 264596 h 271740"/>
                <a:gd name="connsiteX2" fmla="*/ 445294 w 473869"/>
                <a:gd name="connsiteY2" fmla="*/ 257453 h 271740"/>
                <a:gd name="connsiteX3" fmla="*/ 438150 w 473869"/>
                <a:gd name="connsiteY3" fmla="*/ 252690 h 271740"/>
                <a:gd name="connsiteX4" fmla="*/ 431007 w 473869"/>
                <a:gd name="connsiteY4" fmla="*/ 238403 h 271740"/>
                <a:gd name="connsiteX5" fmla="*/ 428625 w 473869"/>
                <a:gd name="connsiteY5" fmla="*/ 231259 h 271740"/>
                <a:gd name="connsiteX6" fmla="*/ 423863 w 473869"/>
                <a:gd name="connsiteY6" fmla="*/ 224115 h 271740"/>
                <a:gd name="connsiteX7" fmla="*/ 419100 w 473869"/>
                <a:gd name="connsiteY7" fmla="*/ 214590 h 271740"/>
                <a:gd name="connsiteX8" fmla="*/ 409575 w 473869"/>
                <a:gd name="connsiteY8" fmla="*/ 200303 h 271740"/>
                <a:gd name="connsiteX9" fmla="*/ 404813 w 473869"/>
                <a:gd name="connsiteY9" fmla="*/ 193159 h 271740"/>
                <a:gd name="connsiteX10" fmla="*/ 400050 w 473869"/>
                <a:gd name="connsiteY10" fmla="*/ 186015 h 271740"/>
                <a:gd name="connsiteX11" fmla="*/ 392907 w 473869"/>
                <a:gd name="connsiteY11" fmla="*/ 169346 h 271740"/>
                <a:gd name="connsiteX12" fmla="*/ 381000 w 473869"/>
                <a:gd name="connsiteY12" fmla="*/ 150296 h 271740"/>
                <a:gd name="connsiteX13" fmla="*/ 376238 w 473869"/>
                <a:gd name="connsiteY13" fmla="*/ 143153 h 271740"/>
                <a:gd name="connsiteX14" fmla="*/ 359569 w 473869"/>
                <a:gd name="connsiteY14" fmla="*/ 131246 h 271740"/>
                <a:gd name="connsiteX15" fmla="*/ 340519 w 473869"/>
                <a:gd name="connsiteY15" fmla="*/ 119340 h 271740"/>
                <a:gd name="connsiteX16" fmla="*/ 323850 w 473869"/>
                <a:gd name="connsiteY16" fmla="*/ 100290 h 271740"/>
                <a:gd name="connsiteX17" fmla="*/ 316707 w 473869"/>
                <a:gd name="connsiteY17" fmla="*/ 93146 h 271740"/>
                <a:gd name="connsiteX18" fmla="*/ 307182 w 473869"/>
                <a:gd name="connsiteY18" fmla="*/ 88384 h 271740"/>
                <a:gd name="connsiteX19" fmla="*/ 297657 w 473869"/>
                <a:gd name="connsiteY19" fmla="*/ 81240 h 271740"/>
                <a:gd name="connsiteX20" fmla="*/ 273844 w 473869"/>
                <a:gd name="connsiteY20" fmla="*/ 66953 h 271740"/>
                <a:gd name="connsiteX21" fmla="*/ 266700 w 473869"/>
                <a:gd name="connsiteY21" fmla="*/ 59809 h 271740"/>
                <a:gd name="connsiteX22" fmla="*/ 259557 w 473869"/>
                <a:gd name="connsiteY22" fmla="*/ 55046 h 271740"/>
                <a:gd name="connsiteX23" fmla="*/ 254794 w 473869"/>
                <a:gd name="connsiteY23" fmla="*/ 47903 h 271740"/>
                <a:gd name="connsiteX24" fmla="*/ 245269 w 473869"/>
                <a:gd name="connsiteY24" fmla="*/ 45521 h 271740"/>
                <a:gd name="connsiteX25" fmla="*/ 221457 w 473869"/>
                <a:gd name="connsiteY25" fmla="*/ 33615 h 271740"/>
                <a:gd name="connsiteX26" fmla="*/ 214313 w 473869"/>
                <a:gd name="connsiteY26" fmla="*/ 28853 h 271740"/>
                <a:gd name="connsiteX27" fmla="*/ 192882 w 473869"/>
                <a:gd name="connsiteY27" fmla="*/ 21709 h 271740"/>
                <a:gd name="connsiteX28" fmla="*/ 185738 w 473869"/>
                <a:gd name="connsiteY28" fmla="*/ 19328 h 271740"/>
                <a:gd name="connsiteX29" fmla="*/ 178594 w 473869"/>
                <a:gd name="connsiteY29" fmla="*/ 16946 h 271740"/>
                <a:gd name="connsiteX30" fmla="*/ 166688 w 473869"/>
                <a:gd name="connsiteY30" fmla="*/ 14565 h 271740"/>
                <a:gd name="connsiteX31" fmla="*/ 152400 w 473869"/>
                <a:gd name="connsiteY31" fmla="*/ 9803 h 271740"/>
                <a:gd name="connsiteX32" fmla="*/ 121444 w 473869"/>
                <a:gd name="connsiteY32" fmla="*/ 5040 h 271740"/>
                <a:gd name="connsiteX33" fmla="*/ 90488 w 473869"/>
                <a:gd name="connsiteY33" fmla="*/ 2659 h 271740"/>
                <a:gd name="connsiteX34" fmla="*/ 71438 w 473869"/>
                <a:gd name="connsiteY34" fmla="*/ 278 h 271740"/>
                <a:gd name="connsiteX35" fmla="*/ 0 w 473869"/>
                <a:gd name="connsiteY35" fmla="*/ 278 h 2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3869" h="271740">
                  <a:moveTo>
                    <a:pt x="473869" y="271740"/>
                  </a:moveTo>
                  <a:cubicBezTo>
                    <a:pt x="467519" y="269359"/>
                    <a:pt x="460885" y="267629"/>
                    <a:pt x="454819" y="264596"/>
                  </a:cubicBezTo>
                  <a:cubicBezTo>
                    <a:pt x="451269" y="262821"/>
                    <a:pt x="448523" y="259760"/>
                    <a:pt x="445294" y="257453"/>
                  </a:cubicBezTo>
                  <a:cubicBezTo>
                    <a:pt x="442965" y="255789"/>
                    <a:pt x="440531" y="254278"/>
                    <a:pt x="438150" y="252690"/>
                  </a:cubicBezTo>
                  <a:cubicBezTo>
                    <a:pt x="432167" y="234739"/>
                    <a:pt x="440236" y="256860"/>
                    <a:pt x="431007" y="238403"/>
                  </a:cubicBezTo>
                  <a:cubicBezTo>
                    <a:pt x="429884" y="236158"/>
                    <a:pt x="429748" y="233504"/>
                    <a:pt x="428625" y="231259"/>
                  </a:cubicBezTo>
                  <a:cubicBezTo>
                    <a:pt x="427345" y="228699"/>
                    <a:pt x="425283" y="226600"/>
                    <a:pt x="423863" y="224115"/>
                  </a:cubicBezTo>
                  <a:cubicBezTo>
                    <a:pt x="422102" y="221033"/>
                    <a:pt x="420926" y="217634"/>
                    <a:pt x="419100" y="214590"/>
                  </a:cubicBezTo>
                  <a:cubicBezTo>
                    <a:pt x="416155" y="209682"/>
                    <a:pt x="412750" y="205065"/>
                    <a:pt x="409575" y="200303"/>
                  </a:cubicBezTo>
                  <a:lnTo>
                    <a:pt x="404813" y="193159"/>
                  </a:lnTo>
                  <a:lnTo>
                    <a:pt x="400050" y="186015"/>
                  </a:lnTo>
                  <a:cubicBezTo>
                    <a:pt x="393753" y="160826"/>
                    <a:pt x="402301" y="190483"/>
                    <a:pt x="392907" y="169346"/>
                  </a:cubicBezTo>
                  <a:cubicBezTo>
                    <a:pt x="384555" y="150555"/>
                    <a:pt x="393851" y="158864"/>
                    <a:pt x="381000" y="150296"/>
                  </a:cubicBezTo>
                  <a:cubicBezTo>
                    <a:pt x="379413" y="147915"/>
                    <a:pt x="378261" y="145176"/>
                    <a:pt x="376238" y="143153"/>
                  </a:cubicBezTo>
                  <a:cubicBezTo>
                    <a:pt x="372349" y="139264"/>
                    <a:pt x="364300" y="134625"/>
                    <a:pt x="359569" y="131246"/>
                  </a:cubicBezTo>
                  <a:cubicBezTo>
                    <a:pt x="345146" y="120944"/>
                    <a:pt x="355435" y="126799"/>
                    <a:pt x="340519" y="119340"/>
                  </a:cubicBezTo>
                  <a:cubicBezTo>
                    <a:pt x="323451" y="93739"/>
                    <a:pt x="338734" y="112695"/>
                    <a:pt x="323850" y="100290"/>
                  </a:cubicBezTo>
                  <a:cubicBezTo>
                    <a:pt x="321263" y="98134"/>
                    <a:pt x="319447" y="95103"/>
                    <a:pt x="316707" y="93146"/>
                  </a:cubicBezTo>
                  <a:cubicBezTo>
                    <a:pt x="313819" y="91083"/>
                    <a:pt x="310192" y="90265"/>
                    <a:pt x="307182" y="88384"/>
                  </a:cubicBezTo>
                  <a:cubicBezTo>
                    <a:pt x="303816" y="86281"/>
                    <a:pt x="300908" y="83516"/>
                    <a:pt x="297657" y="81240"/>
                  </a:cubicBezTo>
                  <a:cubicBezTo>
                    <a:pt x="283290" y="71183"/>
                    <a:pt x="286706" y="73383"/>
                    <a:pt x="273844" y="66953"/>
                  </a:cubicBezTo>
                  <a:cubicBezTo>
                    <a:pt x="271463" y="64572"/>
                    <a:pt x="269287" y="61965"/>
                    <a:pt x="266700" y="59809"/>
                  </a:cubicBezTo>
                  <a:cubicBezTo>
                    <a:pt x="264502" y="57977"/>
                    <a:pt x="261581" y="57070"/>
                    <a:pt x="259557" y="55046"/>
                  </a:cubicBezTo>
                  <a:cubicBezTo>
                    <a:pt x="257533" y="53022"/>
                    <a:pt x="257175" y="49490"/>
                    <a:pt x="254794" y="47903"/>
                  </a:cubicBezTo>
                  <a:cubicBezTo>
                    <a:pt x="252071" y="46088"/>
                    <a:pt x="248444" y="46315"/>
                    <a:pt x="245269" y="45521"/>
                  </a:cubicBezTo>
                  <a:cubicBezTo>
                    <a:pt x="228259" y="34181"/>
                    <a:pt x="236535" y="37384"/>
                    <a:pt x="221457" y="33615"/>
                  </a:cubicBezTo>
                  <a:cubicBezTo>
                    <a:pt x="219076" y="32028"/>
                    <a:pt x="216928" y="30015"/>
                    <a:pt x="214313" y="28853"/>
                  </a:cubicBezTo>
                  <a:cubicBezTo>
                    <a:pt x="214311" y="28852"/>
                    <a:pt x="196455" y="22900"/>
                    <a:pt x="192882" y="21709"/>
                  </a:cubicBezTo>
                  <a:lnTo>
                    <a:pt x="185738" y="19328"/>
                  </a:lnTo>
                  <a:cubicBezTo>
                    <a:pt x="183357" y="18534"/>
                    <a:pt x="181055" y="17438"/>
                    <a:pt x="178594" y="16946"/>
                  </a:cubicBezTo>
                  <a:cubicBezTo>
                    <a:pt x="174625" y="16152"/>
                    <a:pt x="170593" y="15630"/>
                    <a:pt x="166688" y="14565"/>
                  </a:cubicBezTo>
                  <a:cubicBezTo>
                    <a:pt x="161845" y="13244"/>
                    <a:pt x="157352" y="10629"/>
                    <a:pt x="152400" y="9803"/>
                  </a:cubicBezTo>
                  <a:cubicBezTo>
                    <a:pt x="144423" y="8473"/>
                    <a:pt x="129121" y="5808"/>
                    <a:pt x="121444" y="5040"/>
                  </a:cubicBezTo>
                  <a:cubicBezTo>
                    <a:pt x="111146" y="4010"/>
                    <a:pt x="100791" y="3640"/>
                    <a:pt x="90488" y="2659"/>
                  </a:cubicBezTo>
                  <a:cubicBezTo>
                    <a:pt x="84117" y="2052"/>
                    <a:pt x="77835" y="446"/>
                    <a:pt x="71438" y="278"/>
                  </a:cubicBezTo>
                  <a:cubicBezTo>
                    <a:pt x="47634" y="-348"/>
                    <a:pt x="23813" y="278"/>
                    <a:pt x="0" y="278"/>
                  </a:cubicBezTo>
                </a:path>
              </a:pathLst>
            </a:custGeom>
            <a:noFill/>
            <a:ln w="12700">
              <a:solidFill>
                <a:srgbClr val="140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5257800" y="2743200"/>
              <a:ext cx="2895601" cy="2166938"/>
              <a:chOff x="5257800" y="2743200"/>
              <a:chExt cx="2895601" cy="2166938"/>
            </a:xfrm>
          </p:grpSpPr>
          <p:cxnSp>
            <p:nvCxnSpPr>
              <p:cNvPr id="42" name="Straight Connector 41"/>
              <p:cNvCxnSpPr>
                <a:endCxn id="36" idx="3"/>
              </p:cNvCxnSpPr>
              <p:nvPr/>
            </p:nvCxnSpPr>
            <p:spPr>
              <a:xfrm flipH="1">
                <a:off x="7553325" y="4572000"/>
                <a:ext cx="219075" cy="338138"/>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72401" y="4572000"/>
                <a:ext cx="207168" cy="0"/>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979570" y="3962400"/>
                <a:ext cx="173830" cy="609600"/>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7924800" y="3581400"/>
                <a:ext cx="228601" cy="366434"/>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705724" y="3595548"/>
                <a:ext cx="219076" cy="169069"/>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7315200" y="3352800"/>
                <a:ext cx="390525" cy="411817"/>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7234237" y="3124200"/>
                <a:ext cx="76202" cy="228601"/>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29400" y="2743200"/>
                <a:ext cx="604838" cy="381001"/>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6488906" y="2743200"/>
                <a:ext cx="140495" cy="1"/>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019800" y="2743202"/>
                <a:ext cx="464345" cy="304798"/>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334000" y="3048001"/>
                <a:ext cx="685801" cy="380999"/>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257800" y="3429000"/>
                <a:ext cx="76201" cy="317687"/>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5257800" y="3746688"/>
                <a:ext cx="152400" cy="85164"/>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5410202" y="3835215"/>
                <a:ext cx="152398" cy="317686"/>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562602" y="4153601"/>
                <a:ext cx="0" cy="380299"/>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5562600" y="4533900"/>
                <a:ext cx="996553" cy="376238"/>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559154" y="4910138"/>
                <a:ext cx="994171" cy="0"/>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94485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Canopy Retains Rainfall</a:t>
            </a:r>
            <a:endParaRPr lang="en-US" dirty="0"/>
          </a:p>
        </p:txBody>
      </p:sp>
      <p:sp>
        <p:nvSpPr>
          <p:cNvPr id="3" name="Content Placeholder 2"/>
          <p:cNvSpPr>
            <a:spLocks noGrp="1"/>
          </p:cNvSpPr>
          <p:nvPr>
            <p:ph sz="half" idx="1"/>
          </p:nvPr>
        </p:nvSpPr>
        <p:spPr>
          <a:xfrm>
            <a:off x="838199" y="1450870"/>
            <a:ext cx="6382407" cy="4764361"/>
          </a:xfrm>
        </p:spPr>
        <p:txBody>
          <a:bodyPr/>
          <a:lstStyle/>
          <a:p>
            <a:r>
              <a:rPr lang="en-US" dirty="0"/>
              <a:t>~20% annual retention under canopy</a:t>
            </a:r>
          </a:p>
          <a:p>
            <a:pPr lvl="1"/>
            <a:r>
              <a:rPr lang="en-US" dirty="0"/>
              <a:t>14 – 61% range depending on region</a:t>
            </a:r>
          </a:p>
          <a:p>
            <a:pPr lvl="1"/>
            <a:r>
              <a:rPr lang="en-US" dirty="0"/>
              <a:t>Depends on volume and </a:t>
            </a:r>
            <a:r>
              <a:rPr lang="en-US" dirty="0" smtClean="0"/>
              <a:t>intensity</a:t>
            </a:r>
          </a:p>
          <a:p>
            <a:r>
              <a:rPr lang="en-US" dirty="0" smtClean="0"/>
              <a:t>Canopy </a:t>
            </a:r>
            <a:r>
              <a:rPr lang="en-US" dirty="0"/>
              <a:t>holds first </a:t>
            </a:r>
            <a:r>
              <a:rPr lang="en-US" dirty="0" smtClean="0"/>
              <a:t>2-4 mm of rainfall</a:t>
            </a:r>
            <a:endParaRPr lang="en-US" dirty="0"/>
          </a:p>
          <a:p>
            <a:pPr lvl="2"/>
            <a:r>
              <a:rPr lang="en-US" dirty="0" smtClean="0"/>
              <a:t>Xiao et al. (2000); Livesley </a:t>
            </a:r>
            <a:r>
              <a:rPr lang="en-US" dirty="0"/>
              <a:t>et al. (2014)</a:t>
            </a:r>
          </a:p>
          <a:p>
            <a:pPr lvl="1"/>
            <a:r>
              <a:rPr lang="en-US" dirty="0" smtClean="0"/>
              <a:t>1 ac @ 25% cover = 71-143 ft</a:t>
            </a:r>
            <a:r>
              <a:rPr lang="en-US" baseline="30000" dirty="0" smtClean="0"/>
              <a:t>3</a:t>
            </a:r>
            <a:r>
              <a:rPr lang="en-US" dirty="0" smtClean="0"/>
              <a:t> / event</a:t>
            </a:r>
          </a:p>
          <a:p>
            <a:pPr lvl="1"/>
            <a:r>
              <a:rPr lang="en-US" dirty="0"/>
              <a:t>More leaf area = more </a:t>
            </a:r>
            <a:r>
              <a:rPr lang="en-US" dirty="0" smtClean="0"/>
              <a:t>retention</a:t>
            </a:r>
          </a:p>
          <a:p>
            <a:r>
              <a:rPr lang="en-US" dirty="0" smtClean="0"/>
              <a:t>Static storage = 0.2 mm m</a:t>
            </a:r>
            <a:r>
              <a:rPr lang="en-US" baseline="30000" dirty="0" smtClean="0"/>
              <a:t>-2</a:t>
            </a:r>
            <a:r>
              <a:rPr lang="en-US" dirty="0" smtClean="0"/>
              <a:t> leaf area</a:t>
            </a:r>
          </a:p>
          <a:p>
            <a:pPr lvl="1"/>
            <a:r>
              <a:rPr lang="en-US" dirty="0" smtClean="0"/>
              <a:t>Water held on surface after rain event</a:t>
            </a:r>
          </a:p>
          <a:p>
            <a:r>
              <a:rPr lang="en-US" dirty="0" smtClean="0"/>
              <a:t>Dynamic storage = 0.77 – 1.25 mm </a:t>
            </a:r>
            <a:r>
              <a:rPr lang="en-US" dirty="0"/>
              <a:t>m</a:t>
            </a:r>
            <a:r>
              <a:rPr lang="en-US" baseline="30000" dirty="0"/>
              <a:t>-2</a:t>
            </a:r>
            <a:endParaRPr lang="en-US" dirty="0" smtClean="0"/>
          </a:p>
          <a:p>
            <a:pPr lvl="1"/>
            <a:r>
              <a:rPr lang="en-US" dirty="0" smtClean="0"/>
              <a:t>Temporary water storage during rain event</a:t>
            </a:r>
            <a:endParaRPr lang="en-US" dirty="0"/>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7791426" y="91405"/>
            <a:ext cx="3754754" cy="6675120"/>
          </a:xfrm>
        </p:spPr>
      </p:pic>
    </p:spTree>
    <p:extLst>
      <p:ext uri="{BB962C8B-B14F-4D97-AF65-F5344CB8AC3E}">
        <p14:creationId xmlns:p14="http://schemas.microsoft.com/office/powerpoint/2010/main" val="3917771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Canopy Temporarily Detains Rainfall</a:t>
            </a:r>
            <a:endParaRPr lang="en-US" dirty="0"/>
          </a:p>
        </p:txBody>
      </p:sp>
      <p:sp>
        <p:nvSpPr>
          <p:cNvPr id="3" name="Content Placeholder 2"/>
          <p:cNvSpPr>
            <a:spLocks noGrp="1"/>
          </p:cNvSpPr>
          <p:nvPr>
            <p:ph sz="half" idx="1"/>
          </p:nvPr>
        </p:nvSpPr>
        <p:spPr>
          <a:xfrm>
            <a:off x="838200" y="1825624"/>
            <a:ext cx="5181600" cy="4890485"/>
          </a:xfrm>
        </p:spPr>
        <p:txBody>
          <a:bodyPr>
            <a:normAutofit/>
          </a:bodyPr>
          <a:lstStyle/>
          <a:p>
            <a:r>
              <a:rPr lang="en-US" dirty="0"/>
              <a:t>Delayed </a:t>
            </a:r>
            <a:r>
              <a:rPr lang="en-US" dirty="0" err="1"/>
              <a:t>throughfall</a:t>
            </a:r>
            <a:r>
              <a:rPr lang="en-US" dirty="0"/>
              <a:t> </a:t>
            </a:r>
            <a:endParaRPr lang="en-US" dirty="0" smtClean="0"/>
          </a:p>
          <a:p>
            <a:pPr lvl="1"/>
            <a:r>
              <a:rPr lang="en-US" dirty="0" smtClean="0"/>
              <a:t>Via </a:t>
            </a:r>
            <a:r>
              <a:rPr lang="en-US" dirty="0"/>
              <a:t>dynamic storage</a:t>
            </a:r>
            <a:endParaRPr lang="en-US" dirty="0" smtClean="0"/>
          </a:p>
          <a:p>
            <a:pPr marL="685800" lvl="2">
              <a:spcBef>
                <a:spcPts val="1000"/>
              </a:spcBef>
            </a:pPr>
            <a:r>
              <a:rPr lang="en-US" sz="2400" dirty="0" smtClean="0"/>
              <a:t>Depends </a:t>
            </a:r>
            <a:r>
              <a:rPr lang="en-US" sz="2400" dirty="0"/>
              <a:t>on storm </a:t>
            </a:r>
            <a:r>
              <a:rPr lang="en-US" sz="2400" dirty="0" smtClean="0"/>
              <a:t>intensity</a:t>
            </a:r>
          </a:p>
          <a:p>
            <a:pPr marL="685800" lvl="2">
              <a:spcBef>
                <a:spcPts val="1000"/>
              </a:spcBef>
            </a:pPr>
            <a:r>
              <a:rPr lang="en-US" sz="2400" dirty="0" smtClean="0"/>
              <a:t>Crown surface area</a:t>
            </a:r>
            <a:endParaRPr lang="en-US" sz="2400" dirty="0"/>
          </a:p>
          <a:p>
            <a:r>
              <a:rPr lang="en-US" dirty="0" smtClean="0"/>
              <a:t>From 10 minutes to &gt;3 hours</a:t>
            </a:r>
          </a:p>
          <a:p>
            <a:pPr lvl="1"/>
            <a:r>
              <a:rPr lang="en-US" dirty="0" smtClean="0"/>
              <a:t>Aston (1979) in Australia</a:t>
            </a:r>
          </a:p>
          <a:p>
            <a:pPr lvl="1"/>
            <a:r>
              <a:rPr lang="en-US" dirty="0" smtClean="0"/>
              <a:t>Xiao, et al. (2000) in California</a:t>
            </a:r>
          </a:p>
          <a:p>
            <a:pPr lvl="1"/>
            <a:r>
              <a:rPr lang="en-US" dirty="0" err="1" smtClean="0"/>
              <a:t>Asadian</a:t>
            </a:r>
            <a:r>
              <a:rPr lang="en-US" dirty="0" smtClean="0"/>
              <a:t> and </a:t>
            </a:r>
            <a:r>
              <a:rPr lang="en-US" dirty="0" err="1" smtClean="0"/>
              <a:t>Weiler</a:t>
            </a:r>
            <a:r>
              <a:rPr lang="en-US" dirty="0" smtClean="0"/>
              <a:t> (2009) in Vancouver, BC</a:t>
            </a:r>
          </a:p>
          <a:p>
            <a:r>
              <a:rPr lang="en-US" dirty="0" smtClean="0"/>
              <a:t>Can canopy cover increase lag time?</a:t>
            </a: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30106"/>
          <a:stretch/>
        </p:blipFill>
        <p:spPr>
          <a:xfrm>
            <a:off x="7284773" y="1384180"/>
            <a:ext cx="4287121" cy="5331930"/>
          </a:xfrm>
          <a:prstGeom prst="rect">
            <a:avLst/>
          </a:prstGeom>
        </p:spPr>
      </p:pic>
    </p:spTree>
    <p:extLst>
      <p:ext uri="{BB962C8B-B14F-4D97-AF65-F5344CB8AC3E}">
        <p14:creationId xmlns:p14="http://schemas.microsoft.com/office/powerpoint/2010/main" val="3668379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Canopy Cover Reduces Rainfall Intensity</a:t>
            </a:r>
            <a:endParaRPr lang="en-US" dirty="0"/>
          </a:p>
        </p:txBody>
      </p:sp>
      <p:sp>
        <p:nvSpPr>
          <p:cNvPr id="3" name="Content Placeholder 2"/>
          <p:cNvSpPr>
            <a:spLocks noGrp="1"/>
          </p:cNvSpPr>
          <p:nvPr>
            <p:ph sz="half" idx="1"/>
          </p:nvPr>
        </p:nvSpPr>
        <p:spPr>
          <a:xfrm>
            <a:off x="838200" y="1825624"/>
            <a:ext cx="5181600" cy="4800027"/>
          </a:xfrm>
        </p:spPr>
        <p:txBody>
          <a:bodyPr>
            <a:normAutofit lnSpcReduction="10000"/>
          </a:bodyPr>
          <a:lstStyle/>
          <a:p>
            <a:r>
              <a:rPr lang="en-US" dirty="0"/>
              <a:t>15%-</a:t>
            </a:r>
            <a:r>
              <a:rPr lang="en-US" dirty="0" smtClean="0"/>
              <a:t>21% </a:t>
            </a:r>
            <a:r>
              <a:rPr lang="en-US" dirty="0"/>
              <a:t>reduction in rainfall intensity under canopy in forest</a:t>
            </a:r>
          </a:p>
          <a:p>
            <a:pPr lvl="1"/>
            <a:r>
              <a:rPr lang="en-US" dirty="0"/>
              <a:t>Trimble and </a:t>
            </a:r>
            <a:r>
              <a:rPr lang="en-US" dirty="0" smtClean="0"/>
              <a:t>Weitzman (1954)</a:t>
            </a:r>
            <a:endParaRPr lang="en-US" dirty="0"/>
          </a:p>
          <a:p>
            <a:r>
              <a:rPr lang="en-US" dirty="0" smtClean="0"/>
              <a:t>21%-52% reduction in Oregon</a:t>
            </a:r>
          </a:p>
          <a:p>
            <a:pPr lvl="1"/>
            <a:r>
              <a:rPr lang="en-US" dirty="0" err="1" smtClean="0"/>
              <a:t>Keim</a:t>
            </a:r>
            <a:r>
              <a:rPr lang="en-US" dirty="0" smtClean="0"/>
              <a:t> and </a:t>
            </a:r>
            <a:r>
              <a:rPr lang="en-US" dirty="0" err="1" smtClean="0"/>
              <a:t>Skaugset</a:t>
            </a:r>
            <a:r>
              <a:rPr lang="en-US" dirty="0" smtClean="0"/>
              <a:t> (2003)</a:t>
            </a:r>
          </a:p>
          <a:p>
            <a:pPr marL="228600" lvl="1">
              <a:spcBef>
                <a:spcPts val="1000"/>
              </a:spcBef>
            </a:pPr>
            <a:r>
              <a:rPr lang="en-US" sz="2800" dirty="0"/>
              <a:t>May be greater for urban trees</a:t>
            </a:r>
          </a:p>
          <a:p>
            <a:r>
              <a:rPr lang="en-US" dirty="0" smtClean="0"/>
              <a:t>Increased LA/canopy cover = reduced runoff coefficient</a:t>
            </a:r>
          </a:p>
          <a:p>
            <a:r>
              <a:rPr lang="en-US" dirty="0" smtClean="0"/>
              <a:t>Canopy </a:t>
            </a:r>
            <a:r>
              <a:rPr lang="en-US" dirty="0"/>
              <a:t>cover acts as volume control measure</a:t>
            </a:r>
          </a:p>
          <a:p>
            <a:pPr lvl="1"/>
            <a:r>
              <a:rPr lang="en-US" dirty="0"/>
              <a:t>Increases BMP </a:t>
            </a:r>
            <a:r>
              <a:rPr lang="en-US" dirty="0" smtClean="0"/>
              <a:t>efficiency?</a:t>
            </a:r>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9" y="2274991"/>
            <a:ext cx="5856001" cy="3901971"/>
          </a:xfrm>
        </p:spPr>
      </p:pic>
    </p:spTree>
    <p:extLst>
      <p:ext uri="{BB962C8B-B14F-4D97-AF65-F5344CB8AC3E}">
        <p14:creationId xmlns:p14="http://schemas.microsoft.com/office/powerpoint/2010/main" val="2363369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Transpiration Allows More Storage in Soil</a:t>
            </a:r>
            <a:endParaRPr lang="en-US" dirty="0"/>
          </a:p>
        </p:txBody>
      </p:sp>
      <p:sp>
        <p:nvSpPr>
          <p:cNvPr id="3" name="Content Placeholder 2"/>
          <p:cNvSpPr>
            <a:spLocks noGrp="1"/>
          </p:cNvSpPr>
          <p:nvPr>
            <p:ph sz="half" idx="1"/>
          </p:nvPr>
        </p:nvSpPr>
        <p:spPr>
          <a:xfrm>
            <a:off x="838200" y="1499616"/>
            <a:ext cx="6111240" cy="5218176"/>
          </a:xfrm>
        </p:spPr>
        <p:txBody>
          <a:bodyPr>
            <a:normAutofit/>
          </a:bodyPr>
          <a:lstStyle/>
          <a:p>
            <a:r>
              <a:rPr lang="en-US" dirty="0" smtClean="0"/>
              <a:t>Highly dependent on environmental factors and species</a:t>
            </a:r>
          </a:p>
          <a:p>
            <a:r>
              <a:rPr lang="en-US" dirty="0" smtClean="0"/>
              <a:t>~1.5 mm/day/m</a:t>
            </a:r>
            <a:r>
              <a:rPr lang="en-US" baseline="30000" dirty="0" smtClean="0"/>
              <a:t>2</a:t>
            </a:r>
            <a:r>
              <a:rPr lang="en-US" dirty="0" smtClean="0"/>
              <a:t> projected canopy cover</a:t>
            </a:r>
          </a:p>
          <a:p>
            <a:pPr lvl="1"/>
            <a:r>
              <a:rPr lang="en-US" dirty="0" smtClean="0"/>
              <a:t>Chen et al. (2011)</a:t>
            </a:r>
          </a:p>
          <a:p>
            <a:pPr lvl="1"/>
            <a:r>
              <a:rPr lang="en-US" dirty="0" smtClean="0"/>
              <a:t>Wang et al. (2012)</a:t>
            </a:r>
          </a:p>
          <a:p>
            <a:r>
              <a:rPr lang="en-US" dirty="0"/>
              <a:t>0.3 – 2.6 mm/day/m</a:t>
            </a:r>
            <a:r>
              <a:rPr lang="en-US" baseline="30000" dirty="0"/>
              <a:t>2</a:t>
            </a:r>
            <a:r>
              <a:rPr lang="en-US" dirty="0"/>
              <a:t> leaf area</a:t>
            </a:r>
          </a:p>
          <a:p>
            <a:pPr lvl="1"/>
            <a:r>
              <a:rPr lang="en-US" dirty="0" err="1"/>
              <a:t>Kjelgren</a:t>
            </a:r>
            <a:r>
              <a:rPr lang="en-US" dirty="0"/>
              <a:t> &amp; Montague (1998)</a:t>
            </a:r>
          </a:p>
          <a:p>
            <a:pPr lvl="1"/>
            <a:r>
              <a:rPr lang="en-US" dirty="0"/>
              <a:t>Fair et al. (2012)</a:t>
            </a:r>
          </a:p>
          <a:p>
            <a:r>
              <a:rPr lang="en-US" dirty="0" smtClean="0"/>
              <a:t>1000 ft</a:t>
            </a:r>
            <a:r>
              <a:rPr lang="en-US" baseline="30000" dirty="0" smtClean="0"/>
              <a:t>2</a:t>
            </a:r>
            <a:r>
              <a:rPr lang="en-US" dirty="0" smtClean="0"/>
              <a:t> crown area = 53 ft</a:t>
            </a:r>
            <a:r>
              <a:rPr lang="en-US" baseline="30000" dirty="0" smtClean="0"/>
              <a:t>3</a:t>
            </a:r>
            <a:r>
              <a:rPr lang="en-US" dirty="0" smtClean="0"/>
              <a:t>/day</a:t>
            </a:r>
          </a:p>
          <a:p>
            <a:r>
              <a:rPr lang="en-US" dirty="0"/>
              <a:t>7000 ft</a:t>
            </a:r>
            <a:r>
              <a:rPr lang="en-US" baseline="30000" dirty="0"/>
              <a:t>2</a:t>
            </a:r>
            <a:r>
              <a:rPr lang="en-US" dirty="0"/>
              <a:t> leaf area = 7 - 60 </a:t>
            </a:r>
            <a:r>
              <a:rPr lang="en-US" dirty="0" smtClean="0"/>
              <a:t>ft</a:t>
            </a:r>
            <a:r>
              <a:rPr lang="en-US" baseline="30000" dirty="0" smtClean="0"/>
              <a:t>3</a:t>
            </a:r>
            <a:r>
              <a:rPr lang="en-US" dirty="0" smtClean="0"/>
              <a:t>/day</a:t>
            </a:r>
          </a:p>
          <a:p>
            <a:pPr marL="457200" lvl="1" indent="0">
              <a:buNone/>
            </a:pPr>
            <a:endParaRPr lang="en-US" dirty="0" smtClean="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3552"/>
          <a:stretch/>
        </p:blipFill>
        <p:spPr>
          <a:xfrm>
            <a:off x="7054571" y="1825625"/>
            <a:ext cx="5042941" cy="4005549"/>
          </a:xfrm>
        </p:spPr>
      </p:pic>
    </p:spTree>
    <p:extLst>
      <p:ext uri="{BB962C8B-B14F-4D97-AF65-F5344CB8AC3E}">
        <p14:creationId xmlns:p14="http://schemas.microsoft.com/office/powerpoint/2010/main" val="1061188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3646</Words>
  <Application>Microsoft Office PowerPoint</Application>
  <PresentationFormat>Widescreen</PresentationFormat>
  <Paragraphs>415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Verdana</vt:lpstr>
      <vt:lpstr>Office Theme</vt:lpstr>
      <vt:lpstr>Give Me the Numbers: How Trees and Urban Forest Systems Really Affect Stormwater Runoff</vt:lpstr>
      <vt:lpstr>Objectives</vt:lpstr>
      <vt:lpstr>PowerPoint Presentation</vt:lpstr>
      <vt:lpstr>Typical Urban Development</vt:lpstr>
      <vt:lpstr>Research Basis for Forest Systems and Stormwater Mitigation</vt:lpstr>
      <vt:lpstr>Tree Canopy Retains Rainfall</vt:lpstr>
      <vt:lpstr>Tree Canopy Temporarily Detains Rainfall</vt:lpstr>
      <vt:lpstr>Canopy Cover Reduces Rainfall Intensity</vt:lpstr>
      <vt:lpstr>Transpiration Allows More Storage in Soil</vt:lpstr>
      <vt:lpstr>Tools for Design</vt:lpstr>
      <vt:lpstr>For Example : 10,000 sq ft of impervious cover</vt:lpstr>
      <vt:lpstr>Replacing trees with BMPs</vt:lpstr>
      <vt:lpstr>How an urban tree performs</vt:lpstr>
      <vt:lpstr>Using Trees in Urban BMPs</vt:lpstr>
      <vt:lpstr>Tree BMP Guidance</vt:lpstr>
      <vt:lpstr>Using Trees to Meet Stormwater Credit</vt:lpstr>
      <vt:lpstr>Using BMPs to meet Tree Canopy Credit</vt:lpstr>
      <vt:lpstr>Urban Forest Management Strategies to Maximize Stormwater Mitigation</vt:lpstr>
      <vt:lpstr>Co-benefits of Urban Forest Systems  (Triple Bottom Line)</vt:lpstr>
      <vt:lpstr>Conclusion</vt:lpstr>
      <vt:lpstr>Give Me the Numbers: How Trees and Urban Forest Systems Really Affect Stormwater Runoff</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Augmenting Your Stormwater Runoff Mitigation Goals Using Trees</dc:title>
  <dc:creator>Kuehler, Eric -FS</dc:creator>
  <cp:lastModifiedBy>Kuehler, Eric -FS</cp:lastModifiedBy>
  <cp:revision>167</cp:revision>
  <dcterms:created xsi:type="dcterms:W3CDTF">2016-06-02T21:04:38Z</dcterms:created>
  <dcterms:modified xsi:type="dcterms:W3CDTF">2016-10-11T15:29:49Z</dcterms:modified>
</cp:coreProperties>
</file>